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4" r:id="rId2"/>
    <p:sldId id="323" r:id="rId3"/>
    <p:sldId id="329" r:id="rId4"/>
    <p:sldId id="332" r:id="rId5"/>
    <p:sldId id="331" r:id="rId6"/>
    <p:sldId id="333" r:id="rId7"/>
    <p:sldId id="326" r:id="rId8"/>
    <p:sldId id="327" r:id="rId9"/>
    <p:sldId id="328" r:id="rId10"/>
    <p:sldId id="336" r:id="rId11"/>
    <p:sldId id="334" r:id="rId12"/>
    <p:sldId id="335" r:id="rId13"/>
    <p:sldId id="295" r:id="rId14"/>
    <p:sldId id="340" r:id="rId15"/>
    <p:sldId id="339" r:id="rId16"/>
    <p:sldId id="341" r:id="rId17"/>
    <p:sldId id="342" r:id="rId18"/>
    <p:sldId id="343" r:id="rId19"/>
    <p:sldId id="316" r:id="rId20"/>
    <p:sldId id="296" r:id="rId21"/>
    <p:sldId id="297" r:id="rId22"/>
    <p:sldId id="298" r:id="rId23"/>
    <p:sldId id="299" r:id="rId24"/>
    <p:sldId id="317" r:id="rId25"/>
    <p:sldId id="306" r:id="rId26"/>
    <p:sldId id="308" r:id="rId27"/>
    <p:sldId id="309" r:id="rId28"/>
    <p:sldId id="310" r:id="rId29"/>
    <p:sldId id="318" r:id="rId30"/>
    <p:sldId id="280" r:id="rId31"/>
    <p:sldId id="292" r:id="rId32"/>
    <p:sldId id="281" r:id="rId33"/>
    <p:sldId id="283" r:id="rId34"/>
    <p:sldId id="285" r:id="rId35"/>
    <p:sldId id="286" r:id="rId36"/>
    <p:sldId id="287" r:id="rId37"/>
    <p:sldId id="291" r:id="rId38"/>
    <p:sldId id="322" r:id="rId39"/>
    <p:sldId id="321" r:id="rId40"/>
    <p:sldId id="311" r:id="rId41"/>
    <p:sldId id="289" r:id="rId42"/>
    <p:sldId id="320" r:id="rId43"/>
    <p:sldId id="319" r:id="rId4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" initials="D" lastIdx="1" clrIdx="0"/>
  <p:cmAuthor id="1" name="Windows User" initials="WU" lastIdx="40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5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0596550848301"/>
          <c:y val="0.18814814814814801"/>
          <c:w val="0.86127169587672503"/>
          <c:h val="0.33273680373286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Percent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Sheet1!$A$3:$A$15</c:f>
              <c:strCache>
                <c:ptCount val="13"/>
                <c:pt idx="0">
                  <c:v>wash hand (N=97)</c:v>
                </c:pt>
                <c:pt idx="1">
                  <c:v>family planning methods </c:v>
                </c:pt>
                <c:pt idx="2">
                  <c:v>food after 6 months (N=102)</c:v>
                </c:pt>
                <c:pt idx="3">
                  <c:v>Food for pregnant Women</c:v>
                </c:pt>
                <c:pt idx="4">
                  <c:v>IFA</c:v>
                </c:pt>
                <c:pt idx="5">
                  <c:v>space for pregnancy </c:v>
                </c:pt>
                <c:pt idx="6">
                  <c:v>prevent diarrheas </c:v>
                </c:pt>
                <c:pt idx="7">
                  <c:v>family planning benefits </c:v>
                </c:pt>
                <c:pt idx="8">
                  <c:v>Benefits of breastfeeding </c:v>
                </c:pt>
                <c:pt idx="9">
                  <c:v>signs of good latch </c:v>
                </c:pt>
                <c:pt idx="10">
                  <c:v>Food not good for pregnant women</c:v>
                </c:pt>
                <c:pt idx="11">
                  <c:v>Colostrum benefits</c:v>
                </c:pt>
                <c:pt idx="12">
                  <c:v>ANC service for pregnant Women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100</c:v>
                </c:pt>
                <c:pt idx="1">
                  <c:v>99.1</c:v>
                </c:pt>
                <c:pt idx="2">
                  <c:v>99</c:v>
                </c:pt>
                <c:pt idx="3">
                  <c:v>99</c:v>
                </c:pt>
                <c:pt idx="4">
                  <c:v>97.2</c:v>
                </c:pt>
                <c:pt idx="5">
                  <c:v>89</c:v>
                </c:pt>
                <c:pt idx="6">
                  <c:v>87</c:v>
                </c:pt>
                <c:pt idx="7">
                  <c:v>69.400000000000006</c:v>
                </c:pt>
                <c:pt idx="8">
                  <c:v>63</c:v>
                </c:pt>
                <c:pt idx="9">
                  <c:v>57.4</c:v>
                </c:pt>
                <c:pt idx="10">
                  <c:v>37</c:v>
                </c:pt>
                <c:pt idx="11">
                  <c:v>31.5</c:v>
                </c:pt>
                <c:pt idx="1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2D-40A4-A2B1-36BB70F4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437040"/>
        <c:axId val="613433120"/>
      </c:barChart>
      <c:catAx>
        <c:axId val="61343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3433120"/>
        <c:crosses val="autoZero"/>
        <c:auto val="0"/>
        <c:lblAlgn val="ctr"/>
        <c:lblOffset val="100"/>
        <c:noMultiLvlLbl val="0"/>
      </c:catAx>
      <c:valAx>
        <c:axId val="61343312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i="0" baseline="0" dirty="0">
                    <a:effectLst/>
                  </a:rPr>
                  <a:t>Percent CHVs responding </a:t>
                </a:r>
              </a:p>
              <a:p>
                <a:pPr>
                  <a:defRPr/>
                </a:pPr>
                <a:r>
                  <a:rPr lang="en-US" sz="1400" b="1" i="0" baseline="0" dirty="0">
                    <a:effectLst/>
                  </a:rPr>
                  <a:t>correctly to questions</a:t>
                </a:r>
                <a:endParaRPr lang="en-US" sz="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04781237132666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1343704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400" dirty="0"/>
              <a:t>Proporção</a:t>
            </a:r>
            <a:r>
              <a:rPr lang="pt-PT" sz="1400" baseline="0" dirty="0"/>
              <a:t> de crianças avaliadas e diagnosticadas com desnutrição  pelos </a:t>
            </a:r>
            <a:r>
              <a:rPr lang="pt-PT" sz="1400" baseline="0" dirty="0" err="1"/>
              <a:t>VCSs</a:t>
            </a:r>
            <a:r>
              <a:rPr lang="pt-PT" sz="1400" baseline="0" dirty="0"/>
              <a:t> no dia da entrevista</a:t>
            </a:r>
            <a:endParaRPr lang="pt-PT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3A5-9CC1-67FB321CC32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E-43A5-9CC1-67FB321CC32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2E-43A5-9CC1-67FB321CC322}"/>
              </c:ext>
            </c:extLst>
          </c:dPt>
          <c:dLbls>
            <c:dLbl>
              <c:idx val="1"/>
              <c:layout>
                <c:manualLayout>
                  <c:x val="0.1036150481189851"/>
                  <c:y val="1.47838291046952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2E-43A5-9CC1-67FB321CC3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Sheet3!$D$10:$F$10</c:f>
              <c:strCache>
                <c:ptCount val="3"/>
                <c:pt idx="0">
                  <c:v>PB Normal</c:v>
                </c:pt>
                <c:pt idx="1">
                  <c:v>PB Amarelo</c:v>
                </c:pt>
                <c:pt idx="2">
                  <c:v>PB Vermelho/Edemas</c:v>
                </c:pt>
              </c:strCache>
            </c:strRef>
          </c:cat>
          <c:val>
            <c:numRef>
              <c:f>Sheet3!$D$12:$F$12</c:f>
              <c:numCache>
                <c:formatCode>0.0</c:formatCode>
                <c:ptCount val="3"/>
                <c:pt idx="0">
                  <c:v>73.333333333333343</c:v>
                </c:pt>
                <c:pt idx="1">
                  <c:v>6.666666666666667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2E-43A5-9CC1-67FB321CC3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5D58B-B924-4032-84B5-C5FD692D988B}" type="datetimeFigureOut">
              <a:rPr lang="pt-PT" smtClean="0"/>
              <a:t>19/08/2020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4387-2799-41E6-A5B8-B214A3896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842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Mavume</a:t>
            </a:r>
            <a:r>
              <a:rPr lang="pt-PT" dirty="0"/>
              <a:t>,</a:t>
            </a:r>
            <a:r>
              <a:rPr lang="pt-PT" baseline="0" dirty="0"/>
              <a:t> </a:t>
            </a:r>
            <a:r>
              <a:rPr lang="pt-PT" baseline="0" dirty="0" err="1"/>
              <a:t>Pembe</a:t>
            </a:r>
            <a:r>
              <a:rPr lang="pt-PT" baseline="0" dirty="0"/>
              <a:t>, </a:t>
            </a:r>
            <a:r>
              <a:rPr lang="pt-PT" baseline="0" dirty="0" err="1"/>
              <a:t>Marrengo</a:t>
            </a:r>
            <a:r>
              <a:rPr lang="pt-PT" baseline="0" dirty="0"/>
              <a:t> disseram </a:t>
            </a:r>
            <a:r>
              <a:rPr lang="pt-PT" baseline="0" dirty="0" err="1"/>
              <a:t>nao</a:t>
            </a:r>
            <a:r>
              <a:rPr lang="pt-PT" baseline="0" dirty="0"/>
              <a:t> ter </a:t>
            </a:r>
            <a:r>
              <a:rPr lang="pt-PT" baseline="0" dirty="0" err="1"/>
              <a:t>multicartao</a:t>
            </a:r>
            <a:r>
              <a:rPr lang="pt-PT" baseline="0" dirty="0"/>
              <a:t>. CARE </a:t>
            </a:r>
            <a:r>
              <a:rPr lang="pt-PT" baseline="0" dirty="0" err="1"/>
              <a:t>nao</a:t>
            </a:r>
            <a:r>
              <a:rPr lang="pt-PT" baseline="0" dirty="0"/>
              <a:t> distribui os </a:t>
            </a:r>
            <a:r>
              <a:rPr lang="pt-PT" baseline="0" dirty="0" err="1"/>
              <a:t>mmulticartaos</a:t>
            </a:r>
            <a:r>
              <a:rPr lang="pt-PT" baseline="0" dirty="0"/>
              <a:t>. </a:t>
            </a:r>
          </a:p>
          <a:p>
            <a:endParaRPr lang="pt-PT" baseline="0" dirty="0"/>
          </a:p>
          <a:p>
            <a:r>
              <a:rPr lang="pt-PT" baseline="0" dirty="0"/>
              <a:t>Tem </a:t>
            </a:r>
            <a:r>
              <a:rPr lang="pt-PT" baseline="0" dirty="0" err="1"/>
              <a:t>multicartao</a:t>
            </a:r>
            <a:r>
              <a:rPr lang="pt-PT" baseline="0" dirty="0"/>
              <a:t>: </a:t>
            </a:r>
            <a:r>
              <a:rPr lang="pt-PT" baseline="0" dirty="0" err="1"/>
              <a:t>Chijinguir</a:t>
            </a:r>
            <a:r>
              <a:rPr lang="pt-PT" baseline="0" dirty="0"/>
              <a:t>, </a:t>
            </a:r>
            <a:r>
              <a:rPr lang="pt-PT" baseline="0" dirty="0" err="1"/>
              <a:t>Maxamal</a:t>
            </a:r>
            <a:r>
              <a:rPr lang="pt-PT" baseline="0" dirty="0"/>
              <a:t>, Guengue, </a:t>
            </a:r>
            <a:r>
              <a:rPr lang="pt-PT" baseline="0" dirty="0">
                <a:solidFill>
                  <a:srgbClr val="CC0000"/>
                </a:solidFill>
              </a:rPr>
              <a:t>Funhalouro sede</a:t>
            </a:r>
            <a:r>
              <a:rPr lang="pt-PT" baseline="0" dirty="0"/>
              <a:t>, Manhiça, </a:t>
            </a:r>
            <a:r>
              <a:rPr lang="pt-PT" baseline="0" dirty="0" err="1"/>
              <a:t>Banhane</a:t>
            </a:r>
            <a:endParaRPr lang="pt-PT" baseline="0" dirty="0"/>
          </a:p>
          <a:p>
            <a:r>
              <a:rPr lang="pt-PT" baseline="0" dirty="0" err="1"/>
              <a:t>Elegiveis</a:t>
            </a:r>
            <a:r>
              <a:rPr lang="pt-PT" baseline="0" dirty="0"/>
              <a:t>: Funhalouro sede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250CB-C1D7-4648-85A6-C4440E5DEF1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4 US de </a:t>
            </a:r>
            <a:r>
              <a:rPr lang="pt-PT" dirty="0" err="1"/>
              <a:t>Homoine</a:t>
            </a:r>
            <a:r>
              <a:rPr lang="pt-PT"/>
              <a:t> não </a:t>
            </a:r>
            <a:r>
              <a:rPr lang="pt-PT" dirty="0"/>
              <a:t>deram</a:t>
            </a:r>
            <a:r>
              <a:rPr lang="pt-PT" baseline="0" dirty="0"/>
              <a:t> resposta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250CB-C1D7-4648-85A6-C4440E5DEF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81000" y="4038600"/>
            <a:ext cx="8458200" cy="0"/>
          </a:xfrm>
          <a:prstGeom prst="line">
            <a:avLst/>
          </a:prstGeom>
          <a:ln w="3810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rot="16200000" flipH="1">
            <a:off x="3764757" y="3550445"/>
            <a:ext cx="5300663" cy="28575"/>
          </a:xfrm>
          <a:prstGeom prst="line">
            <a:avLst/>
          </a:prstGeom>
          <a:ln w="19050">
            <a:solidFill>
              <a:srgbClr val="003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INS Logo Ago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5448300"/>
            <a:ext cx="26463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5753112" cy="2486028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5786478" cy="1752600"/>
          </a:xfrm>
        </p:spPr>
        <p:txBody>
          <a:bodyPr lIns="0" rIns="18288">
            <a:normAutofit/>
          </a:bodyPr>
          <a:lstStyle>
            <a:lvl1pPr marL="0" marR="45720" indent="0" algn="ctr">
              <a:buNone/>
              <a:defRPr sz="2400" b="1" baseline="0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BED8-4D0B-4504-8CA6-AC944F6D8C5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428625" y="1857375"/>
            <a:ext cx="8458200" cy="0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118E-FD99-4B37-93D0-13A808AAC7A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8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>
            <a:off x="3879851" y="3663951"/>
            <a:ext cx="5529262" cy="1587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B1DA-BB58-4CB4-98AB-1BA342E4FF6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0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428625" y="1857375"/>
            <a:ext cx="8458200" cy="0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C39D-74BC-4C0E-96EC-E221E582393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1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381000" y="4038600"/>
            <a:ext cx="8458200" cy="0"/>
          </a:xfrm>
          <a:prstGeom prst="line">
            <a:avLst/>
          </a:prstGeom>
          <a:ln w="3810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rot="16200000" flipH="1">
            <a:off x="3764757" y="3550445"/>
            <a:ext cx="5300663" cy="28575"/>
          </a:xfrm>
          <a:prstGeom prst="line">
            <a:avLst/>
          </a:prstGeom>
          <a:ln w="19050">
            <a:solidFill>
              <a:srgbClr val="003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5753112" cy="2486028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16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5786478" cy="1752600"/>
          </a:xfrm>
        </p:spPr>
        <p:txBody>
          <a:bodyPr lIns="0" rIns="18288">
            <a:normAutofit/>
          </a:bodyPr>
          <a:lstStyle>
            <a:lvl1pPr marL="0" marR="45720" indent="0" algn="ctr">
              <a:buNone/>
              <a:defRPr sz="32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1298-8788-4A7A-98BA-6ABE14CC630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9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428625" y="1857375"/>
            <a:ext cx="8458200" cy="0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F98B-6F9F-47C4-BD9C-1FF004DB776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2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28625" y="1857375"/>
            <a:ext cx="8458200" cy="0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F5E3-74C0-40B4-8AB0-E72CDC729EE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/>
        </p:nvCxnSpPr>
        <p:spPr>
          <a:xfrm>
            <a:off x="428625" y="1857375"/>
            <a:ext cx="8458200" cy="0"/>
          </a:xfrm>
          <a:prstGeom prst="line">
            <a:avLst/>
          </a:prstGeom>
          <a:ln w="57150">
            <a:solidFill>
              <a:srgbClr val="8E3A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325E-1D4A-464C-93A8-914315CFB77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1068-2198-4AAA-9DAC-E04AB6BE410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3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1">
                <a:ln>
                  <a:noFill/>
                </a:ln>
                <a:solidFill>
                  <a:srgbClr val="0039AC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675D-F548-43FD-A5A0-5AAB334CB54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6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7"/>
          <p:cNvSpPr/>
          <p:nvPr/>
        </p:nvSpPr>
        <p:spPr>
          <a:xfrm rot="420000" flipV="1">
            <a:off x="8004176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>
            <a:normAutofit/>
          </a:bodyPr>
          <a:lstStyle>
            <a:lvl1pPr algn="l">
              <a:buNone/>
              <a:defRPr sz="2400" b="1">
                <a:solidFill>
                  <a:srgbClr val="0039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E80A-D30A-490D-A7EB-55A19680A1B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INS Logo Final Ago1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4" y="6362700"/>
            <a:ext cx="92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2D3AE-531B-4E71-B7C1-8901A661B91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19-Aug-20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39AC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9AC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E3A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95000"/>
        <a:buFont typeface="Wingdings 2" panose="05020102010507070707" pitchFamily="18" charset="2"/>
        <a:buChar char=""/>
        <a:defRPr sz="28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85000"/>
        <a:buFont typeface="Wingdings 2" panose="05020102010507070707" pitchFamily="18" charset="2"/>
        <a:buChar char=""/>
        <a:defRPr sz="24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70000"/>
        <a:buFont typeface="Wingdings 2" panose="05020102010507070707" pitchFamily="18" charset="2"/>
        <a:buChar char=""/>
        <a:defRPr sz="21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65000"/>
        <a:buFont typeface="Wingdings 2" panose="05020102010507070707" pitchFamily="18" charset="2"/>
        <a:buChar char="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13557"/>
        </a:buClr>
        <a:buSzPct val="65000"/>
        <a:buFont typeface="Wingdings 2" panose="05020102010507070707" pitchFamily="18" charset="2"/>
        <a:buChar char="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PT" altLang="en-US" dirty="0" smtClean="0"/>
              <a:t/>
            </a:r>
            <a:br>
              <a:rPr lang="pt-PT" altLang="en-US" dirty="0" smtClean="0"/>
            </a:br>
            <a:r>
              <a:rPr lang="pt-PT" altLang="en-US" dirty="0" smtClean="0">
                <a:solidFill>
                  <a:srgbClr val="0070C0"/>
                </a:solidFill>
                <a:latin typeface="+mn-lt"/>
              </a:rPr>
              <a:t>Avaliação </a:t>
            </a:r>
            <a:r>
              <a:rPr lang="pt-PT" altLang="en-US" dirty="0">
                <a:solidFill>
                  <a:srgbClr val="0070C0"/>
                </a:solidFill>
                <a:latin typeface="+mn-lt"/>
              </a:rPr>
              <a:t>dos Serviços de Nutrição para Mães e Crianças no Sul de Moçambique </a:t>
            </a:r>
            <a:r>
              <a:rPr lang="pt-PT" altLang="en-US" dirty="0"/>
              <a:t/>
            </a:r>
            <a:br>
              <a:rPr lang="pt-PT" altLang="en-US" dirty="0"/>
            </a:br>
            <a:endParaRPr lang="pt-PT" altLang="en-US" dirty="0" smtClean="0"/>
          </a:p>
        </p:txBody>
      </p:sp>
      <p:sp>
        <p:nvSpPr>
          <p:cNvPr id="717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365104"/>
            <a:ext cx="5786478" cy="17526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GB" dirty="0" smtClean="0">
                <a:ea typeface="ＭＳ Ｐゴシック" charset="0"/>
              </a:rPr>
              <a:t>Agosto de 2020</a:t>
            </a:r>
            <a:endParaRPr lang="en-GB" dirty="0">
              <a:ea typeface="ＭＳ Ｐゴシック" charset="0"/>
            </a:endParaRPr>
          </a:p>
          <a:p>
            <a:pPr marL="385763" indent="-385763" eaLnBrk="1" hangingPunct="1">
              <a:buFont typeface="+mj-lt"/>
              <a:buAutoNum type="arabicPeriod" startAt="2"/>
              <a:defRPr/>
            </a:pP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pt-PT" dirty="0">
              <a:ea typeface="ＭＳ Ｐゴシック" charset="0"/>
            </a:endParaRPr>
          </a:p>
          <a:p>
            <a:pPr eaLnBrk="1" hangingPunct="1">
              <a:defRPr/>
            </a:pPr>
            <a:endParaRPr lang="pt-PT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8878" cy="980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846" y="164665"/>
            <a:ext cx="1653334" cy="6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Ferramentas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Avaliação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91470"/>
              </p:ext>
            </p:extLst>
          </p:nvPr>
        </p:nvGraphicFramePr>
        <p:xfrm>
          <a:off x="1403648" y="1988840"/>
          <a:ext cx="6799972" cy="4508732"/>
        </p:xfrm>
        <a:graphic>
          <a:graphicData uri="http://schemas.openxmlformats.org/drawingml/2006/table">
            <a:tbl>
              <a:tblPr firstRow="1" firstCol="1" bandRow="1"/>
              <a:tblGrid>
                <a:gridCol w="280046"/>
                <a:gridCol w="1484893"/>
                <a:gridCol w="1422661"/>
                <a:gridCol w="1758426"/>
                <a:gridCol w="1853946"/>
              </a:tblGrid>
              <a:tr h="2106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Ferramentas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Metodo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Participantes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Modulos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263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VCS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VCS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Treinamento, supervisão, disponibilidade de serviço, atividades de geração de demanda, suprimentos, conhecimento do tópico de aconselhamento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Observacao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Observacao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Beneficiarios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VCs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Informações </a:t>
                      </a:r>
                      <a:r>
                        <a:rPr lang="pt-PT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sobre o AF</a:t>
                      </a:r>
                      <a:r>
                        <a:rPr lang="pt-P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tópicos de aconselhamento, monitoramento de crescimento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Beneficiario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Beneficiarios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Conhecimento do tópico de aconselhamento, satisfação,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Encarregado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 US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Encarregado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da US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Treinamento, supervisão, disponibilidade de serviço, atividades de geração de demanda, medicamentos e equipamentos, políticas e infraestrutura</a:t>
                      </a:r>
                      <a:endParaRPr lang="pt-PT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Prestador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saude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Entrevista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Prestador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saude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Treinamento, supervisão</a:t>
                      </a:r>
                      <a:endParaRPr lang="pt-PT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0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é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todos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Estudo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(2/2)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4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Frequências e proporções em </a:t>
            </a:r>
            <a:r>
              <a:rPr lang="pt-PT" sz="1700" b="0" dirty="0" err="1">
                <a:latin typeface="+mn-lt"/>
              </a:rPr>
              <a:t>Stata</a:t>
            </a:r>
            <a:r>
              <a:rPr lang="pt-PT" sz="1700" b="0" dirty="0" smtClean="0">
                <a:latin typeface="+mn-lt"/>
              </a:rPr>
              <a:t>;</a:t>
            </a:r>
            <a:endParaRPr lang="pt-PT" sz="1700" b="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Teste do qui quadrado, conforme </a:t>
            </a:r>
            <a:r>
              <a:rPr lang="pt-PT" sz="1700" b="0" dirty="0" smtClean="0">
                <a:latin typeface="+mn-lt"/>
              </a:rPr>
              <a:t>apropriado; </a:t>
            </a:r>
          </a:p>
          <a:p>
            <a:pPr marL="0" indent="0" algn="just">
              <a:buNone/>
            </a:pPr>
            <a:endParaRPr lang="en-US" sz="1700" b="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Respostas categorizadas como corretas / não corretas</a:t>
            </a:r>
            <a:r>
              <a:rPr lang="pt-PT" sz="1700" b="0" dirty="0" smtClean="0">
                <a:latin typeface="+mn-lt"/>
              </a:rPr>
              <a:t>;</a:t>
            </a:r>
            <a:endParaRPr lang="pt-PT" sz="1700" b="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Respostas corretas resumidas</a:t>
            </a:r>
            <a:r>
              <a:rPr lang="pt-PT" sz="1700" b="0" dirty="0" smtClean="0">
                <a:latin typeface="+mn-lt"/>
              </a:rPr>
              <a:t>;</a:t>
            </a:r>
            <a:endParaRPr lang="pt-PT" sz="1700" b="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Estratificado por fatores demográficos</a:t>
            </a:r>
            <a:r>
              <a:rPr lang="pt-PT" sz="1700" b="0" dirty="0" smtClean="0">
                <a:latin typeface="+mn-lt"/>
              </a:rPr>
              <a:t>;</a:t>
            </a:r>
          </a:p>
          <a:p>
            <a:pPr marL="0" indent="0" algn="just">
              <a:buNone/>
            </a:pPr>
            <a:endParaRPr lang="en-US" sz="1700" b="0" dirty="0" smtClean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Analise descritiva (R):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Geração de tabelas de frequência e gráficos de barra;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Para o processamento de dados foi feita uma combinação de variáveis para criação de indicadores;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1700" b="0" dirty="0">
                <a:latin typeface="+mn-lt"/>
              </a:rPr>
              <a:t>Discussão de resultados e seleção de </a:t>
            </a:r>
            <a:r>
              <a:rPr lang="pt-PT" sz="1700" b="0" dirty="0" smtClean="0">
                <a:latin typeface="+mn-lt"/>
              </a:rPr>
              <a:t>gráficos.</a:t>
            </a:r>
            <a:endParaRPr lang="x-none" sz="17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0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Aprovação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Ética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43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latin typeface="+mn-lt"/>
              </a:rPr>
              <a:t>O protocolo deste estudo foi aprovado pelo </a:t>
            </a:r>
            <a:r>
              <a:rPr lang="pt-PT" sz="1700" dirty="0">
                <a:latin typeface="+mn-lt"/>
              </a:rPr>
              <a:t>Comitê Institucional de Bioética da Saúde do Instituto Nacional de Saúde (CIBS-INS) (</a:t>
            </a:r>
            <a:r>
              <a:rPr lang="pt-PT" sz="1700" dirty="0" err="1">
                <a:latin typeface="+mn-lt"/>
              </a:rPr>
              <a:t>Ref</a:t>
            </a:r>
            <a:r>
              <a:rPr lang="pt-PT" sz="1700" dirty="0">
                <a:latin typeface="+mn-lt"/>
              </a:rPr>
              <a:t>. 084 / CIBS-INS / 2019) </a:t>
            </a:r>
            <a:r>
              <a:rPr lang="pt-PT" sz="1700" b="0" dirty="0">
                <a:latin typeface="+mn-lt"/>
              </a:rPr>
              <a:t>em 29 de agosto de 2019. </a:t>
            </a:r>
            <a:endParaRPr lang="pt-PT" sz="1700" b="0" dirty="0" smtClean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700" b="0" dirty="0" smtClean="0">
              <a:latin typeface="+mn-lt"/>
            </a:endParaRPr>
          </a:p>
          <a:p>
            <a:pPr marL="0" indent="0" algn="just">
              <a:buNone/>
            </a:pPr>
            <a:endParaRPr lang="pt-PT" sz="1700" b="0" dirty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</a:rPr>
              <a:t>A </a:t>
            </a:r>
            <a:r>
              <a:rPr lang="pt-PT" sz="1700" b="0" dirty="0">
                <a:latin typeface="+mn-lt"/>
              </a:rPr>
              <a:t>participação de </a:t>
            </a:r>
            <a:r>
              <a:rPr lang="pt-PT" sz="1700" b="0" dirty="0" smtClean="0">
                <a:latin typeface="+mn-lt"/>
              </a:rPr>
              <a:t>voluntários </a:t>
            </a:r>
            <a:r>
              <a:rPr lang="pt-PT" sz="1700" b="0" dirty="0"/>
              <a:t>de saúde</a:t>
            </a:r>
            <a:r>
              <a:rPr lang="pt-PT" sz="1700" b="0" dirty="0" smtClean="0">
                <a:latin typeface="+mn-lt"/>
              </a:rPr>
              <a:t> </a:t>
            </a:r>
            <a:r>
              <a:rPr lang="pt-PT" sz="1700" b="0" dirty="0">
                <a:latin typeface="+mn-lt"/>
              </a:rPr>
              <a:t>e </a:t>
            </a:r>
            <a:r>
              <a:rPr lang="pt-PT" sz="1700" b="0" dirty="0" smtClean="0">
                <a:latin typeface="+mn-lt"/>
              </a:rPr>
              <a:t>beneficiários </a:t>
            </a:r>
            <a:r>
              <a:rPr lang="pt-PT" sz="1700" b="0" dirty="0">
                <a:latin typeface="+mn-lt"/>
              </a:rPr>
              <a:t>foi </a:t>
            </a:r>
            <a:r>
              <a:rPr lang="pt-PT" sz="1700" b="0" dirty="0" smtClean="0">
                <a:latin typeface="+mn-lt"/>
              </a:rPr>
              <a:t>voluntária, tendo o consentimento </a:t>
            </a:r>
            <a:r>
              <a:rPr lang="pt-PT" sz="1700" b="0" dirty="0">
                <a:latin typeface="+mn-lt"/>
              </a:rPr>
              <a:t>informado </a:t>
            </a:r>
            <a:r>
              <a:rPr lang="pt-PT" sz="1700" b="0" dirty="0" smtClean="0">
                <a:latin typeface="+mn-lt"/>
              </a:rPr>
              <a:t>sido </a:t>
            </a:r>
            <a:r>
              <a:rPr lang="pt-PT" sz="1700" b="0" dirty="0">
                <a:latin typeface="+mn-lt"/>
              </a:rPr>
              <a:t>obtido após a explicação dos objetivos e procedimentos do </a:t>
            </a:r>
            <a:r>
              <a:rPr lang="pt-PT" sz="1700" b="0" dirty="0" smtClean="0">
                <a:latin typeface="+mn-lt"/>
              </a:rPr>
              <a:t>estudo. </a:t>
            </a:r>
            <a:endParaRPr lang="x-none" sz="17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3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3996955"/>
            <a:ext cx="8424936" cy="22403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mtClean="0"/>
              <a:t>Resultados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33274"/>
              </p:ext>
            </p:extLst>
          </p:nvPr>
        </p:nvGraphicFramePr>
        <p:xfrm>
          <a:off x="611560" y="980728"/>
          <a:ext cx="4608513" cy="552817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47796"/>
                <a:gridCol w="624460"/>
                <a:gridCol w="1436257"/>
              </a:tblGrid>
              <a:tr h="241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Caracteristicas</a:t>
                      </a:r>
                      <a:r>
                        <a:rPr lang="en-US" sz="1400" baseline="0" dirty="0" smtClean="0">
                          <a:effectLst/>
                        </a:rPr>
                        <a:t> dos VCS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Mediana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(25% - 75%)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ctr"/>
                </a:tc>
              </a:tr>
              <a:tr h="383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Idade</a:t>
                      </a:r>
                      <a:r>
                        <a:rPr lang="en-US" sz="1400" dirty="0" smtClean="0">
                          <a:effectLst/>
                        </a:rPr>
                        <a:t> (</a:t>
                      </a:r>
                      <a:r>
                        <a:rPr lang="en-US" sz="1400" dirty="0" err="1" smtClean="0">
                          <a:effectLst/>
                        </a:rPr>
                        <a:t>anos</a:t>
                      </a:r>
                      <a:r>
                        <a:rPr lang="en-US" sz="1400" dirty="0" smtClean="0">
                          <a:effectLst/>
                        </a:rPr>
                        <a:t>)          </a:t>
                      </a:r>
                      <a:endParaRPr lang="pt-PT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* 24 </a:t>
                      </a:r>
                      <a:r>
                        <a:rPr lang="en-US" sz="1400" dirty="0" smtClean="0">
                          <a:effectLst/>
                        </a:rPr>
                        <a:t>VCS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nao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sabiam</a:t>
                      </a:r>
                      <a:r>
                        <a:rPr lang="en-US" sz="1400" baseline="0" dirty="0" smtClean="0">
                          <a:effectLst/>
                        </a:rPr>
                        <a:t> a </a:t>
                      </a:r>
                      <a:r>
                        <a:rPr lang="en-US" sz="1400" baseline="0" dirty="0" err="1" smtClean="0">
                          <a:effectLst/>
                        </a:rPr>
                        <a:t>sua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propia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idade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40.0 (34– 46)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ctr"/>
                </a:tc>
              </a:tr>
              <a:tr h="191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Meses</a:t>
                      </a:r>
                      <a:r>
                        <a:rPr lang="en-US" sz="1400" baseline="0" dirty="0" smtClean="0">
                          <a:effectLst/>
                        </a:rPr>
                        <a:t> que </a:t>
                      </a:r>
                      <a:r>
                        <a:rPr lang="en-US" sz="1400" baseline="0" dirty="0" err="1" smtClean="0">
                          <a:effectLst/>
                        </a:rPr>
                        <a:t>levam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trabalhando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como</a:t>
                      </a:r>
                      <a:r>
                        <a:rPr lang="en-US" sz="1400" baseline="0" dirty="0" smtClean="0">
                          <a:effectLst/>
                        </a:rPr>
                        <a:t> VCS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123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(9-17)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ctr"/>
                </a:tc>
              </a:tr>
              <a:tr h="191821">
                <a:tc gridSpan="3"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Estad</a:t>
                      </a:r>
                      <a:r>
                        <a:rPr lang="en-US" sz="1400" baseline="0" dirty="0" smtClean="0">
                          <a:effectLst/>
                        </a:rPr>
                        <a:t>o Civil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1230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Solteiro</a:t>
                      </a:r>
                      <a:r>
                        <a:rPr lang="en-US" sz="1400" dirty="0" smtClean="0">
                          <a:effectLst/>
                        </a:rPr>
                        <a:t>/a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22                               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17,9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Casado</a:t>
                      </a:r>
                      <a:r>
                        <a:rPr lang="en-US" sz="1400" dirty="0" smtClean="0">
                          <a:effectLst/>
                        </a:rPr>
                        <a:t>/a/ </a:t>
                      </a:r>
                      <a:r>
                        <a:rPr lang="en-US" sz="1400" dirty="0" err="1" smtClean="0">
                          <a:effectLst/>
                        </a:rPr>
                        <a:t>Uniao</a:t>
                      </a:r>
                      <a:r>
                        <a:rPr lang="en-US" sz="1400" baseline="0" dirty="0" smtClean="0">
                          <a:effectLst/>
                        </a:rPr>
                        <a:t> de facto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65,9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Divorciado</a:t>
                      </a:r>
                      <a:r>
                        <a:rPr lang="en-US" sz="1400" dirty="0" smtClean="0">
                          <a:effectLst/>
                        </a:rPr>
                        <a:t>/a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4,9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Viuvo</a:t>
                      </a:r>
                      <a:r>
                        <a:rPr lang="en-US" sz="1400" dirty="0" smtClean="0">
                          <a:effectLst/>
                        </a:rPr>
                        <a:t>/a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11,4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 gridSpan="3"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Nivel</a:t>
                      </a:r>
                      <a:r>
                        <a:rPr lang="en-US" sz="1400" baseline="0" dirty="0" smtClean="0">
                          <a:effectLst/>
                        </a:rPr>
                        <a:t> de </a:t>
                      </a:r>
                      <a:r>
                        <a:rPr lang="en-US" sz="1400" baseline="0" dirty="0" err="1" smtClean="0">
                          <a:effectLst/>
                        </a:rPr>
                        <a:t>escolaridade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Sem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escolaridade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18,7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241230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Primaria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71,5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 smtClean="0">
                          <a:effectLst/>
                        </a:rPr>
                        <a:t>Secundaria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ou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mais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9,8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 gridSpan="3"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VCs </a:t>
                      </a:r>
                      <a:r>
                        <a:rPr lang="pt-PT" sz="1400" dirty="0" smtClean="0">
                          <a:effectLst/>
                        </a:rPr>
                        <a:t>que podem ler</a:t>
                      </a:r>
                      <a:r>
                        <a:rPr lang="pt-PT" sz="1400" baseline="0" dirty="0" smtClean="0">
                          <a:effectLst/>
                        </a:rPr>
                        <a:t> f</a:t>
                      </a:r>
                      <a:r>
                        <a:rPr lang="pt-PT" sz="1400" dirty="0" smtClean="0">
                          <a:effectLst/>
                        </a:rPr>
                        <a:t>rases de alfabetização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Toda </a:t>
                      </a:r>
                      <a:r>
                        <a:rPr lang="en-US" sz="1400" dirty="0" err="1" smtClean="0">
                          <a:effectLst/>
                        </a:rPr>
                        <a:t>frase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52,9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Algumas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partes</a:t>
                      </a:r>
                      <a:r>
                        <a:rPr lang="en-US" sz="1400" baseline="0" dirty="0" smtClean="0">
                          <a:effectLst/>
                        </a:rPr>
                        <a:t> da </a:t>
                      </a:r>
                      <a:r>
                        <a:rPr lang="en-US" sz="1400" baseline="0" dirty="0" err="1" smtClean="0">
                          <a:effectLst/>
                        </a:rPr>
                        <a:t>frase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20,3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Nenhuma</a:t>
                      </a:r>
                      <a:r>
                        <a:rPr lang="en-US" sz="1400" baseline="0" dirty="0" smtClean="0">
                          <a:effectLst/>
                        </a:rPr>
                        <a:t> parte da </a:t>
                      </a:r>
                      <a:r>
                        <a:rPr lang="en-US" sz="1400" baseline="0" dirty="0" err="1" smtClean="0">
                          <a:effectLst/>
                        </a:rPr>
                        <a:t>frase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26,8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 gridSpan="3"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Districto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Funhalouro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56,9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  <a:tr h="191821">
                <a:tc>
                  <a:txBody>
                    <a:bodyPr/>
                    <a:lstStyle/>
                    <a:p>
                      <a:pPr marL="219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Homoine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</a:t>
                      </a:r>
                      <a:endParaRPr lang="pt-PT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 anchor="b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43,1</a:t>
                      </a:r>
                      <a:endParaRPr lang="pt-P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4" marR="60474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Características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sóciodemogr</a:t>
            </a:r>
            <a:r>
              <a:rPr lang="en-US" sz="2800" dirty="0" err="1" smtClean="0">
                <a:solidFill>
                  <a:srgbClr val="0070C0"/>
                </a:solidFill>
              </a:rPr>
              <a:t>á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ficas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104" y="1700808"/>
            <a:ext cx="33085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700" dirty="0" smtClean="0"/>
              <a:t>A amostra do estudo foi composta por 123 VCS do sexo feminino. </a:t>
            </a:r>
          </a:p>
          <a:p>
            <a:pPr algn="just"/>
            <a:endParaRPr lang="pt-PT" sz="1700" dirty="0" smtClean="0"/>
          </a:p>
          <a:p>
            <a:pPr algn="just"/>
            <a:r>
              <a:rPr lang="pt-PT" sz="1700" dirty="0" smtClean="0"/>
              <a:t>Os VCS </a:t>
            </a:r>
            <a:r>
              <a:rPr lang="pt-PT" sz="1700" dirty="0"/>
              <a:t>tinham uma idade mediana de 40 anos e 11 meses trabalhando como </a:t>
            </a:r>
            <a:r>
              <a:rPr lang="pt-PT" sz="1700" dirty="0" smtClean="0"/>
              <a:t>VCS.</a:t>
            </a:r>
          </a:p>
          <a:p>
            <a:pPr algn="just"/>
            <a:endParaRPr lang="pt-PT" sz="1700" dirty="0"/>
          </a:p>
          <a:p>
            <a:pPr algn="just"/>
            <a:r>
              <a:rPr lang="pt-PT" sz="1700" dirty="0" smtClean="0"/>
              <a:t>Cerca de  </a:t>
            </a:r>
            <a:r>
              <a:rPr lang="pt-PT" sz="1700" dirty="0"/>
              <a:t>81% </a:t>
            </a:r>
            <a:r>
              <a:rPr lang="pt-PT" sz="1700" dirty="0" smtClean="0"/>
              <a:t> dos VCS receberam algum tipo de </a:t>
            </a:r>
            <a:r>
              <a:rPr lang="pt-PT" sz="1700" dirty="0"/>
              <a:t>escolaridade </a:t>
            </a:r>
            <a:r>
              <a:rPr lang="pt-PT" sz="1700" dirty="0" smtClean="0"/>
              <a:t>formal e </a:t>
            </a:r>
            <a:r>
              <a:rPr lang="pt-PT" sz="1700" dirty="0"/>
              <a:t>53% foram capazes de ler a frase inteira usada como um proxy de teste de alfabetização.</a:t>
            </a:r>
          </a:p>
        </p:txBody>
      </p:sp>
    </p:spTree>
    <p:extLst>
      <p:ext uri="{BB962C8B-B14F-4D97-AF65-F5344CB8AC3E}">
        <p14:creationId xmlns:p14="http://schemas.microsoft.com/office/powerpoint/2010/main" val="1808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4046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Treinamento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Supervisão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40768"/>
            <a:ext cx="82295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Cerca de </a:t>
            </a:r>
            <a:r>
              <a:rPr lang="pt-PT" b="1" dirty="0"/>
              <a:t>86% </a:t>
            </a:r>
            <a:r>
              <a:rPr lang="pt-PT" b="1" dirty="0" smtClean="0"/>
              <a:t> dos VCS </a:t>
            </a:r>
            <a:r>
              <a:rPr lang="pt-PT" dirty="0" smtClean="0"/>
              <a:t>entrevistados relataram </a:t>
            </a:r>
            <a:r>
              <a:rPr lang="pt-PT" dirty="0"/>
              <a:t>ter recebido </a:t>
            </a:r>
            <a:r>
              <a:rPr lang="pt-PT" b="1" dirty="0"/>
              <a:t>treinamento em práticas de alimentação materna, infantil e infantil (MIYCF) </a:t>
            </a:r>
            <a:r>
              <a:rPr lang="pt-PT" dirty="0"/>
              <a:t>nos últimos 12 meses</a:t>
            </a:r>
            <a:r>
              <a:rPr lang="pt-PT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Menos </a:t>
            </a:r>
            <a:r>
              <a:rPr lang="pt-PT" dirty="0"/>
              <a:t>da metade dos </a:t>
            </a:r>
            <a:r>
              <a:rPr lang="pt-PT" dirty="0" smtClean="0"/>
              <a:t>VCS referiram que o </a:t>
            </a:r>
            <a:r>
              <a:rPr lang="pt-PT" dirty="0"/>
              <a:t>seu treinamento mais recente incluía informações sobre o monitoramento do crescimento.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Os VCS afirmaram ter tido </a:t>
            </a:r>
            <a:r>
              <a:rPr lang="pt-PT" b="1" dirty="0"/>
              <a:t>3 supervisões nos últimos 6 meses </a:t>
            </a:r>
            <a:r>
              <a:rPr lang="pt-PT" dirty="0"/>
              <a:t>e 72% receberam pelo menos uma supervisão nos últimos 3 meses. </a:t>
            </a:r>
            <a:endParaRPr lang="pt-P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/>
              <a:t>Mais </a:t>
            </a:r>
            <a:r>
              <a:rPr lang="pt-PT" dirty="0"/>
              <a:t>da metade </a:t>
            </a:r>
            <a:r>
              <a:rPr lang="pt-PT" dirty="0" smtClean="0"/>
              <a:t>dos VCS supervisionados </a:t>
            </a:r>
            <a:r>
              <a:rPr lang="pt-PT" dirty="0"/>
              <a:t>nos últimos 6 meses relataram ter recebido uma supervisão de apoio (incluindo a observação de uma sessão de aconselhamento, dando feedback verbal ou verificação de relatório).</a:t>
            </a:r>
          </a:p>
        </p:txBody>
      </p:sp>
    </p:spTree>
    <p:extLst>
      <p:ext uri="{BB962C8B-B14F-4D97-AF65-F5344CB8AC3E}">
        <p14:creationId xmlns:p14="http://schemas.microsoft.com/office/powerpoint/2010/main" val="39892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4046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Equipamentos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consumíveis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45176"/>
              </p:ext>
            </p:extLst>
          </p:nvPr>
        </p:nvGraphicFramePr>
        <p:xfrm>
          <a:off x="683568" y="1547664"/>
          <a:ext cx="4608512" cy="416601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825938"/>
                <a:gridCol w="751241"/>
                <a:gridCol w="1031333"/>
              </a:tblGrid>
              <a:tr h="576723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VCS</a:t>
                      </a:r>
                      <a:r>
                        <a:rPr lang="en-US" sz="1100" baseline="0" dirty="0" smtClean="0">
                          <a:effectLst/>
                        </a:rPr>
                        <a:t> com </a:t>
                      </a:r>
                      <a:r>
                        <a:rPr lang="en-US" sz="1100" baseline="0" dirty="0" err="1" smtClean="0">
                          <a:effectLst/>
                        </a:rPr>
                        <a:t>equipamentos</a:t>
                      </a:r>
                      <a:r>
                        <a:rPr lang="en-US" sz="1100" baseline="0" dirty="0" smtClean="0">
                          <a:effectLst/>
                        </a:rPr>
                        <a:t> e </a:t>
                      </a:r>
                      <a:r>
                        <a:rPr lang="en-US" sz="1100" baseline="0" dirty="0" err="1" smtClean="0">
                          <a:effectLst/>
                        </a:rPr>
                        <a:t>consumiveis</a:t>
                      </a:r>
                      <a:r>
                        <a:rPr lang="en-US" sz="1100" baseline="0" dirty="0" smtClean="0">
                          <a:effectLst/>
                        </a:rPr>
                        <a:t> no </a:t>
                      </a:r>
                      <a:r>
                        <a:rPr lang="en-US" sz="1100" baseline="0" dirty="0" err="1" smtClean="0">
                          <a:effectLst/>
                        </a:rPr>
                        <a:t>dia</a:t>
                      </a:r>
                      <a:r>
                        <a:rPr lang="en-US" sz="1100" baseline="0" dirty="0" smtClean="0">
                          <a:effectLst/>
                        </a:rPr>
                        <a:t> do </a:t>
                      </a:r>
                      <a:r>
                        <a:rPr lang="en-US" sz="1100" baseline="0" dirty="0" err="1" smtClean="0">
                          <a:effectLst/>
                        </a:rPr>
                        <a:t>inquerito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02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Manual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Aconselhamento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96,7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02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Fita</a:t>
                      </a:r>
                      <a:r>
                        <a:rPr lang="en-US" sz="1100" dirty="0" smtClean="0">
                          <a:effectLst/>
                        </a:rPr>
                        <a:t> de </a:t>
                      </a:r>
                      <a:r>
                        <a:rPr lang="en-US" sz="1100" dirty="0" err="1" smtClean="0">
                          <a:effectLst/>
                        </a:rPr>
                        <a:t>perimetro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braquial</a:t>
                      </a:r>
                      <a:r>
                        <a:rPr lang="en-US" sz="1100" dirty="0" smtClean="0">
                          <a:effectLst/>
                        </a:rPr>
                        <a:t> (MUAC) 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109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88,6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02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Folhas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referenciamento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branco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88,6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0116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Folhas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rastreamento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branco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mulheres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gravidas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49,6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723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Folhas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rastreamento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branco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mulheres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apos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(0-5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54,5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723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Folhas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rastreamento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branco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mullheres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apos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(6-12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46,3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029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Caneta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lapis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87,0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175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VCS</a:t>
                      </a:r>
                      <a:r>
                        <a:rPr lang="en-US" sz="1100" baseline="0" dirty="0" smtClean="0">
                          <a:effectLst/>
                        </a:rPr>
                        <a:t>s com </a:t>
                      </a:r>
                      <a:r>
                        <a:rPr lang="en-US" sz="1100" baseline="0" dirty="0" err="1" smtClean="0">
                          <a:effectLst/>
                        </a:rPr>
                        <a:t>todos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os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equipamentos</a:t>
                      </a:r>
                      <a:r>
                        <a:rPr lang="en-US" sz="1100" baseline="0" dirty="0" smtClean="0">
                          <a:effectLst/>
                        </a:rPr>
                        <a:t> e </a:t>
                      </a:r>
                      <a:r>
                        <a:rPr lang="en-US" sz="1100" baseline="0" dirty="0" err="1" smtClean="0">
                          <a:effectLst/>
                        </a:rPr>
                        <a:t>consumiveis</a:t>
                      </a:r>
                      <a:r>
                        <a:rPr lang="en-US" sz="1100" baseline="0" dirty="0" smtClean="0">
                          <a:effectLst/>
                        </a:rPr>
                        <a:t> no </a:t>
                      </a:r>
                      <a:r>
                        <a:rPr lang="en-US" sz="1100" baseline="0" dirty="0" err="1" smtClean="0">
                          <a:effectLst/>
                        </a:rPr>
                        <a:t>dia</a:t>
                      </a:r>
                      <a:r>
                        <a:rPr lang="en-US" sz="1100" baseline="0" dirty="0" smtClean="0">
                          <a:effectLst/>
                        </a:rPr>
                        <a:t> do </a:t>
                      </a:r>
                      <a:r>
                        <a:rPr lang="en-US" sz="1100" baseline="0" dirty="0" err="1" smtClean="0">
                          <a:effectLst/>
                        </a:rPr>
                        <a:t>inquerito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excluindo</a:t>
                      </a:r>
                      <a:r>
                        <a:rPr lang="en-US" sz="1100" baseline="0" dirty="0" smtClean="0">
                          <a:effectLst/>
                        </a:rPr>
                        <a:t> as </a:t>
                      </a:r>
                      <a:r>
                        <a:rPr lang="en-US" sz="1100" baseline="0" dirty="0" err="1" smtClean="0">
                          <a:effectLst/>
                        </a:rPr>
                        <a:t>folhas</a:t>
                      </a:r>
                      <a:r>
                        <a:rPr lang="en-US" sz="1100" baseline="0" dirty="0" smtClean="0">
                          <a:effectLst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</a:rPr>
                        <a:t>rastreamento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em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branco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30,1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580112" y="2276872"/>
            <a:ext cx="332271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700" dirty="0"/>
              <a:t>Quase todos </a:t>
            </a:r>
            <a:r>
              <a:rPr lang="pt-PT" sz="1700" dirty="0" smtClean="0"/>
              <a:t>os </a:t>
            </a:r>
            <a:r>
              <a:rPr lang="pt-PT" sz="1700" dirty="0" err="1" smtClean="0"/>
              <a:t>VCSs</a:t>
            </a:r>
            <a:r>
              <a:rPr lang="pt-PT" sz="1700" dirty="0" smtClean="0"/>
              <a:t> </a:t>
            </a:r>
            <a:r>
              <a:rPr lang="pt-PT" sz="1700" dirty="0"/>
              <a:t>(97%) estavam com o </a:t>
            </a:r>
            <a:r>
              <a:rPr lang="pt-PT" sz="1700" dirty="0" smtClean="0"/>
              <a:t>manual </a:t>
            </a:r>
            <a:r>
              <a:rPr lang="pt-PT" sz="1700" dirty="0"/>
              <a:t>de aconselhamento no dia </a:t>
            </a:r>
            <a:r>
              <a:rPr lang="pt-PT" sz="1700" dirty="0" smtClean="0"/>
              <a:t>do inquérito.</a:t>
            </a:r>
          </a:p>
          <a:p>
            <a:pPr algn="just"/>
            <a:endParaRPr lang="pt-PT" sz="1700" dirty="0"/>
          </a:p>
          <a:p>
            <a:pPr algn="just"/>
            <a:r>
              <a:rPr lang="pt-PT" sz="1700" dirty="0" smtClean="0"/>
              <a:t>Cerca de </a:t>
            </a:r>
            <a:r>
              <a:rPr lang="pt-PT" sz="1700" dirty="0"/>
              <a:t>30% dos </a:t>
            </a:r>
            <a:r>
              <a:rPr lang="pt-PT" sz="1700" dirty="0" err="1" smtClean="0"/>
              <a:t>VCSs</a:t>
            </a:r>
            <a:r>
              <a:rPr lang="pt-PT" sz="1700" dirty="0" smtClean="0"/>
              <a:t> </a:t>
            </a:r>
            <a:r>
              <a:rPr lang="pt-PT" sz="1700" dirty="0"/>
              <a:t>tinham todos os </a:t>
            </a:r>
            <a:r>
              <a:rPr lang="pt-PT" sz="1700" dirty="0" smtClean="0"/>
              <a:t>equipamentos e consumíveis </a:t>
            </a:r>
            <a:r>
              <a:rPr lang="pt-PT" sz="1700" dirty="0"/>
              <a:t>esperados, que incluíam </a:t>
            </a:r>
            <a:r>
              <a:rPr lang="pt-PT" sz="1700" dirty="0" smtClean="0"/>
              <a:t>fitas de perímetro braquial, folhas </a:t>
            </a:r>
            <a:r>
              <a:rPr lang="pt-PT" sz="1700" dirty="0"/>
              <a:t>de </a:t>
            </a:r>
            <a:r>
              <a:rPr lang="pt-PT" sz="1700" dirty="0" smtClean="0"/>
              <a:t>referenciamento </a:t>
            </a:r>
            <a:r>
              <a:rPr lang="pt-PT" sz="1700" dirty="0"/>
              <a:t>em branco e uma caneta ou lápis.</a:t>
            </a:r>
          </a:p>
        </p:txBody>
      </p:sp>
    </p:spTree>
    <p:extLst>
      <p:ext uri="{BB962C8B-B14F-4D97-AF65-F5344CB8AC3E}">
        <p14:creationId xmlns:p14="http://schemas.microsoft.com/office/powerpoint/2010/main" val="4105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4046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Disponibilidade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Serviços</a:t>
            </a:r>
            <a:endParaRPr lang="en-US" sz="2800" dirty="0" smtClean="0">
              <a:solidFill>
                <a:srgbClr val="0070C0"/>
              </a:solidFill>
              <a:latin typeface="+mn-lt"/>
            </a:endParaRPr>
          </a:p>
          <a:p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84289"/>
              </p:ext>
            </p:extLst>
          </p:nvPr>
        </p:nvGraphicFramePr>
        <p:xfrm>
          <a:off x="490430" y="1196752"/>
          <a:ext cx="5328592" cy="505835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68100"/>
                <a:gridCol w="580246"/>
                <a:gridCol w="580246"/>
              </a:tblGrid>
              <a:tr h="363526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Disponibilidade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Servicos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Mediana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(25% - 75%)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Beneficiarios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atendidos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por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cada</a:t>
                      </a:r>
                      <a:r>
                        <a:rPr lang="en-US" sz="1100" baseline="0" dirty="0" smtClean="0">
                          <a:effectLst/>
                        </a:rPr>
                        <a:t> VCS</a:t>
                      </a:r>
                      <a:r>
                        <a:rPr lang="en-US" sz="1100" dirty="0" smtClean="0">
                          <a:effectLst/>
                        </a:rPr>
                        <a:t>  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 (3– 7)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Beneficiarias</a:t>
                      </a:r>
                      <a:r>
                        <a:rPr lang="en-US" sz="1100" baseline="0" dirty="0" smtClean="0">
                          <a:effectLst/>
                        </a:rPr>
                        <a:t> gravidas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atendidas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por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cada</a:t>
                      </a:r>
                      <a:r>
                        <a:rPr lang="en-US" sz="1100" baseline="0" dirty="0" smtClean="0">
                          <a:effectLst/>
                        </a:rPr>
                        <a:t> VCS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(0 – 2)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Beneficiarias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apos</a:t>
                      </a:r>
                      <a:r>
                        <a:rPr lang="en-US" sz="1100" baseline="0" dirty="0" smtClean="0">
                          <a:effectLst/>
                        </a:rPr>
                        <a:t>  </a:t>
                      </a:r>
                      <a:r>
                        <a:rPr lang="en-US" sz="1100" baseline="0" dirty="0" err="1" smtClean="0">
                          <a:effectLst/>
                        </a:rPr>
                        <a:t>parto</a:t>
                      </a:r>
                      <a:r>
                        <a:rPr lang="en-US" sz="1100" baseline="0" dirty="0" smtClean="0">
                          <a:effectLst/>
                        </a:rPr>
                        <a:t> (</a:t>
                      </a:r>
                      <a:r>
                        <a:rPr lang="en-US" sz="1100" dirty="0" smtClean="0">
                          <a:effectLst/>
                        </a:rPr>
                        <a:t>0-5 </a:t>
                      </a:r>
                      <a:r>
                        <a:rPr lang="en-US" sz="1100" dirty="0" err="1" smtClean="0">
                          <a:effectLst/>
                        </a:rPr>
                        <a:t>meses</a:t>
                      </a:r>
                      <a:r>
                        <a:rPr lang="en-US" sz="1100" dirty="0" smtClean="0">
                          <a:effectLst/>
                        </a:rPr>
                        <a:t>) </a:t>
                      </a:r>
                      <a:r>
                        <a:rPr lang="en-US" sz="1100" dirty="0" err="1" smtClean="0">
                          <a:effectLst/>
                        </a:rPr>
                        <a:t>atendidas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por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cada</a:t>
                      </a:r>
                      <a:r>
                        <a:rPr lang="en-US" sz="1100" baseline="0" dirty="0" smtClean="0">
                          <a:effectLst/>
                        </a:rPr>
                        <a:t> VCS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(0 – 2)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Beneficiarias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apos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parto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(6-12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atendidas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cada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VCS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(1 – 3)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Visitas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ao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domicilio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feitas</a:t>
                      </a:r>
                      <a:r>
                        <a:rPr lang="en-US" sz="1100" baseline="0" dirty="0" smtClean="0">
                          <a:effectLst/>
                        </a:rPr>
                        <a:t> no ultimo </a:t>
                      </a:r>
                      <a:r>
                        <a:rPr lang="en-US" sz="1100" baseline="0" dirty="0" err="1" smtClean="0">
                          <a:effectLst/>
                        </a:rPr>
                        <a:t>mes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por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cada</a:t>
                      </a:r>
                      <a:r>
                        <a:rPr lang="en-US" sz="1100" baseline="0" dirty="0" smtClean="0">
                          <a:effectLst/>
                        </a:rPr>
                        <a:t> VCS para </a:t>
                      </a:r>
                      <a:r>
                        <a:rPr lang="en-US" sz="1100" baseline="0" dirty="0" err="1" smtClean="0">
                          <a:effectLst/>
                        </a:rPr>
                        <a:t>todo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tipo</a:t>
                      </a:r>
                      <a:r>
                        <a:rPr lang="en-US" sz="1100" baseline="0" dirty="0" smtClean="0">
                          <a:effectLst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</a:rPr>
                        <a:t>beneficiarios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(2 – 5)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26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VCS com planilhas de acompanhamento de visitas preenchidas para todos os clientes vistos no mês anterior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68,3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26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Geracao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demanda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 (25% - 75%)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Grupos de apoio de pares liderados nos últimos 6 meses por cada VCS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(0 – 5)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26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VCSs</a:t>
                      </a: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se lembram de liderar pelo menos 1 grupo de apoio de pares nos últimos 6 meses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74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60,2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26">
                <a:tc gridSpan="3"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CHVs</a:t>
                      </a: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se lembram de liderar pelo menos 1 grupo de apoio ponto a ponto nos últimos 6 meses, que incluía informações sobre ...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0549">
                <a:tc>
                  <a:txBody>
                    <a:bodyPr/>
                    <a:lstStyle/>
                    <a:p>
                      <a:pPr marL="3905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Alimentacao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mulheres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gravidas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50,4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549">
                <a:tc>
                  <a:txBody>
                    <a:bodyPr/>
                    <a:lstStyle/>
                    <a:p>
                      <a:pPr marL="3905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Aleitamento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materno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52,9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549">
                <a:tc>
                  <a:txBody>
                    <a:bodyPr/>
                    <a:lstStyle/>
                    <a:p>
                      <a:pPr marL="3905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Diversidade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dieta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38.2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526">
                <a:tc>
                  <a:txBody>
                    <a:bodyPr/>
                    <a:lstStyle/>
                    <a:p>
                      <a:pPr marL="476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CHVs</a:t>
                      </a: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 folhas de resumo preenchidas para atividades em grupo conduzidas nos últimos 6 meses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30,1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84168" y="1988840"/>
            <a:ext cx="267854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700" dirty="0"/>
              <a:t>Houve uma mediana de 5 </a:t>
            </a:r>
            <a:r>
              <a:rPr lang="pt-PT" sz="1700" dirty="0" smtClean="0"/>
              <a:t>beneficiários por cada VCS, </a:t>
            </a:r>
            <a:r>
              <a:rPr lang="pt-PT" sz="1700" dirty="0"/>
              <a:t>com uma tendência geral de mais </a:t>
            </a:r>
            <a:r>
              <a:rPr lang="pt-PT" sz="1700" dirty="0" smtClean="0"/>
              <a:t>beneficiarias </a:t>
            </a:r>
            <a:r>
              <a:rPr lang="pt-PT" sz="1700" dirty="0"/>
              <a:t>pós-parto do que </a:t>
            </a:r>
            <a:r>
              <a:rPr lang="pt-PT" sz="1700" dirty="0" smtClean="0"/>
              <a:t>beneficiarias grávidas.</a:t>
            </a:r>
          </a:p>
          <a:p>
            <a:pPr algn="just"/>
            <a:endParaRPr lang="pt-PT" sz="1700" dirty="0"/>
          </a:p>
          <a:p>
            <a:pPr algn="just"/>
            <a:r>
              <a:rPr lang="pt-PT" sz="1700" dirty="0" smtClean="0"/>
              <a:t> </a:t>
            </a:r>
            <a:r>
              <a:rPr lang="pt-PT" sz="1700" dirty="0"/>
              <a:t>No último </a:t>
            </a:r>
            <a:r>
              <a:rPr lang="pt-PT" sz="1700" dirty="0" smtClean="0"/>
              <a:t>mês antes do inquérito, </a:t>
            </a:r>
            <a:r>
              <a:rPr lang="pt-PT" sz="1700" dirty="0"/>
              <a:t>os </a:t>
            </a:r>
            <a:r>
              <a:rPr lang="pt-PT" sz="1700" dirty="0" err="1" smtClean="0"/>
              <a:t>VCSs</a:t>
            </a:r>
            <a:r>
              <a:rPr lang="pt-PT" sz="1700" dirty="0" smtClean="0"/>
              <a:t> </a:t>
            </a:r>
            <a:r>
              <a:rPr lang="pt-PT" sz="1700" dirty="0"/>
              <a:t>fizeram uma média de 3 visitas de </a:t>
            </a:r>
            <a:r>
              <a:rPr lang="pt-PT" sz="1700" dirty="0" smtClean="0"/>
              <a:t>aconselhamento domiciliar aos beneficiários.</a:t>
            </a: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31100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404664"/>
            <a:ext cx="7355161" cy="7365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Avaliação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dos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Conhecimentos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do VCs</a:t>
            </a:r>
          </a:p>
          <a:p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022015"/>
              </p:ext>
            </p:extLst>
          </p:nvPr>
        </p:nvGraphicFramePr>
        <p:xfrm>
          <a:off x="457199" y="1204965"/>
          <a:ext cx="6048672" cy="447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55576" y="5374243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N=123</a:t>
            </a:r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6497698" y="1688046"/>
            <a:ext cx="225076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700" dirty="0"/>
              <a:t>A maioria dos </a:t>
            </a:r>
            <a:r>
              <a:rPr lang="pt-PT" sz="1700" dirty="0" smtClean="0"/>
              <a:t>VCS </a:t>
            </a:r>
            <a:r>
              <a:rPr lang="pt-PT" sz="1700" dirty="0"/>
              <a:t>tem bons conhecimentos sobre alimentação para gestantes</a:t>
            </a:r>
            <a:r>
              <a:rPr lang="pt-PT" sz="1700" dirty="0" smtClean="0"/>
              <a:t>, prevenção </a:t>
            </a:r>
            <a:r>
              <a:rPr lang="pt-PT" sz="1700" dirty="0"/>
              <a:t>da diarreia, espaçamento e benefícios da </a:t>
            </a:r>
            <a:r>
              <a:rPr lang="pt-PT" sz="1700" dirty="0" smtClean="0"/>
              <a:t>gravidez.</a:t>
            </a: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13967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7"/>
          <p:cNvGrpSpPr>
            <a:grpSpLocks/>
          </p:cNvGrpSpPr>
          <p:nvPr/>
        </p:nvGrpSpPr>
        <p:grpSpPr bwMode="auto">
          <a:xfrm>
            <a:off x="1835696" y="5427954"/>
            <a:ext cx="3162300" cy="456087"/>
            <a:chOff x="1780674" y="5920082"/>
            <a:chExt cx="5621154" cy="811813"/>
          </a:xfrm>
        </p:grpSpPr>
        <p:sp>
          <p:nvSpPr>
            <p:cNvPr id="5" name="TextBox 4"/>
            <p:cNvSpPr txBox="1"/>
            <p:nvPr/>
          </p:nvSpPr>
          <p:spPr>
            <a:xfrm>
              <a:off x="2068504" y="5920082"/>
              <a:ext cx="5333324" cy="811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Frequently mentioned topics</a:t>
              </a:r>
            </a:p>
            <a:p>
              <a:pPr>
                <a:defRPr/>
              </a:pPr>
              <a:endParaRPr lang="en-US" sz="788" dirty="0"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Less mentioned topics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0674" y="6426584"/>
              <a:ext cx="287830" cy="2797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780674" y="5943394"/>
              <a:ext cx="287830" cy="27762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14338" name="Chart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99" y="1117852"/>
            <a:ext cx="6296025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3844772" y="5375527"/>
            <a:ext cx="399097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Mensagens-Chave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mensagens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frequentemente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mencionadas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para o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grupo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mulheres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grávidas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mensagens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consulta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pré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-natal e </a:t>
            </a:r>
            <a:r>
              <a:rPr lang="en-US" altLang="en-US" sz="105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alimentação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Os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detalhes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como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deve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ser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uma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alimentação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nutritiva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 </a:t>
            </a: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 </a:t>
            </a: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consumo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sal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iodado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não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foram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mencionados</a:t>
            </a:r>
            <a:r>
              <a:rPr lang="en-US" altLang="en-US" sz="105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pt-PT" altLang="en-US" sz="105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24998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Tópicos mais mencionados pelos Voluntários Comunitários durante o Aconselhamento a Mulheres Gravidas</a:t>
            </a:r>
            <a:endParaRPr lang="pt-P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Colaboradores do Estudo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04048" y="2564904"/>
            <a:ext cx="388843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Sans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Sans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Dra. Melissa Marx, Dra.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Júlia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Sambo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Abchande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 </a:t>
            </a:r>
          </a:p>
          <a:p>
            <a:pPr marL="0" indent="0" algn="ctr">
              <a:buNone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Dra.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éka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Maulide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Cane, Dra. Emily Frost, </a:t>
            </a:r>
          </a:p>
          <a:p>
            <a:pPr marL="0" indent="0" algn="ctr">
              <a:buNone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Dr.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Diwakar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Mohan, Dra. </a:t>
            </a:r>
            <a:r>
              <a:rPr lang="en-US" sz="14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Bianca Jackson, 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Dr.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Paulino</a:t>
            </a:r>
            <a:r>
              <a:rPr lang="en-US" sz="1400" dirty="0" smtClean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da Costa, Dr. </a:t>
            </a:r>
            <a:r>
              <a:rPr lang="pt-PT" sz="1400" dirty="0">
                <a:latin typeface="+mn-lt"/>
              </a:rPr>
              <a:t>Sérgio </a:t>
            </a:r>
            <a:r>
              <a:rPr lang="pt-PT" sz="1400" dirty="0" err="1">
                <a:latin typeface="+mn-lt"/>
              </a:rPr>
              <a:t>Mahumane</a:t>
            </a:r>
            <a:r>
              <a:rPr lang="pt-PT" sz="1400" dirty="0">
                <a:latin typeface="+mn-lt"/>
              </a:rPr>
              <a:t>, </a:t>
            </a:r>
            <a:endParaRPr lang="pt-PT" sz="1400" dirty="0" smtClean="0">
              <a:latin typeface="+mn-lt"/>
            </a:endParaRPr>
          </a:p>
          <a:p>
            <a:pPr marL="0" indent="0" algn="ctr">
              <a:buNone/>
            </a:pPr>
            <a:r>
              <a:rPr lang="pt-PT" sz="1400" dirty="0" smtClean="0">
                <a:latin typeface="+mn-lt"/>
              </a:rPr>
              <a:t>Dr. </a:t>
            </a:r>
            <a:r>
              <a:rPr lang="pt-PT" sz="1400" dirty="0" err="1" smtClean="0">
                <a:latin typeface="+mn-lt"/>
              </a:rPr>
              <a:t>Granélio</a:t>
            </a:r>
            <a:r>
              <a:rPr lang="pt-PT" sz="1400" dirty="0" smtClean="0">
                <a:latin typeface="+mn-lt"/>
              </a:rPr>
              <a:t> </a:t>
            </a:r>
            <a:r>
              <a:rPr lang="pt-PT" sz="1400" dirty="0" err="1">
                <a:latin typeface="+mn-lt"/>
              </a:rPr>
              <a:t>Tamele</a:t>
            </a:r>
            <a:r>
              <a:rPr lang="pt-PT" sz="1400" dirty="0" smtClean="0">
                <a:latin typeface="+mn-lt"/>
              </a:rPr>
              <a:t>, Dra. </a:t>
            </a:r>
            <a:r>
              <a:rPr lang="pt-PT" sz="1400" dirty="0" err="1" smtClean="0">
                <a:latin typeface="+mn-lt"/>
              </a:rPr>
              <a:t>Marla</a:t>
            </a:r>
            <a:r>
              <a:rPr lang="pt-PT" sz="1400" dirty="0" smtClean="0">
                <a:latin typeface="+mn-lt"/>
              </a:rPr>
              <a:t> Amaro, </a:t>
            </a:r>
          </a:p>
          <a:p>
            <a:pPr marL="0" indent="0" algn="ctr">
              <a:buNone/>
            </a:pPr>
            <a:r>
              <a:rPr lang="pt-PT" sz="1400" dirty="0" smtClean="0">
                <a:latin typeface="+mn-lt"/>
              </a:rPr>
              <a:t>Dra. Luísa </a:t>
            </a:r>
            <a:r>
              <a:rPr lang="pt-PT" sz="1400" dirty="0" err="1" smtClean="0">
                <a:latin typeface="+mn-lt"/>
              </a:rPr>
              <a:t>Maringue</a:t>
            </a:r>
            <a:r>
              <a:rPr lang="pt-PT" sz="1400" dirty="0" smtClean="0">
                <a:latin typeface="+mn-lt"/>
              </a:rPr>
              <a:t>, Dra. </a:t>
            </a:r>
            <a:r>
              <a:rPr lang="pt-PT" sz="1400" dirty="0" err="1" smtClean="0">
                <a:latin typeface="+mn-lt"/>
              </a:rPr>
              <a:t>Jacyara</a:t>
            </a:r>
            <a:endParaRPr lang="pt-PT" sz="14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04864"/>
            <a:ext cx="454684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Sans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lSans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IIP-JHU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err="1" smtClean="0">
                <a:solidFill>
                  <a:sysClr val="windowText" lastClr="000000"/>
                </a:solidFill>
                <a:latin typeface="+mn-lt"/>
              </a:rPr>
              <a:t>Departamento</a:t>
            </a: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+mn-lt"/>
              </a:rPr>
              <a:t>Nutrição</a:t>
            </a: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 (MISAU)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DPS-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Inhambane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(MISAU)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+mn-lt"/>
              </a:rPr>
              <a:t>Care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+mn-lt"/>
              </a:rPr>
              <a:t>Moçambique</a:t>
            </a:r>
            <a:endParaRPr lang="en-US" sz="2000" b="1" dirty="0">
              <a:solidFill>
                <a:sysClr val="windowText" lastClr="000000"/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Care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Canad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á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9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hart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52145" cy="397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2" name="Group 7"/>
          <p:cNvGrpSpPr>
            <a:grpSpLocks/>
          </p:cNvGrpSpPr>
          <p:nvPr/>
        </p:nvGrpSpPr>
        <p:grpSpPr bwMode="auto">
          <a:xfrm>
            <a:off x="2051720" y="5335191"/>
            <a:ext cx="3162300" cy="456087"/>
            <a:chOff x="1780674" y="5920082"/>
            <a:chExt cx="5621154" cy="811813"/>
          </a:xfrm>
        </p:grpSpPr>
        <p:sp>
          <p:nvSpPr>
            <p:cNvPr id="5" name="TextBox 4"/>
            <p:cNvSpPr txBox="1"/>
            <p:nvPr/>
          </p:nvSpPr>
          <p:spPr>
            <a:xfrm>
              <a:off x="2068504" y="5920082"/>
              <a:ext cx="5333324" cy="811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Frequently mentioned topics</a:t>
              </a:r>
            </a:p>
            <a:p>
              <a:pPr>
                <a:defRPr/>
              </a:pPr>
              <a:endParaRPr lang="en-US" sz="788" dirty="0"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Less mentioned topics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0674" y="6426584"/>
              <a:ext cx="287830" cy="2797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780674" y="5943394"/>
              <a:ext cx="287830" cy="27762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007344" y="5335191"/>
            <a:ext cx="399097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Mensagens-Chave:</a:t>
            </a:r>
            <a:r>
              <a:rPr lang="en-US" altLang="en-US" sz="105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as</a:t>
            </a:r>
            <a:r>
              <a:rPr lang="en-US" altLang="en-US" sz="105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mensagens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frequentemente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mencionadas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para o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grupo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mulheres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no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pós-parto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0-5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meses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aleitamento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materno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exclusivo</a:t>
            </a:r>
            <a:r>
              <a:rPr lang="en-US" altLang="en-US" sz="105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US" altLang="en-US" sz="105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Detalhes</a:t>
            </a:r>
            <a:r>
              <a:rPr lang="en-US" altLang="en-US" sz="105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deve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ser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uma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alimentação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nutritiva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foram</a:t>
            </a:r>
            <a:r>
              <a:rPr lang="en-US" altLang="en-US" sz="105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mencionados</a:t>
            </a:r>
            <a:r>
              <a:rPr lang="en-US" altLang="en-US" sz="105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pt-PT" altLang="en-US" sz="105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24998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Tópicos mais mencionados pelos Voluntários Comunitários durante o Aconselhamento a Mulheres no Pós-parto (0-5 meses)</a:t>
            </a:r>
            <a:endParaRPr lang="pt-P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hart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37" y="1129903"/>
            <a:ext cx="5848350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2123728" y="5262948"/>
            <a:ext cx="3162300" cy="456087"/>
            <a:chOff x="1780674" y="5920082"/>
            <a:chExt cx="5621154" cy="811813"/>
          </a:xfrm>
        </p:grpSpPr>
        <p:sp>
          <p:nvSpPr>
            <p:cNvPr id="5" name="TextBox 4"/>
            <p:cNvSpPr txBox="1"/>
            <p:nvPr/>
          </p:nvSpPr>
          <p:spPr>
            <a:xfrm>
              <a:off x="2068504" y="5920082"/>
              <a:ext cx="5333324" cy="811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Frequently mentioned topics</a:t>
              </a:r>
            </a:p>
            <a:p>
              <a:pPr>
                <a:defRPr/>
              </a:pPr>
              <a:endParaRPr lang="en-US" sz="788" dirty="0"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Less mentioned topics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0674" y="6426584"/>
              <a:ext cx="287830" cy="2797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780674" y="5943394"/>
              <a:ext cx="287830" cy="27762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3923928" y="5133523"/>
            <a:ext cx="39909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b="1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Mensagens-Chave</a:t>
            </a:r>
            <a:r>
              <a:rPr lang="en-US" altLang="en-US" sz="105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mensagens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frequentemente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mencionadas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para o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grupo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mulheres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no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pós-parto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0-6 </a:t>
            </a:r>
            <a:r>
              <a:rPr lang="en-US" altLang="en-US" sz="105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meses</a:t>
            </a:r>
            <a:r>
              <a:rPr lang="en-US" altLang="en-US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preparação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refeições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para o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bebé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Para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este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grupo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mensagens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foram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mencionadas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As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menos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mencionadas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qualidade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 papa e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frequencia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 </a:t>
            </a:r>
            <a:r>
              <a:rPr lang="en-US" altLang="en-US" sz="105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alimentação</a:t>
            </a:r>
            <a:r>
              <a:rPr lang="en-US" altLang="en-US" sz="105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pt-PT" altLang="en-US" sz="105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24998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Tópicos mais mencionados pelos Voluntários Comunitários durante o Aconselhamento a Mulheres no Pós-parto (6-12 meses)</a:t>
            </a:r>
            <a:endParaRPr lang="pt-P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hart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78" y="1266117"/>
            <a:ext cx="6182444" cy="311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0" name="Group 7"/>
          <p:cNvGrpSpPr>
            <a:grpSpLocks/>
          </p:cNvGrpSpPr>
          <p:nvPr/>
        </p:nvGrpSpPr>
        <p:grpSpPr bwMode="auto">
          <a:xfrm>
            <a:off x="1691680" y="4286779"/>
            <a:ext cx="3162300" cy="456087"/>
            <a:chOff x="1780674" y="5920082"/>
            <a:chExt cx="5621154" cy="811813"/>
          </a:xfrm>
        </p:grpSpPr>
        <p:sp>
          <p:nvSpPr>
            <p:cNvPr id="5" name="TextBox 4"/>
            <p:cNvSpPr txBox="1"/>
            <p:nvPr/>
          </p:nvSpPr>
          <p:spPr>
            <a:xfrm>
              <a:off x="2068504" y="5920082"/>
              <a:ext cx="5333324" cy="811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Message for pregnant women</a:t>
              </a:r>
            </a:p>
            <a:p>
              <a:pPr>
                <a:defRPr/>
              </a:pPr>
              <a:endParaRPr lang="en-US" sz="788" dirty="0">
                <a:ea typeface="MS PGothic" panose="020B0600070205080204" pitchFamily="34" charset="-128"/>
              </a:endParaRPr>
            </a:p>
            <a:p>
              <a:pPr>
                <a:defRPr/>
              </a:pPr>
              <a:r>
                <a:rPr lang="en-US" sz="788" dirty="0">
                  <a:ea typeface="MS PGothic" panose="020B0600070205080204" pitchFamily="34" charset="-128"/>
                </a:rPr>
                <a:t>Message for women 0-5 months post-partum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0674" y="6426584"/>
              <a:ext cx="287830" cy="2797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0674" y="5943394"/>
              <a:ext cx="287830" cy="277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3025" y="5085184"/>
            <a:ext cx="66133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1500" b="1" dirty="0" smtClean="0">
                <a:latin typeface="+mj-lt"/>
                <a:ea typeface="MS PGothic" panose="020B0600070205080204" pitchFamily="34" charset="-128"/>
              </a:rPr>
              <a:t>Mensagem-Chave: </a:t>
            </a:r>
            <a:r>
              <a:rPr lang="pt-PT" sz="1500" dirty="0">
                <a:latin typeface="+mj-lt"/>
                <a:ea typeface="MS PGothic" panose="020B0600070205080204" pitchFamily="34" charset="-128"/>
              </a:rPr>
              <a:t>as mensagens contraditórias mais comumente mencionadas </a:t>
            </a:r>
            <a:r>
              <a:rPr lang="pt-PT" sz="1500" dirty="0" smtClean="0">
                <a:latin typeface="+mj-lt"/>
                <a:ea typeface="MS PGothic" panose="020B0600070205080204" pitchFamily="34" charset="-128"/>
              </a:rPr>
              <a:t>foram </a:t>
            </a:r>
            <a:r>
              <a:rPr lang="pt-PT" sz="1500" dirty="0">
                <a:latin typeface="+mj-lt"/>
                <a:ea typeface="MS PGothic" panose="020B0600070205080204" pitchFamily="34" charset="-128"/>
              </a:rPr>
              <a:t>sobre a dieta de mulheres grávidas. </a:t>
            </a:r>
            <a:r>
              <a:rPr lang="pt-PT" sz="1500" dirty="0" smtClean="0">
                <a:latin typeface="+mj-lt"/>
                <a:ea typeface="MS PGothic" panose="020B0600070205080204" pitchFamily="34" charset="-128"/>
              </a:rPr>
              <a:t>Mensagens </a:t>
            </a:r>
            <a:r>
              <a:rPr lang="pt-PT" sz="1500" dirty="0">
                <a:latin typeface="+mj-lt"/>
                <a:ea typeface="MS PGothic" panose="020B0600070205080204" pitchFamily="34" charset="-128"/>
              </a:rPr>
              <a:t>contraditórias sobre amamentação também foram mencionadas para mais de 6% dos clientes.</a:t>
            </a:r>
            <a:endParaRPr lang="en-US" sz="1500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24998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Mensagens contraditórias mencionadas pelos Voluntários Comunitários durante o Aconselhamento a Mulheres no Pós-parto (0-5 meses)</a:t>
            </a:r>
            <a:endParaRPr lang="pt-P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hart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173315"/>
            <a:ext cx="635317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3026" y="5294723"/>
            <a:ext cx="6353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b="1" dirty="0" err="1" smtClean="0">
                <a:latin typeface="+mj-lt"/>
                <a:ea typeface="MS PGothic" panose="020B0600070205080204" pitchFamily="34" charset="-128"/>
              </a:rPr>
              <a:t>Mensagem-Chave</a:t>
            </a:r>
            <a:r>
              <a:rPr lang="en-US" sz="1200" b="1" dirty="0" smtClean="0">
                <a:latin typeface="+mj-lt"/>
                <a:ea typeface="MS PGothic" panose="020B0600070205080204" pitchFamily="34" charset="-128"/>
              </a:rPr>
              <a:t>: </a:t>
            </a:r>
            <a:r>
              <a:rPr lang="en-US" sz="1200" dirty="0" err="1" smtClean="0">
                <a:latin typeface="+mj-lt"/>
                <a:ea typeface="MS PGothic" panose="020B0600070205080204" pitchFamily="34" charset="-128"/>
              </a:rPr>
              <a:t>Não</a:t>
            </a:r>
            <a:r>
              <a:rPr lang="en-US" sz="1200" dirty="0" smtClean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existe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muita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variação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na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quantidade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de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informação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recebida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ao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longo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dos 3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grupos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,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aproximadamente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50% da pop.  De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cada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grupo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mencionou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não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ter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recebido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informação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nova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durante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a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sessão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de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aconselhamento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. O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grupo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das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beneficiárias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no pos-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parto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reportou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maior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percentagem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de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muita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 nova </a:t>
            </a:r>
            <a:r>
              <a:rPr lang="en-US" sz="1200" dirty="0" err="1">
                <a:latin typeface="+mj-lt"/>
                <a:ea typeface="MS PGothic" panose="020B0600070205080204" pitchFamily="34" charset="-128"/>
              </a:rPr>
              <a:t>informação</a:t>
            </a:r>
            <a:r>
              <a:rPr lang="en-US" sz="1200" dirty="0">
                <a:latin typeface="+mj-lt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4766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Informação </a:t>
            </a:r>
            <a:r>
              <a:rPr lang="pt-PT" b="1" dirty="0" smtClean="0">
                <a:solidFill>
                  <a:schemeClr val="accent1"/>
                </a:solidFill>
              </a:rPr>
              <a:t>Aprendida pelos </a:t>
            </a:r>
            <a:r>
              <a:rPr lang="pt-PT" b="1" dirty="0" smtClean="0">
                <a:solidFill>
                  <a:schemeClr val="accent1"/>
                </a:solidFill>
              </a:rPr>
              <a:t>Beneficiários</a:t>
            </a:r>
            <a:endParaRPr lang="pt-P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8610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accent1"/>
                </a:solidFill>
              </a:rPr>
              <a:t>Associação entre o conhecimento </a:t>
            </a:r>
            <a:r>
              <a:rPr lang="pt-PT" b="1" dirty="0" err="1" smtClean="0">
                <a:solidFill>
                  <a:schemeClr val="accent1"/>
                </a:solidFill>
              </a:rPr>
              <a:t>correcto</a:t>
            </a:r>
            <a:r>
              <a:rPr lang="pt-PT" b="1" dirty="0" smtClean="0">
                <a:solidFill>
                  <a:schemeClr val="accent1"/>
                </a:solidFill>
              </a:rPr>
              <a:t> dos </a:t>
            </a:r>
            <a:r>
              <a:rPr lang="pt-PT" b="1" dirty="0" err="1" smtClean="0">
                <a:solidFill>
                  <a:schemeClr val="accent1"/>
                </a:solidFill>
              </a:rPr>
              <a:t>VCSs</a:t>
            </a:r>
            <a:r>
              <a:rPr lang="pt-PT" b="1" dirty="0" smtClean="0">
                <a:solidFill>
                  <a:schemeClr val="accent1"/>
                </a:solidFill>
              </a:rPr>
              <a:t> e os tópicos de nutrição maternal e infantil</a:t>
            </a:r>
            <a:endParaRPr lang="pt-P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7"/>
            <a:ext cx="8229600" cy="1143000"/>
          </a:xfrm>
        </p:spPr>
        <p:txBody>
          <a:bodyPr/>
          <a:lstStyle/>
          <a:p>
            <a:r>
              <a:rPr lang="en-US" sz="2800" dirty="0" err="1">
                <a:solidFill>
                  <a:srgbClr val="0070C0"/>
                </a:solidFill>
                <a:latin typeface="+mn-lt"/>
              </a:rPr>
              <a:t>Conhecimento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correto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por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Alfabetização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888288"/>
              </p:ext>
            </p:extLst>
          </p:nvPr>
        </p:nvGraphicFramePr>
        <p:xfrm>
          <a:off x="457200" y="2060847"/>
          <a:ext cx="8534400" cy="24798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38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5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31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08297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N=108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tc gridSpan="2">
                  <a:txBody>
                    <a:bodyPr/>
                    <a:lstStyle/>
                    <a:p>
                      <a:r>
                        <a:rPr lang="en-US" sz="1700" dirty="0" err="1" smtClean="0"/>
                        <a:t>Alfabetizadas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Semi </a:t>
                      </a:r>
                      <a:r>
                        <a:rPr lang="en-US" sz="1700" dirty="0" err="1" smtClean="0"/>
                        <a:t>Alfabetizadas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Qui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quadrado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Topico</a:t>
                      </a:r>
                      <a:r>
                        <a:rPr lang="en-US" sz="1700" dirty="0" smtClean="0"/>
                        <a:t> (N)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%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%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 smtClean="0">
                          <a:effectLst/>
                        </a:rPr>
                        <a:t>Servicos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incluindo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CPN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11</a:t>
                      </a:r>
                      <a:endParaRPr lang="en-US" sz="17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37.9</a:t>
                      </a:r>
                      <a:endParaRPr lang="en-US" sz="17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21</a:t>
                      </a:r>
                      <a:endParaRPr lang="en-US" sz="17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26.6</a:t>
                      </a:r>
                      <a:endParaRPr lang="en-US" sz="17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0.25</a:t>
                      </a:r>
                      <a:endParaRPr lang="en-US" sz="17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 smtClean="0">
                          <a:effectLst/>
                        </a:rPr>
                        <a:t>Maneiras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de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prevenir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diarreia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700" u="none" strike="noStrike" dirty="0">
                          <a:effectLst/>
                        </a:rPr>
                        <a:t>26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89.7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700" u="none" strike="noStrike" dirty="0">
                          <a:effectLst/>
                        </a:rPr>
                        <a:t>68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86.1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 smtClean="0">
                          <a:effectLst/>
                        </a:rPr>
                        <a:t>0.62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algn="l" fontAlgn="b"/>
                      <a:r>
                        <a:rPr lang="pt-PT" sz="1700" dirty="0" smtClean="0"/>
                        <a:t>Recorda corretamente o espaçamento ideal do nascimento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700" u="none" strike="noStrike" dirty="0">
                          <a:effectLst/>
                        </a:rPr>
                        <a:t>23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700" u="none" strike="noStrike" dirty="0">
                          <a:effectLst/>
                        </a:rPr>
                        <a:t>79.3</a:t>
                      </a:r>
                      <a:endParaRPr lang="fi-F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700" u="none" strike="noStrike" dirty="0">
                          <a:effectLst/>
                        </a:rPr>
                        <a:t>73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92.4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 smtClean="0">
                          <a:effectLst/>
                        </a:rPr>
                        <a:t>0.06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 smtClean="0">
                          <a:effectLst/>
                        </a:rPr>
                        <a:t>Beneficios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do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planeamento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familiar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700" u="none" strike="noStrike">
                          <a:effectLst/>
                        </a:rPr>
                        <a:t>22</a:t>
                      </a:r>
                      <a:endParaRPr lang="is-IS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 dirty="0">
                          <a:effectLst/>
                        </a:rPr>
                        <a:t>75.9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53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 dirty="0">
                          <a:effectLst/>
                        </a:rPr>
                        <a:t>67.1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700" u="none" strike="noStrike" dirty="0" smtClean="0">
                          <a:effectLst/>
                        </a:rPr>
                        <a:t>0.38</a:t>
                      </a:r>
                      <a:endParaRPr lang="nb-NO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6828" y="51633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54612"/>
              </p:ext>
            </p:extLst>
          </p:nvPr>
        </p:nvGraphicFramePr>
        <p:xfrm>
          <a:off x="476524" y="4713968"/>
          <a:ext cx="8415956" cy="469900"/>
        </p:xfrm>
        <a:graphic>
          <a:graphicData uri="http://schemas.openxmlformats.org/drawingml/2006/table">
            <a:tbl>
              <a:tblPr/>
              <a:tblGrid>
                <a:gridCol w="8415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216">
                <a:tc>
                  <a:txBody>
                    <a:bodyPr/>
                    <a:lstStyle/>
                    <a:p>
                      <a:pPr algn="l" fontAlgn="b"/>
                      <a:r>
                        <a:rPr lang="pt-PT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Recorda corretamente sem listar respostas erradas</a:t>
                      </a:r>
                    </a:p>
                    <a:p>
                      <a:pPr algn="l" fontAlgn="b"/>
                      <a:r>
                        <a:rPr lang="pt-PT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Nenhuma associação estatisticamente significativa desses fatores com o nível de escolaridade ou a idade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388066"/>
            <a:ext cx="7499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Uma proporção semelhante de </a:t>
            </a:r>
            <a:r>
              <a:rPr lang="pt-PT" sz="1600" dirty="0" err="1" smtClean="0"/>
              <a:t>VCSs</a:t>
            </a:r>
            <a:r>
              <a:rPr lang="pt-PT" sz="1600" dirty="0" smtClean="0"/>
              <a:t> </a:t>
            </a:r>
            <a:r>
              <a:rPr lang="pt-PT" sz="1600" dirty="0"/>
              <a:t>alfabetizados e analfabetos tem conhecimento correto sobre os serviços de CPN, </a:t>
            </a:r>
            <a:r>
              <a:rPr lang="pt-PT" sz="1600" dirty="0" smtClean="0"/>
              <a:t>diarreia </a:t>
            </a:r>
            <a:r>
              <a:rPr lang="pt-PT" sz="1600" dirty="0"/>
              <a:t>e benefícios do </a:t>
            </a:r>
            <a:r>
              <a:rPr lang="pt-PT" sz="1600" dirty="0" smtClean="0"/>
              <a:t>planeamento </a:t>
            </a:r>
            <a:r>
              <a:rPr lang="pt-PT" sz="1600" dirty="0"/>
              <a:t>familiar, e uma proporção um pouco maior de analfabetos em comparação com </a:t>
            </a:r>
            <a:r>
              <a:rPr lang="pt-PT" sz="1600" dirty="0" err="1" smtClean="0"/>
              <a:t>VCSs</a:t>
            </a:r>
            <a:r>
              <a:rPr lang="pt-PT" sz="1600" dirty="0" smtClean="0"/>
              <a:t> </a:t>
            </a:r>
            <a:r>
              <a:rPr lang="pt-PT" sz="1600" dirty="0"/>
              <a:t>alfabetizados tinha conhecimento correto dos benefícios de espaçar a gravidez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43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+mn-lt"/>
              </a:rPr>
              <a:t>Conhecimento correto por Supervisão no mês passado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819317"/>
              </p:ext>
            </p:extLst>
          </p:nvPr>
        </p:nvGraphicFramePr>
        <p:xfrm>
          <a:off x="539552" y="2036208"/>
          <a:ext cx="8267295" cy="28016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74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6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2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7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13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80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N=108</a:t>
                      </a:r>
                    </a:p>
                    <a:p>
                      <a:pPr algn="r"/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tc gridSpan="2">
                  <a:txBody>
                    <a:bodyPr/>
                    <a:lstStyle/>
                    <a:p>
                      <a:r>
                        <a:rPr lang="en-US" sz="1700" dirty="0" err="1" smtClean="0"/>
                        <a:t>Teve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</a:t>
                      </a:r>
                      <a:r>
                        <a:rPr lang="en-US" sz="1700" dirty="0" err="1" smtClean="0"/>
                        <a:t>upervisao</a:t>
                      </a:r>
                      <a:r>
                        <a:rPr lang="en-US" sz="1700" dirty="0" smtClean="0"/>
                        <a:t> no </a:t>
                      </a:r>
                      <a:r>
                        <a:rPr lang="en-US" sz="1700" dirty="0" err="1" smtClean="0"/>
                        <a:t>mes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passado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700" dirty="0" smtClean="0"/>
                        <a:t>Nao </a:t>
                      </a:r>
                      <a:r>
                        <a:rPr lang="en-US" sz="1700" dirty="0" err="1" smtClean="0"/>
                        <a:t>teve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supervisao</a:t>
                      </a:r>
                      <a:r>
                        <a:rPr lang="en-US" sz="1700" dirty="0" smtClean="0"/>
                        <a:t> no </a:t>
                      </a:r>
                      <a:r>
                        <a:rPr lang="en-US" sz="1700" dirty="0" err="1" smtClean="0"/>
                        <a:t>mes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passado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Qui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quadrado</a:t>
                      </a:r>
                      <a:endParaRPr lang="en-US" sz="1700" dirty="0">
                        <a:latin typeface="+mj-lt"/>
                      </a:endParaRPr>
                    </a:p>
                  </a:txBody>
                  <a:tcPr marL="89220" marR="892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91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Topico</a:t>
                      </a:r>
                      <a:r>
                        <a:rPr lang="en-US" sz="1700" dirty="0" smtClean="0"/>
                        <a:t>(N)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%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%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</a:t>
                      </a:r>
                      <a:endParaRPr lang="en-US" sz="17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9220" marR="892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 smtClean="0">
                          <a:effectLst/>
                        </a:rPr>
                        <a:t>Servicos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incluindo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CPN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u="none" strike="noStrike" dirty="0">
                          <a:effectLst/>
                        </a:rPr>
                        <a:t>38.8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700" u="none" strike="noStrike">
                          <a:effectLst/>
                        </a:rPr>
                        <a:t>13</a:t>
                      </a:r>
                      <a:endParaRPr lang="is-IS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700" u="none" strike="noStrike" dirty="0" smtClean="0">
                          <a:effectLst/>
                        </a:rPr>
                        <a:t>22.0</a:t>
                      </a:r>
                      <a:endParaRPr lang="is-I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0.06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 smtClean="0">
                          <a:effectLst/>
                        </a:rPr>
                        <a:t>Maneiras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de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prevenir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diarreia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50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u="none" strike="noStrike" dirty="0">
                          <a:effectLst/>
                        </a:rPr>
                        <a:t>84.7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44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89.9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0.44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445">
                <a:tc>
                  <a:txBody>
                    <a:bodyPr/>
                    <a:lstStyle/>
                    <a:p>
                      <a:pPr algn="l" fontAlgn="b"/>
                      <a:r>
                        <a:rPr lang="pt-PT" sz="1700" dirty="0" smtClean="0"/>
                        <a:t>Recorda corretamente o espaçamento ideal do nascimento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53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u="none" strike="noStrike" dirty="0">
                          <a:effectLst/>
                        </a:rPr>
                        <a:t>89.8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700" u="none" strike="noStrike" dirty="0">
                          <a:effectLst/>
                        </a:rPr>
                        <a:t>87.8</a:t>
                      </a:r>
                      <a:endParaRPr lang="fi-FI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0.73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 err="1" smtClean="0">
                          <a:effectLst/>
                        </a:rPr>
                        <a:t>Beneficios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do </a:t>
                      </a:r>
                      <a:r>
                        <a:rPr lang="en-US" sz="1700" u="none" strike="noStrike" baseline="0" dirty="0" err="1" smtClean="0">
                          <a:effectLst/>
                        </a:rPr>
                        <a:t>planeamento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familiar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37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75.5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38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64.4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0.21</a:t>
                      </a:r>
                      <a:endParaRPr lang="en-US" sz="17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9220" marR="8922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6828" y="51633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95307"/>
              </p:ext>
            </p:extLst>
          </p:nvPr>
        </p:nvGraphicFramePr>
        <p:xfrm>
          <a:off x="521753" y="4786022"/>
          <a:ext cx="6957654" cy="346942"/>
        </p:xfrm>
        <a:graphic>
          <a:graphicData uri="http://schemas.openxmlformats.org/drawingml/2006/table">
            <a:tbl>
              <a:tblPr/>
              <a:tblGrid>
                <a:gridCol w="6957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69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kumimoji="0" lang="pt-PT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Recorda corretamente sem listar respostas erradas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20" y="5229200"/>
            <a:ext cx="7528872" cy="179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accent1"/>
                </a:solidFill>
              </a:rPr>
              <a:t>Uma </a:t>
            </a:r>
            <a:r>
              <a:rPr lang="pt-PT" sz="1500" dirty="0">
                <a:solidFill>
                  <a:schemeClr val="accent1"/>
                </a:solidFill>
              </a:rPr>
              <a:t>proporção um pouco, mas não estatisticamente significativamente maior, de </a:t>
            </a:r>
            <a:r>
              <a:rPr lang="pt-PT" sz="1500" dirty="0" err="1">
                <a:solidFill>
                  <a:schemeClr val="accent1"/>
                </a:solidFill>
              </a:rPr>
              <a:t>CHVs</a:t>
            </a:r>
            <a:r>
              <a:rPr lang="pt-PT" sz="1500" dirty="0">
                <a:solidFill>
                  <a:schemeClr val="accent1"/>
                </a:solidFill>
              </a:rPr>
              <a:t> que foram supervisionadas no mês passado têm conhecimento correto sobre </a:t>
            </a:r>
            <a:r>
              <a:rPr lang="pt-PT" sz="1500" dirty="0" err="1">
                <a:solidFill>
                  <a:schemeClr val="accent1"/>
                </a:solidFill>
              </a:rPr>
              <a:t>diarréia</a:t>
            </a:r>
            <a:r>
              <a:rPr lang="pt-PT" sz="1500" dirty="0">
                <a:solidFill>
                  <a:schemeClr val="accent1"/>
                </a:solidFill>
              </a:rPr>
              <a:t> e benefícios do </a:t>
            </a:r>
            <a:r>
              <a:rPr lang="pt-PT" sz="1500" dirty="0" err="1">
                <a:solidFill>
                  <a:schemeClr val="accent1"/>
                </a:solidFill>
              </a:rPr>
              <a:t>planejamento</a:t>
            </a:r>
            <a:r>
              <a:rPr lang="pt-PT" sz="1500" dirty="0">
                <a:solidFill>
                  <a:schemeClr val="accent1"/>
                </a:solidFill>
              </a:rPr>
              <a:t> familiar. </a:t>
            </a:r>
            <a:endParaRPr lang="pt-PT" sz="1500" dirty="0" smtClean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accent1"/>
                </a:solidFill>
              </a:rPr>
              <a:t>Uma </a:t>
            </a:r>
            <a:r>
              <a:rPr lang="pt-PT" sz="1500" dirty="0">
                <a:solidFill>
                  <a:schemeClr val="accent1"/>
                </a:solidFill>
              </a:rPr>
              <a:t>proporção marginalmente estatisticamente significativamente mais alta daqueles supervisionados no mês passado tem conhecimento correto sobre os serviços do ANC do que aqueles não supervisionados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Achados-Chave sobre </a:t>
            </a:r>
            <a:r>
              <a:rPr lang="pt-PT" sz="2800" dirty="0">
                <a:solidFill>
                  <a:srgbClr val="0070C0"/>
                </a:solidFill>
                <a:latin typeface="+mn-lt"/>
              </a:rPr>
              <a:t>características e conhecimentos </a:t>
            </a:r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de </a:t>
            </a:r>
            <a:r>
              <a:rPr lang="pt-PT" sz="2800" dirty="0" err="1" smtClean="0">
                <a:solidFill>
                  <a:srgbClr val="0070C0"/>
                </a:solidFill>
                <a:latin typeface="+mn-lt"/>
              </a:rPr>
              <a:t>VCSs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16832"/>
            <a:ext cx="8432800" cy="4209331"/>
          </a:xfrm>
        </p:spPr>
        <p:txBody>
          <a:bodyPr>
            <a:normAutofit/>
          </a:bodyPr>
          <a:lstStyle/>
          <a:p>
            <a:pPr lvl="0"/>
            <a:r>
              <a:rPr lang="pt-PT" sz="1700" i="1" dirty="0" smtClean="0">
                <a:solidFill>
                  <a:srgbClr val="000000"/>
                </a:solidFill>
                <a:latin typeface="+mn-lt"/>
              </a:rPr>
              <a:t>Características dos </a:t>
            </a:r>
            <a:r>
              <a:rPr lang="pt-PT" sz="1700" i="1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i="1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lvl="1" algn="just"/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maioria dos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tem ensino fundamental ou médio e é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analfabeta;</a:t>
            </a: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lvl="1"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A maioria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dos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trabalha há menos de 2 anos, teve seu primeiro treinamento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em nutrição materna e infantil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há mais de um ano e foi supervisionada no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mês passado.</a:t>
            </a:r>
          </a:p>
          <a:p>
            <a:pPr lvl="1" algn="just"/>
            <a:endParaRPr lang="pt-PT" sz="1700" b="0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pt-PT" sz="1700" i="1" dirty="0" smtClean="0">
                <a:solidFill>
                  <a:srgbClr val="000000"/>
                </a:solidFill>
                <a:latin typeface="+mn-lt"/>
              </a:rPr>
              <a:t>Conhecimento dos </a:t>
            </a:r>
            <a:r>
              <a:rPr lang="pt-PT" sz="1700" i="1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i="1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lvl="1" algn="just"/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Mais de 87% dos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tinham conhecimento correto sobre a maioria dos tópicos explorados;</a:t>
            </a:r>
          </a:p>
          <a:p>
            <a:pPr lvl="1" algn="just"/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maioria, mas menos de 70% dos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possuía conhecimento correto sobre os benefícios da amamentação e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planeamento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familiar e sinais de uma boa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pega;</a:t>
            </a: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lvl="1"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Menos de um terço dos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tinha conhecimento correto dos serviços do CPN, alimentos não bons para mulheres grávidas e benefícios do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colostro.</a:t>
            </a:r>
            <a:endParaRPr lang="en-GB" sz="1700" b="0" dirty="0" smtClean="0">
              <a:solidFill>
                <a:srgbClr val="000000"/>
              </a:solidFill>
              <a:latin typeface="+mn-lt"/>
            </a:endParaRPr>
          </a:p>
          <a:p>
            <a:pPr lvl="0"/>
            <a:endParaRPr lang="en-GB" sz="17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6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Achados- Chave sobre </a:t>
            </a:r>
            <a:r>
              <a:rPr lang="pt-PT" sz="2800" dirty="0">
                <a:solidFill>
                  <a:srgbClr val="0070C0"/>
                </a:solidFill>
                <a:latin typeface="+mn-lt"/>
              </a:rPr>
              <a:t>a associação de fatores de </a:t>
            </a:r>
            <a:r>
              <a:rPr lang="pt-PT" sz="2800" dirty="0" err="1" smtClean="0">
                <a:solidFill>
                  <a:srgbClr val="0070C0"/>
                </a:solidFill>
                <a:latin typeface="+mn-lt"/>
              </a:rPr>
              <a:t>VCSs</a:t>
            </a:r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pt-PT" sz="2800" dirty="0">
                <a:solidFill>
                  <a:srgbClr val="0070C0"/>
                </a:solidFill>
                <a:latin typeface="+mn-lt"/>
              </a:rPr>
              <a:t>e conhecimento correto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A proporção de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que fornecem conhecimento correto não diferiu pelo nível de alfabetização, exceto (marginalmente estatisticamente significante) que voluntários analfabetos identificaram corretamente os benefícios de espaçamento com mais frequência do que os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 alfabetizados.</a:t>
            </a:r>
          </a:p>
          <a:p>
            <a:pPr marL="0" indent="0" algn="just">
              <a:buNone/>
            </a:pP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O conhecimento correto não diferiu por anos de trabalho como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VCS.</a:t>
            </a:r>
          </a:p>
          <a:p>
            <a:pPr marL="0" indent="0" algn="just">
              <a:buNone/>
            </a:pP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Embora uma proporção ligeiramente maior de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supervisionadas no mês passado tenha conhecimento correto sobre a maioria dos fatores explorados, a diferença entre as supervisionadas e as não supervisionadas não foi estatisticamente significativa, exceto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algn="just"/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Os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supervisionavam os serviços identificados oferecidos no ANC (marginalmente estatisticamente significante) com mais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frequência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do que aqueles não supervisionados</a:t>
            </a:r>
            <a:endParaRPr lang="en-GB" sz="1700" b="0" dirty="0">
              <a:solidFill>
                <a:srgbClr val="000000"/>
              </a:solidFill>
              <a:latin typeface="+mn-lt"/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1490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/>
                </a:solidFill>
              </a:rPr>
              <a:t>R</a:t>
            </a:r>
            <a:r>
              <a:rPr lang="pt-PT" b="1" dirty="0" smtClean="0">
                <a:solidFill>
                  <a:schemeClr val="accent1"/>
                </a:solidFill>
              </a:rPr>
              <a:t>elação entre voluntários comunitários, técnicos de saúde e</a:t>
            </a:r>
            <a:br>
              <a:rPr lang="pt-PT" b="1" dirty="0" smtClean="0">
                <a:solidFill>
                  <a:schemeClr val="accent1"/>
                </a:solidFill>
              </a:rPr>
            </a:br>
            <a:r>
              <a:rPr lang="pt-PT" b="1" dirty="0" smtClean="0">
                <a:solidFill>
                  <a:schemeClr val="accent1"/>
                </a:solidFill>
              </a:rPr>
              <a:t>prontidão de resposta das unidades sanitárias</a:t>
            </a:r>
            <a:endParaRPr lang="pt-P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Contextualização (1/2)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394210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</a:rPr>
              <a:t>A </a:t>
            </a:r>
            <a:r>
              <a:rPr lang="pt-PT" sz="1700" b="0" dirty="0">
                <a:latin typeface="+mn-lt"/>
              </a:rPr>
              <a:t>desnutrição infantil é um grande problema de saúde, contribuindo para quase metade das mortes de menores de cinco anos. </a:t>
            </a:r>
            <a:endParaRPr lang="pt-PT" sz="1700" b="0" dirty="0" smtClean="0">
              <a:latin typeface="+mn-lt"/>
            </a:endParaRPr>
          </a:p>
          <a:p>
            <a:pPr marL="0" indent="0" algn="just">
              <a:buNone/>
            </a:pPr>
            <a:endParaRPr lang="pt-PT" sz="1700" b="0" dirty="0" smtClean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</a:rPr>
              <a:t>A </a:t>
            </a:r>
            <a:r>
              <a:rPr lang="pt-PT" sz="1700" b="0" dirty="0">
                <a:latin typeface="+mn-lt"/>
              </a:rPr>
              <a:t>desnutrição, especialmente nos primeiros dois anos de vida, está associada a um desenvolvimento cognitivo mais lento, redução das habilidades motoras, problemas de comportamento e aumento das taxas de morbidade e mortalidade.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PT" sz="1700" b="0" dirty="0" smtClean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</a:rPr>
              <a:t>Embora </a:t>
            </a:r>
            <a:r>
              <a:rPr lang="pt-PT" sz="1700" b="0" dirty="0">
                <a:latin typeface="+mn-lt"/>
              </a:rPr>
              <a:t>a saúde infantil tenha melhorado drasticamente nas últimas décadas, o progresso na desnutrição, especialmente na África Subsaariana, tem </a:t>
            </a:r>
            <a:r>
              <a:rPr lang="pt-PT" sz="1700" b="0" dirty="0" smtClean="0">
                <a:latin typeface="+mn-lt"/>
              </a:rPr>
              <a:t>sido lento.</a:t>
            </a:r>
            <a:endParaRPr lang="pt-PT" sz="17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7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58967" y="6108173"/>
            <a:ext cx="42783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C0481A-0677-4BD3-9685-C602D44697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36F5A7C-E6B1-4499-AD9B-ED819210134B}"/>
              </a:ext>
            </a:extLst>
          </p:cNvPr>
          <p:cNvGrpSpPr/>
          <p:nvPr/>
        </p:nvGrpSpPr>
        <p:grpSpPr>
          <a:xfrm>
            <a:off x="251520" y="117052"/>
            <a:ext cx="8790926" cy="5949280"/>
            <a:chOff x="29546" y="0"/>
            <a:chExt cx="9114454" cy="674136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652FB2E-E8AD-4EE3-9EDF-A8FE8BA3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6" y="0"/>
              <a:ext cx="9114454" cy="6741368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003BD358-2473-4055-A86F-4DF6FDF01347}"/>
                </a:ext>
              </a:extLst>
            </p:cNvPr>
            <p:cNvSpPr/>
            <p:nvPr/>
          </p:nvSpPr>
          <p:spPr>
            <a:xfrm>
              <a:off x="1331640" y="4885928"/>
              <a:ext cx="432048" cy="36004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86639D6-E44D-4F81-A3AA-A3D0B60D6697}"/>
                </a:ext>
              </a:extLst>
            </p:cNvPr>
            <p:cNvSpPr/>
            <p:nvPr/>
          </p:nvSpPr>
          <p:spPr>
            <a:xfrm>
              <a:off x="1547664" y="5245968"/>
              <a:ext cx="432048" cy="36004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C5015F1-5825-489C-A6EE-C4B4829D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041" y="3645024"/>
              <a:ext cx="4439605" cy="3041104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30737AD6-F4BD-4AA8-961F-022026898F85}"/>
                </a:ext>
              </a:extLst>
            </p:cNvPr>
            <p:cNvGrpSpPr/>
            <p:nvPr/>
          </p:nvGrpSpPr>
          <p:grpSpPr>
            <a:xfrm>
              <a:off x="1331640" y="264882"/>
              <a:ext cx="7615006" cy="4676286"/>
              <a:chOff x="1333226" y="116632"/>
              <a:chExt cx="7615006" cy="467628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ED07ED17-77DD-4E2A-BD60-C4CEAF451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984" y="116632"/>
                <a:ext cx="4520248" cy="3096344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6E595DD-6943-45D9-8D95-91CF032EF5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3226" y="116632"/>
                <a:ext cx="3094758" cy="4676286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BE433365-3B54-41A7-8BAA-F6693D19E5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5274" y="171872"/>
                <a:ext cx="7127206" cy="4621046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87EC250-D5F4-4C5F-ACC9-226BFE55E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9712" y="3645024"/>
              <a:ext cx="2527329" cy="160289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158A26B-E465-4239-8632-6812EE133FED}"/>
                </a:ext>
              </a:extLst>
            </p:cNvPr>
            <p:cNvCxnSpPr>
              <a:cxnSpLocks/>
            </p:cNvCxnSpPr>
            <p:nvPr/>
          </p:nvCxnSpPr>
          <p:spPr>
            <a:xfrm>
              <a:off x="1907704" y="5606008"/>
              <a:ext cx="2599337" cy="105250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99CC3B3-12C5-48FA-8850-CEC233203E3B}"/>
              </a:ext>
            </a:extLst>
          </p:cNvPr>
          <p:cNvSpPr txBox="1"/>
          <p:nvPr/>
        </p:nvSpPr>
        <p:spPr>
          <a:xfrm>
            <a:off x="5984530" y="75211"/>
            <a:ext cx="132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Funhalouro</a:t>
            </a:r>
            <a:endParaRPr lang="pt-PT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2601823-79CE-419D-AD3F-AF160246EC53}"/>
              </a:ext>
            </a:extLst>
          </p:cNvPr>
          <p:cNvSpPr txBox="1"/>
          <p:nvPr/>
        </p:nvSpPr>
        <p:spPr>
          <a:xfrm>
            <a:off x="6023421" y="3007087"/>
            <a:ext cx="132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Homoíne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6905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BB3F3-5D25-45E3-AF42-4DB69902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Numero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tecnicos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da area de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nutrição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por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unidade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sanitaria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="" xmlns:a16="http://schemas.microsoft.com/office/drawing/2014/main" id="{5B1F9128-A9C3-481F-8564-9AC0FC5D5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32664"/>
              </p:ext>
            </p:extLst>
          </p:nvPr>
        </p:nvGraphicFramePr>
        <p:xfrm>
          <a:off x="628650" y="2226469"/>
          <a:ext cx="7886702" cy="3322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8498">
                  <a:extLst>
                    <a:ext uri="{9D8B030D-6E8A-4147-A177-3AD203B41FA5}">
                      <a16:colId xmlns="" xmlns:a16="http://schemas.microsoft.com/office/drawing/2014/main" val="3869485580"/>
                    </a:ext>
                  </a:extLst>
                </a:gridCol>
                <a:gridCol w="958789">
                  <a:extLst>
                    <a:ext uri="{9D8B030D-6E8A-4147-A177-3AD203B41FA5}">
                      <a16:colId xmlns="" xmlns:a16="http://schemas.microsoft.com/office/drawing/2014/main" val="3588273034"/>
                    </a:ext>
                  </a:extLst>
                </a:gridCol>
                <a:gridCol w="1356064">
                  <a:extLst>
                    <a:ext uri="{9D8B030D-6E8A-4147-A177-3AD203B41FA5}">
                      <a16:colId xmlns="" xmlns:a16="http://schemas.microsoft.com/office/drawing/2014/main" val="1863786758"/>
                    </a:ext>
                  </a:extLst>
                </a:gridCol>
                <a:gridCol w="1620175">
                  <a:extLst>
                    <a:ext uri="{9D8B030D-6E8A-4147-A177-3AD203B41FA5}">
                      <a16:colId xmlns="" xmlns:a16="http://schemas.microsoft.com/office/drawing/2014/main" val="148423407"/>
                    </a:ext>
                  </a:extLst>
                </a:gridCol>
                <a:gridCol w="1337338">
                  <a:extLst>
                    <a:ext uri="{9D8B030D-6E8A-4147-A177-3AD203B41FA5}">
                      <a16:colId xmlns="" xmlns:a16="http://schemas.microsoft.com/office/drawing/2014/main" val="1845065400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163355398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400" dirty="0"/>
                        <a:t>FUNHALOURO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TECNICOS TOTAL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TECNICOS DE NUTRICAO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HOMOINE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TECNICOS TOTAL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TECNICOS DE NUTRICAO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673499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FUNHALOURO SEDE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74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 BENHANE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717242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MANHICA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 DE PEMBE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135965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MAVUME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 DE MAGANDA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4061809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 DE QUENGUE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9751167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 DE MAXAMA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9997310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 DE MARREGO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48381002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CS DE CHINJINGUIR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4791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2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0081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Serviços e suprimentos disponíveis a nível das Unidades sanitárias 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424936" cy="316835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Suprimentos: Balanças (100%); Fita de PB (100%)</a:t>
            </a:r>
          </a:p>
          <a:p>
            <a:pPr marL="0" indent="0">
              <a:lnSpc>
                <a:spcPct val="100000"/>
              </a:lnSpc>
              <a:buNone/>
            </a:pPr>
            <a:endParaRPr lang="pt-PT" sz="1700" b="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Serviços:  9 US com Tratamento da Desnutrição em Ambulatório (TDA);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	       8 US com Tratamento da Desnutrição no Internamento (TDI)</a:t>
            </a:r>
          </a:p>
          <a:p>
            <a:pPr marL="0" indent="0">
              <a:lnSpc>
                <a:spcPct val="100000"/>
              </a:lnSpc>
              <a:buNone/>
            </a:pPr>
            <a:endParaRPr lang="pt-PT" sz="1700" b="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61 Crianças com  desnutrição foram tratadas nos últimos 6 meses, sendo 32 de </a:t>
            </a:r>
            <a:r>
              <a:rPr lang="pt-PT" sz="1700" b="0" dirty="0" err="1">
                <a:latin typeface="+mn-lt"/>
                <a:cs typeface="Arial" panose="020B0604020202020204" pitchFamily="34" charset="0"/>
              </a:rPr>
              <a:t>Homoine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 e 29 de Funhalouro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58967" y="6108173"/>
            <a:ext cx="42783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C0481A-0677-4BD3-9685-C602D44697C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58967" y="6108173"/>
            <a:ext cx="42783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C0481A-0677-4BD3-9685-C602D44697C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5987"/>
              </p:ext>
            </p:extLst>
          </p:nvPr>
        </p:nvGraphicFramePr>
        <p:xfrm>
          <a:off x="1331640" y="2344491"/>
          <a:ext cx="6768752" cy="39648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41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9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2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17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17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484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Distrito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US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ATPU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 err="1">
                          <a:effectLst/>
                        </a:rPr>
                        <a:t>Amox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 err="1">
                          <a:effectLst/>
                        </a:rPr>
                        <a:t>Albend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 err="1">
                          <a:effectLst/>
                        </a:rPr>
                        <a:t>Vit</a:t>
                      </a:r>
                      <a:r>
                        <a:rPr lang="pt-PT" sz="1100" b="1" u="none" strike="noStrike" dirty="0">
                          <a:effectLst/>
                        </a:rPr>
                        <a:t>. A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SRO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Zinco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848"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/>
                        <a:t>% de US</a:t>
                      </a:r>
                      <a:r>
                        <a:rPr lang="pt-PT" sz="1100" b="1" baseline="0" dirty="0"/>
                        <a:t> com suprimentos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-------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10%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80%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60%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60%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80%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/>
                        <a:t>70%</a:t>
                      </a:r>
                      <a:endParaRPr lang="pt-PT" sz="11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21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HOMOINE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 err="1">
                          <a:effectLst/>
                        </a:rPr>
                        <a:t>Pembe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 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21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Maxamal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21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 err="1">
                          <a:effectLst/>
                        </a:rPr>
                        <a:t>Benhane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 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SIM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 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21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Chijinguir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 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SIM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 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36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 err="1">
                          <a:effectLst/>
                        </a:rPr>
                        <a:t>Marrengo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21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Maganda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21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Guengue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4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FUNHALOURO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F. Sede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SIM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43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Mavume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63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Manhiça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NÃO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SIM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0872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9A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AC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3A6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Disponibilidade de suprimentos/medicamentos </a:t>
            </a:r>
          </a:p>
        </p:txBody>
      </p:sp>
    </p:spTree>
    <p:extLst>
      <p:ext uri="{BB962C8B-B14F-4D97-AF65-F5344CB8AC3E}">
        <p14:creationId xmlns:p14="http://schemas.microsoft.com/office/powerpoint/2010/main" val="3712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58967" y="6108173"/>
            <a:ext cx="42783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C0481A-0677-4BD3-9685-C602D44697C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637" y="5301208"/>
            <a:ext cx="8363272" cy="792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13 crianças menores de cinco anos foram referidas pelos Voluntários Comunitários de Saúde para US (serviços de nutrição) nos últimos 6 meses.</a:t>
            </a:r>
          </a:p>
          <a:p>
            <a:endParaRPr lang="pt-P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Crianças referidas pelos </a:t>
            </a:r>
            <a:r>
              <a:rPr lang="pt-PT" sz="28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VCSs</a:t>
            </a:r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às </a:t>
            </a:r>
            <a:r>
              <a:rPr lang="pt-PT" sz="28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USs</a:t>
            </a:r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nos últimos 6 meses</a:t>
            </a:r>
            <a:endParaRPr lang="pt-PT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39809"/>
              </p:ext>
            </p:extLst>
          </p:nvPr>
        </p:nvGraphicFramePr>
        <p:xfrm>
          <a:off x="2411760" y="2022405"/>
          <a:ext cx="4032448" cy="3096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4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7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0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693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Distrito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US</a:t>
                      </a:r>
                      <a:endParaRPr lang="pt-PT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Nº Crianças referidas</a:t>
                      </a:r>
                      <a:endParaRPr lang="pt-PT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39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HOMOINE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Pembe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3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 err="1">
                          <a:effectLst/>
                        </a:rPr>
                        <a:t>Maxamal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3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Benhane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93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 err="1">
                          <a:effectLst/>
                        </a:rPr>
                        <a:t>Chijinguir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93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Marrengo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93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Maganda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8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Guengue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3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FUNHALOURO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F. Sede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7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939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Mavume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68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>
                          <a:effectLst/>
                        </a:rPr>
                        <a:t>Manhiça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5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effectLst/>
                        </a:rPr>
                        <a:t>TOTAL</a:t>
                      </a:r>
                      <a:endParaRPr lang="pt-PT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effectLst/>
                        </a:rPr>
                        <a:t>13</a:t>
                      </a:r>
                      <a:endParaRPr lang="pt-P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42" y="5074231"/>
            <a:ext cx="8075240" cy="173914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PT" sz="1400" b="0" dirty="0">
                <a:latin typeface="+mn-lt"/>
                <a:cs typeface="Arial" panose="020B0604020202020204" pitchFamily="34" charset="0"/>
              </a:rPr>
              <a:t>Foram avaliadas 15 crianças pelos </a:t>
            </a:r>
            <a:r>
              <a:rPr lang="pt-PT" sz="1400" b="0" dirty="0" err="1">
                <a:latin typeface="+mn-lt"/>
                <a:cs typeface="Arial" panose="020B0604020202020204" pitchFamily="34" charset="0"/>
              </a:rPr>
              <a:t>VCSs</a:t>
            </a:r>
            <a:r>
              <a:rPr lang="pt-PT" sz="1400" b="0" dirty="0">
                <a:latin typeface="+mn-lt"/>
                <a:cs typeface="Arial" panose="020B0604020202020204" pitchFamily="34" charset="0"/>
              </a:rPr>
              <a:t> no dia da entrevista, das quais: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PT" sz="1400" b="0" dirty="0">
                <a:latin typeface="+mn-lt"/>
                <a:cs typeface="Arial" panose="020B0604020202020204" pitchFamily="34" charset="0"/>
              </a:rPr>
              <a:t>03 tiveram PB vermelho/Edema,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PT" sz="1400" b="0" dirty="0">
                <a:latin typeface="+mn-lt"/>
                <a:cs typeface="Arial" panose="020B0604020202020204" pitchFamily="34" charset="0"/>
              </a:rPr>
              <a:t>01 </a:t>
            </a:r>
            <a:r>
              <a:rPr lang="pt-PT" sz="1400" b="0" dirty="0" err="1">
                <a:latin typeface="+mn-lt"/>
                <a:cs typeface="Arial" panose="020B0604020202020204" pitchFamily="34" charset="0"/>
              </a:rPr>
              <a:t>tevePB</a:t>
            </a:r>
            <a:r>
              <a:rPr lang="pt-PT" sz="1400" b="0" dirty="0">
                <a:latin typeface="+mn-lt"/>
                <a:cs typeface="Arial" panose="020B0604020202020204" pitchFamily="34" charset="0"/>
              </a:rPr>
              <a:t> amarelo;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PT" sz="1400" b="0" dirty="0">
                <a:latin typeface="+mn-lt"/>
                <a:cs typeface="Arial" panose="020B0604020202020204" pitchFamily="34" charset="0"/>
              </a:rPr>
              <a:t>11 tiveram PB verde e sem edemas.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PT" sz="1400" b="0" dirty="0">
                <a:latin typeface="+mn-lt"/>
                <a:cs typeface="Arial" panose="020B0604020202020204" pitchFamily="34" charset="0"/>
              </a:rPr>
              <a:t>Somente 1 Criança com desnutrição (PB amarelo) foi referida a US pelo VCS no dia da entrevista</a:t>
            </a:r>
          </a:p>
          <a:p>
            <a:pPr>
              <a:buFont typeface="Wingdings" panose="05000000000000000000" pitchFamily="2" charset="2"/>
              <a:buChar char="v"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344" y="620688"/>
            <a:ext cx="8505788" cy="1244098"/>
          </a:xfrm>
        </p:spPr>
        <p:txBody>
          <a:bodyPr/>
          <a:lstStyle/>
          <a:p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Crianças avaliadas e diagnosticadas com desnutrição aguda pelos </a:t>
            </a:r>
            <a:r>
              <a:rPr lang="pt-PT" sz="28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VCSs</a:t>
            </a:r>
            <a:r>
              <a:rPr lang="pt-PT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no dia da entrevista</a:t>
            </a:r>
            <a:endParaRPr lang="pt-PT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33956"/>
              </p:ext>
            </p:extLst>
          </p:nvPr>
        </p:nvGraphicFramePr>
        <p:xfrm>
          <a:off x="1475656" y="2132856"/>
          <a:ext cx="55446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1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Achados-chaves sobre a relação dos </a:t>
            </a:r>
            <a:r>
              <a:rPr lang="pt-PT" sz="2800" dirty="0" err="1" smtClean="0">
                <a:solidFill>
                  <a:srgbClr val="0070C0"/>
                </a:solidFill>
                <a:latin typeface="+mn-lt"/>
              </a:rPr>
              <a:t>VCs</a:t>
            </a:r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, técnicos de saúde e prontidão de resposta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Todas Unidades sanitárias dispõem de material antropométrico (balanças e fitas métricas);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O maior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numero de 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unidades 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sanitárias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tiveram falta de suplementos nutricionais no dia da 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entrevista;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O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D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istrito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de </a:t>
            </a:r>
            <a:r>
              <a:rPr lang="pt-PT" sz="1700" b="0" dirty="0" err="1" smtClean="0">
                <a:latin typeface="+mn-lt"/>
                <a:cs typeface="Arial" panose="020B0604020202020204" pitchFamily="34" charset="0"/>
              </a:rPr>
              <a:t>Homoíne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apresentou poucos casos de desnutrição referidas às </a:t>
            </a:r>
            <a:r>
              <a:rPr lang="pt-PT" sz="1700" b="0" dirty="0" err="1">
                <a:latin typeface="+mn-lt"/>
                <a:cs typeface="Arial" panose="020B0604020202020204" pitchFamily="34" charset="0"/>
              </a:rPr>
              <a:t>USs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 nos últimos 6 meses, comparativamente com Funhalouro, sendo 3 e 10 casos, respetivamente;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Houve um fraco referenciamento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de casos de desnutrição diagnosticados no dia da entrevista, pois, das 4 crianças diagnosticadas com desnutrição, apenas 1 foi referida à US</a:t>
            </a:r>
            <a:r>
              <a:rPr lang="pt-PT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</a:rPr>
              <a:t>Conclusões (1/3)</a:t>
            </a:r>
            <a:endParaRPr lang="pt-PT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Embora a maioria dos Voluntários em Saúde Comunitária possua baixa escolaridade e alfabetização, a maioria é capaz de recordar a maioria das mensagens principais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da nutrição materna e infantil;</a:t>
            </a:r>
          </a:p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A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penas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a duração ideal correta do espaçamento de nascimentos foi relatada com menos frequência corretamente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por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analfabetos, sugerindo que o treinamento e os materiais podem ser bem adaptados aos seus níveis de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alfabetização/ educação;</a:t>
            </a: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300" b="0" dirty="0">
                <a:solidFill>
                  <a:srgbClr val="000000"/>
                </a:solidFill>
                <a:latin typeface="+mn-lt"/>
              </a:rPr>
              <a:t>Espaçamento é um conceito simples de </a:t>
            </a:r>
            <a:r>
              <a:rPr lang="pt-PT" sz="1300" b="0" dirty="0" smtClean="0">
                <a:solidFill>
                  <a:srgbClr val="000000"/>
                </a:solidFill>
                <a:latin typeface="+mn-lt"/>
              </a:rPr>
              <a:t>aprender;</a:t>
            </a:r>
            <a:endParaRPr lang="pt-PT" sz="1300" b="0" dirty="0">
              <a:solidFill>
                <a:srgbClr val="000000"/>
              </a:solidFill>
              <a:latin typeface="+mn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300" b="0" dirty="0">
                <a:solidFill>
                  <a:srgbClr val="000000"/>
                </a:solidFill>
                <a:latin typeface="+mn-lt"/>
              </a:rPr>
              <a:t>Baixa alfabetização / educação é uma boa opção para os beneficiários (&gt; confiança</a:t>
            </a:r>
            <a:r>
              <a:rPr lang="pt-PT" sz="1300" b="0" dirty="0" smtClean="0">
                <a:solidFill>
                  <a:srgbClr val="000000"/>
                </a:solidFill>
                <a:latin typeface="+mn-lt"/>
              </a:rPr>
              <a:t>);</a:t>
            </a:r>
            <a:endParaRPr lang="pt-PT" sz="1300" b="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Os tópicos em que os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 foram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mais fracos foram os serviços do CPN, alimentos não bons para mulheres grávidas e benefícios do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colostro;</a:t>
            </a: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300" b="0" dirty="0">
                <a:solidFill>
                  <a:srgbClr val="000000"/>
                </a:solidFill>
                <a:latin typeface="+mn-lt"/>
              </a:rPr>
              <a:t>As </a:t>
            </a:r>
            <a:r>
              <a:rPr lang="pt-PT" sz="1300" b="0" dirty="0" err="1">
                <a:solidFill>
                  <a:srgbClr val="000000"/>
                </a:solidFill>
                <a:latin typeface="+mn-lt"/>
              </a:rPr>
              <a:t>concepções</a:t>
            </a:r>
            <a:r>
              <a:rPr lang="pt-PT" sz="1300" b="0" dirty="0">
                <a:solidFill>
                  <a:srgbClr val="000000"/>
                </a:solidFill>
                <a:latin typeface="+mn-lt"/>
              </a:rPr>
              <a:t> errôneas sobre os alimentos a não comer foram uma grande parte do programa e podem ter sido incluídas na categoria “outro” das respostas a essa pergunta que ainda não foram recodificadas.</a:t>
            </a:r>
            <a:endParaRPr lang="en-GB" sz="13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Conclusões (2/3)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1700" b="0" dirty="0">
                <a:solidFill>
                  <a:srgbClr val="000000"/>
                </a:solidFill>
                <a:latin typeface="+mn-lt"/>
              </a:rPr>
              <a:t>As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VCS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supervisionadas no mês passado recordaram os serviços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da CPN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com uma frequência um pouco maior do que as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não supervisionadas, mas todas tinham alta frequência de conhecimento correto sobre a maioria dos tópicos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just"/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algn="just"/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A maioria dos outros </a:t>
            </a:r>
            <a:r>
              <a:rPr lang="pt-PT" sz="1700" b="0" dirty="0" err="1" smtClean="0">
                <a:solidFill>
                  <a:srgbClr val="000000"/>
                </a:solidFill>
                <a:latin typeface="+mn-lt"/>
              </a:rPr>
              <a:t>VCSs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700" b="0" dirty="0">
                <a:solidFill>
                  <a:srgbClr val="000000"/>
                </a:solidFill>
                <a:latin typeface="+mn-lt"/>
              </a:rPr>
              <a:t>foi supervisionada nos três meses anteriores, portanto, a supervisão parece benéfica, mesmo que fosse um pouco mais de um mês antes.</a:t>
            </a:r>
            <a:endParaRPr lang="en-GB" sz="17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2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pt-PT" sz="2800" dirty="0" err="1" smtClean="0">
                <a:solidFill>
                  <a:srgbClr val="0070C0"/>
                </a:solidFill>
                <a:latin typeface="+mn-lt"/>
              </a:rPr>
              <a:t>Conclusoes</a:t>
            </a:r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 (3/3)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A pesar da existência de material antropométrico (balanças e altímetros), a insuficiência de pessoal técnico da área de nutrição, pode implicar no fraco rastreio e seguimento adequado de casos de desnutrição, assim na disseminação das medidas preventivas;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A falta ou a insuficiência de suplementos nutricional a nível das unidades sanitárias pode contribuir na redução da taxa de cura durante o tratamento de desnutrição;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A fraca  referencia de casos de desnutrição às unidades sanitárias pode influenciar na redução de seguimento de seguimento e tratamento hospital de casos de desnutrição.  </a:t>
            </a:r>
          </a:p>
          <a:p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Contextualização (2/2)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5"/>
            <a:ext cx="8435280" cy="4158131"/>
          </a:xfrm>
        </p:spPr>
        <p:txBody>
          <a:bodyPr/>
          <a:lstStyle/>
          <a:p>
            <a:pPr marL="0" indent="0" algn="just">
              <a:buNone/>
            </a:pPr>
            <a:endParaRPr lang="pt-PT" sz="1700" b="0" dirty="0"/>
          </a:p>
          <a:p>
            <a:pPr algn="just"/>
            <a:r>
              <a:rPr lang="pt-PT" sz="1700" b="0" dirty="0" smtClean="0">
                <a:latin typeface="+mn-lt"/>
              </a:rPr>
              <a:t>Em Moçambique</a:t>
            </a:r>
            <a:r>
              <a:rPr lang="pt-PT" sz="1700" b="0" dirty="0">
                <a:latin typeface="+mn-lt"/>
              </a:rPr>
              <a:t>, </a:t>
            </a:r>
            <a:r>
              <a:rPr lang="pt-PT" sz="1700" b="0" dirty="0" smtClean="0">
                <a:latin typeface="+mn-lt"/>
              </a:rPr>
              <a:t>cerca de meio </a:t>
            </a:r>
            <a:r>
              <a:rPr lang="pt-PT" sz="1700" b="0" dirty="0">
                <a:latin typeface="+mn-lt"/>
              </a:rPr>
              <a:t>milhão de crianças com idades entre 6 e 23 meses estão </a:t>
            </a:r>
            <a:r>
              <a:rPr lang="pt-PT" sz="1700" b="0" dirty="0" smtClean="0">
                <a:latin typeface="+mn-lt"/>
              </a:rPr>
              <a:t>desnutridas</a:t>
            </a:r>
            <a:r>
              <a:rPr lang="pt-PT" sz="1700" b="0" dirty="0">
                <a:latin typeface="+mn-lt"/>
              </a:rPr>
              <a:t>, 43% das crianças menores de cinco anos </a:t>
            </a:r>
            <a:r>
              <a:rPr lang="pt-PT" sz="1700" b="0" dirty="0" smtClean="0">
                <a:latin typeface="+mn-lt"/>
              </a:rPr>
              <a:t>sofrem de desnutrição crónica </a:t>
            </a:r>
            <a:r>
              <a:rPr lang="pt-PT" sz="1700" b="0" dirty="0">
                <a:latin typeface="+mn-lt"/>
              </a:rPr>
              <a:t>e 8% </a:t>
            </a:r>
            <a:r>
              <a:rPr lang="pt-PT" sz="1700" b="0" dirty="0" smtClean="0">
                <a:latin typeface="+mn-lt"/>
              </a:rPr>
              <a:t>sofrem de desnutrição aguda desperdiçadas. </a:t>
            </a:r>
          </a:p>
          <a:p>
            <a:pPr algn="just"/>
            <a:endParaRPr lang="pt-PT" sz="1700" b="0" dirty="0">
              <a:latin typeface="+mn-lt"/>
            </a:endParaRPr>
          </a:p>
          <a:p>
            <a:pPr algn="just"/>
            <a:r>
              <a:rPr lang="pt-PT" sz="1700" b="0" dirty="0" smtClean="0">
                <a:latin typeface="+mn-lt"/>
              </a:rPr>
              <a:t>As </a:t>
            </a:r>
            <a:r>
              <a:rPr lang="pt-PT" sz="1700" b="0" dirty="0">
                <a:latin typeface="+mn-lt"/>
              </a:rPr>
              <a:t>causas subjacentes </a:t>
            </a:r>
            <a:r>
              <a:rPr lang="pt-PT" sz="1700" b="0" dirty="0" smtClean="0">
                <a:latin typeface="+mn-lt"/>
              </a:rPr>
              <a:t>da desnutrição incluem: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700" b="0" dirty="0" smtClean="0">
                <a:latin typeface="+mn-lt"/>
              </a:rPr>
              <a:t>A ingestão </a:t>
            </a:r>
            <a:r>
              <a:rPr lang="pt-PT" sz="1700" b="0" dirty="0">
                <a:latin typeface="+mn-lt"/>
              </a:rPr>
              <a:t>nutricional inadequada devido à má diversidade da dieta, </a:t>
            </a:r>
            <a:endParaRPr lang="pt-PT" sz="1700" b="0" dirty="0" smtClean="0">
              <a:latin typeface="+mn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700" b="0" dirty="0" smtClean="0">
                <a:latin typeface="+mn-lt"/>
              </a:rPr>
              <a:t>A baixa </a:t>
            </a:r>
            <a:r>
              <a:rPr lang="pt-PT" sz="1700" b="0" dirty="0">
                <a:latin typeface="+mn-lt"/>
              </a:rPr>
              <a:t>frequência de refeições, </a:t>
            </a:r>
            <a:endParaRPr lang="pt-PT" sz="1700" b="0" dirty="0" smtClean="0">
              <a:latin typeface="+mn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700" b="0" dirty="0" smtClean="0">
                <a:latin typeface="+mn-lt"/>
              </a:rPr>
              <a:t>As práticas </a:t>
            </a:r>
            <a:r>
              <a:rPr lang="pt-PT" sz="1700" b="0" dirty="0">
                <a:latin typeface="+mn-lt"/>
              </a:rPr>
              <a:t>inadequadas de amamentação, </a:t>
            </a:r>
            <a:r>
              <a:rPr lang="pt-PT" sz="1700" b="0" dirty="0" smtClean="0">
                <a:latin typeface="+mn-lt"/>
              </a:rPr>
              <a:t>e,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pt-PT" sz="1700" b="0" dirty="0" smtClean="0">
                <a:latin typeface="+mn-lt"/>
              </a:rPr>
              <a:t>Os altos </a:t>
            </a:r>
            <a:r>
              <a:rPr lang="pt-PT" sz="1700" b="0" dirty="0">
                <a:latin typeface="+mn-lt"/>
              </a:rPr>
              <a:t>níveis de doença e gravidez na </a:t>
            </a:r>
            <a:r>
              <a:rPr lang="pt-PT" sz="1700" b="0" dirty="0" smtClean="0">
                <a:latin typeface="+mn-lt"/>
              </a:rPr>
              <a:t>adolescência.</a:t>
            </a:r>
            <a:endParaRPr lang="x-none" sz="1700" b="0" dirty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PT" sz="17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0070C0"/>
                </a:solidFill>
                <a:latin typeface="+mn-lt"/>
              </a:rPr>
              <a:t>Limitações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e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Forças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700" dirty="0" smtClean="0">
                <a:solidFill>
                  <a:srgbClr val="000000"/>
                </a:solidFill>
                <a:latin typeface="+mn-lt"/>
              </a:rPr>
              <a:t>Limitações:</a:t>
            </a:r>
            <a:endParaRPr lang="pt-PT" sz="1700" dirty="0">
              <a:solidFill>
                <a:srgbClr val="000000"/>
              </a:solidFill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Longa distância de um CHV para outro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CHV nem sempre encontrado no site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Ferramenta muito específica para o programa (em vez de mais geral)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Não indica adequação ou eficácia do programa, apenas força do programa conforme projetado / entregue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Foi difícil pré-codificar todas as respostas possíveis; foram dadas tantas outras respostas, difíceis de </a:t>
            </a:r>
            <a:r>
              <a:rPr lang="pt-PT" sz="1700" b="0" dirty="0" smtClean="0">
                <a:solidFill>
                  <a:srgbClr val="000000"/>
                </a:solidFill>
                <a:latin typeface="+mn-lt"/>
              </a:rPr>
              <a:t>analisar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Discrepância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de alguns dados (pessoal de saúde, </a:t>
            </a:r>
            <a:r>
              <a:rPr lang="pt-PT" sz="1700" b="0" dirty="0" err="1">
                <a:latin typeface="+mn-lt"/>
                <a:cs typeface="Arial" panose="020B0604020202020204" pitchFamily="34" charset="0"/>
              </a:rPr>
              <a:t>multicartão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, US e Serviços prestados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Tamanho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de amostra foi pequena.</a:t>
            </a:r>
          </a:p>
          <a:p>
            <a:pPr marL="0" indent="0" algn="just">
              <a:buNone/>
            </a:pPr>
            <a:endParaRPr lang="pt-PT" sz="1700" b="0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pt-PT" sz="1700" dirty="0">
                <a:solidFill>
                  <a:srgbClr val="000000"/>
                </a:solidFill>
                <a:latin typeface="+mn-lt"/>
              </a:rPr>
              <a:t>Forças: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Uma das únicas avaliações de um programa de aconselhamento nutricional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solidFill>
                  <a:srgbClr val="000000"/>
                </a:solidFill>
                <a:latin typeface="+mn-lt"/>
              </a:rPr>
              <a:t>Adaptado especificamente ao programa</a:t>
            </a:r>
            <a:endParaRPr lang="en-US" sz="1700" b="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5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Recomendações(1/2</a:t>
            </a:r>
            <a:r>
              <a:rPr lang="pt-PT" sz="2800" dirty="0" smtClean="0">
                <a:latin typeface="+mn-lt"/>
              </a:rPr>
              <a:t>)</a:t>
            </a:r>
            <a:endParaRPr lang="pt-PT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A alfabetização não é um critério obrigatório para a seleção de 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VCS;</a:t>
            </a:r>
            <a:endParaRPr lang="pt-PT" sz="1700" b="0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700" b="0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Deve-se fortalecer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o suporte técnico dos voluntários, fornecendo treinamento profissional nos seguintes tópicos: serviços do CPN, alimentos não bons para mulheres grávidas e benefícios do 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colostro;</a:t>
            </a:r>
            <a:endParaRPr lang="pt-PT" sz="1700" b="0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700" b="0" dirty="0">
              <a:latin typeface="+mn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A supervisão dos </a:t>
            </a: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VCS deve ser feita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mensalmente no terreno, auxiliando as sessões de aconselhamento.</a:t>
            </a:r>
          </a:p>
        </p:txBody>
      </p:sp>
    </p:spTree>
    <p:extLst>
      <p:ext uri="{BB962C8B-B14F-4D97-AF65-F5344CB8AC3E}">
        <p14:creationId xmlns:p14="http://schemas.microsoft.com/office/powerpoint/2010/main" val="4922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Recomendações(2/2)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sz="1700" b="0" dirty="0" smtClean="0">
                <a:latin typeface="+mn-lt"/>
                <a:cs typeface="Arial" panose="020B0604020202020204" pitchFamily="34" charset="0"/>
              </a:rPr>
              <a:t>Reforço </a:t>
            </a:r>
            <a:r>
              <a:rPr lang="pt-PT" sz="1700" b="0" dirty="0">
                <a:latin typeface="+mn-lt"/>
                <a:cs typeface="Arial" panose="020B0604020202020204" pitchFamily="34" charset="0"/>
              </a:rPr>
              <a:t>de técnicos de nutrição a nível das unidades sanitárias;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Assegurar a requisição e fornecimento regular dos suplementos nutricionais a nível das US;</a:t>
            </a:r>
          </a:p>
          <a:p>
            <a:pPr algn="just">
              <a:lnSpc>
                <a:spcPct val="150000"/>
              </a:lnSpc>
            </a:pPr>
            <a:r>
              <a:rPr lang="pt-PT" sz="1700" b="0" dirty="0">
                <a:latin typeface="+mn-lt"/>
                <a:cs typeface="Arial" panose="020B0604020202020204" pitchFamily="34" charset="0"/>
              </a:rPr>
              <a:t>Intensificar o rastreio e referencia de crianças desnutridas e sua retro informação (entre VCS e US).</a:t>
            </a:r>
          </a:p>
        </p:txBody>
      </p:sp>
    </p:spTree>
    <p:extLst>
      <p:ext uri="{BB962C8B-B14F-4D97-AF65-F5344CB8AC3E}">
        <p14:creationId xmlns:p14="http://schemas.microsoft.com/office/powerpoint/2010/main" val="41732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7618878" cy="980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40" y="3573016"/>
            <a:ext cx="1653334" cy="6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Justificativa (1/2)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x-none" sz="1700" b="0" dirty="0">
                <a:latin typeface="+mn-lt"/>
              </a:rPr>
              <a:t>A CARE-Moçambique e a CARE-Canadá estão a implementar o projecto </a:t>
            </a:r>
            <a:r>
              <a:rPr lang="en-US" sz="1700" b="0" dirty="0" smtClean="0">
                <a:latin typeface="+mn-lt"/>
              </a:rPr>
              <a:t>“</a:t>
            </a:r>
            <a:r>
              <a:rPr lang="x-none" sz="1700" dirty="0" smtClean="0">
                <a:latin typeface="+mn-lt"/>
              </a:rPr>
              <a:t>Iniciativa </a:t>
            </a:r>
            <a:r>
              <a:rPr lang="x-none" sz="1700" dirty="0">
                <a:latin typeface="+mn-lt"/>
              </a:rPr>
              <a:t>de Nutrição para África Austral (SANI</a:t>
            </a:r>
            <a:r>
              <a:rPr lang="x-none" sz="1700" dirty="0" smtClean="0">
                <a:latin typeface="+mn-lt"/>
              </a:rPr>
              <a:t>)</a:t>
            </a:r>
            <a:r>
              <a:rPr lang="en-US" sz="1700" dirty="0" smtClean="0">
                <a:latin typeface="+mn-lt"/>
              </a:rPr>
              <a:t>”</a:t>
            </a:r>
            <a:r>
              <a:rPr lang="en-US" sz="1700" b="0" dirty="0" smtClean="0">
                <a:latin typeface="+mn-lt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sz="1700" b="0" dirty="0">
                <a:latin typeface="+mn-lt"/>
              </a:rPr>
              <a:t>O SANI visa melhorar o estado nutricional de mulheres em idade reprodutiva e crianças menores de 5 anos e, finalmente, sua saúde </a:t>
            </a:r>
            <a:r>
              <a:rPr lang="pt-PT" sz="1700" b="0" dirty="0" smtClean="0">
                <a:latin typeface="+mn-lt"/>
              </a:rPr>
              <a:t>geral;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</a:rPr>
              <a:t>Uma </a:t>
            </a:r>
            <a:r>
              <a:rPr lang="pt-PT" sz="1700" b="0" dirty="0">
                <a:latin typeface="+mn-lt"/>
              </a:rPr>
              <a:t>componente do SANI envolve e forma Voluntários Comunitários de Saúde (VCS) para dar aconselhamento nutricional a mulheres grávidas e a mulheres com crianças pequenas. </a:t>
            </a:r>
            <a:endParaRPr lang="en-US" sz="1700" b="0" dirty="0" smtClean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700" b="0" dirty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700" b="0" dirty="0" smtClean="0">
                <a:latin typeface="+mn-lt"/>
              </a:rPr>
              <a:t>A</a:t>
            </a:r>
            <a:r>
              <a:rPr lang="pt-PT" sz="1700" b="0" dirty="0" smtClean="0">
                <a:latin typeface="+mn-lt"/>
              </a:rPr>
              <a:t>s </a:t>
            </a:r>
            <a:r>
              <a:rPr lang="pt-PT" sz="1700" b="0" dirty="0">
                <a:latin typeface="+mn-lt"/>
              </a:rPr>
              <a:t>sessões de aconselhamento nutricional estão focadas nos seguintes tópicos:  nutrição, diversidade alimentar, aleitamento materno e práticas de alimentação complementar, etc</a:t>
            </a:r>
            <a:r>
              <a:rPr lang="pt-PT" sz="1700" b="0" dirty="0" smtClean="0">
                <a:latin typeface="+mn-lt"/>
              </a:rPr>
              <a:t>. E são </a:t>
            </a:r>
            <a:r>
              <a:rPr lang="pt-PT" sz="1700" b="0" dirty="0">
                <a:latin typeface="+mn-lt"/>
              </a:rPr>
              <a:t>particularmente dirigidas a mulheres que vivem em </a:t>
            </a:r>
            <a:r>
              <a:rPr lang="pt-PT" sz="1700" dirty="0">
                <a:latin typeface="+mn-lt"/>
              </a:rPr>
              <a:t>agregados familiares chefiados por mulheres </a:t>
            </a:r>
            <a:r>
              <a:rPr lang="pt-PT" sz="1700" b="0" dirty="0">
                <a:latin typeface="+mn-lt"/>
              </a:rPr>
              <a:t>e em </a:t>
            </a:r>
            <a:r>
              <a:rPr lang="pt-PT" sz="1700" dirty="0">
                <a:latin typeface="+mn-lt"/>
              </a:rPr>
              <a:t>maior risco de desnutrição</a:t>
            </a:r>
            <a:r>
              <a:rPr lang="pt-PT" sz="1700" b="0" dirty="0">
                <a:latin typeface="+mn-lt"/>
              </a:rPr>
              <a:t>, com base na identificação ao nível da comunidade. </a:t>
            </a:r>
            <a:endParaRPr lang="en-US" sz="1700" b="0" dirty="0" smtClean="0">
              <a:latin typeface="+mn-lt"/>
            </a:endParaRPr>
          </a:p>
          <a:p>
            <a:pPr marL="0" indent="0" algn="just">
              <a:buNone/>
            </a:pPr>
            <a:endParaRPr lang="en-US" sz="1700" b="0" dirty="0" smtClean="0">
              <a:latin typeface="+mn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700" b="0" dirty="0" smtClean="0">
              <a:latin typeface="+mn-lt"/>
            </a:endParaRPr>
          </a:p>
          <a:p>
            <a:pPr marL="393700" lvl="1" indent="0" algn="just">
              <a:buNone/>
            </a:pPr>
            <a:endParaRPr lang="en-US" sz="1700" b="0" dirty="0" smtClean="0">
              <a:latin typeface="+mn-lt"/>
            </a:endParaRPr>
          </a:p>
          <a:p>
            <a:pPr marL="0" indent="0" algn="just">
              <a:buNone/>
            </a:pPr>
            <a:endParaRPr lang="x-none" sz="17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Justificativa (2/2)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 smtClean="0">
                <a:latin typeface="+mn-lt"/>
              </a:rPr>
              <a:t>Os </a:t>
            </a:r>
            <a:r>
              <a:rPr lang="x-none" sz="1700" b="0" dirty="0">
                <a:latin typeface="+mn-lt"/>
              </a:rPr>
              <a:t>Voluntários Comunitários de Saúde</a:t>
            </a:r>
            <a:r>
              <a:rPr lang="pt-PT" sz="1700" b="0" dirty="0" smtClean="0">
                <a:latin typeface="+mn-lt"/>
              </a:rPr>
              <a:t> </a:t>
            </a:r>
            <a:r>
              <a:rPr lang="pt-PT" sz="1700" b="0" dirty="0">
                <a:latin typeface="+mn-lt"/>
              </a:rPr>
              <a:t>encaminham crianças gravemente </a:t>
            </a:r>
            <a:r>
              <a:rPr lang="pt-PT" sz="1700" b="0" dirty="0" smtClean="0">
                <a:latin typeface="+mn-lt"/>
              </a:rPr>
              <a:t>desnutridas </a:t>
            </a:r>
            <a:r>
              <a:rPr lang="pt-PT" sz="1700" b="0" dirty="0">
                <a:latin typeface="+mn-lt"/>
              </a:rPr>
              <a:t>identificadas pelo monitoramento do crescimento durante as sessões de aconselhamento </a:t>
            </a:r>
            <a:r>
              <a:rPr lang="pt-PT" sz="1700" b="0" dirty="0" smtClean="0">
                <a:latin typeface="+mn-lt"/>
              </a:rPr>
              <a:t>domiciliar  </a:t>
            </a:r>
            <a:r>
              <a:rPr lang="pt-PT" sz="1700" b="0" dirty="0">
                <a:latin typeface="+mn-lt"/>
              </a:rPr>
              <a:t>à</a:t>
            </a:r>
            <a:r>
              <a:rPr lang="pt-PT" sz="1700" b="0" dirty="0" smtClean="0">
                <a:latin typeface="+mn-lt"/>
              </a:rPr>
              <a:t>s unidades sanitárias.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PT" sz="1000" b="0" dirty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1000" b="0" dirty="0" smtClean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x-none" sz="1700" b="0" dirty="0" smtClean="0">
                <a:latin typeface="+mn-lt"/>
              </a:rPr>
              <a:t>Em </a:t>
            </a:r>
            <a:r>
              <a:rPr lang="x-none" sz="1700" b="0" dirty="0">
                <a:latin typeface="+mn-lt"/>
              </a:rPr>
              <a:t>Moçambique, o </a:t>
            </a:r>
            <a:r>
              <a:rPr lang="x-none" sz="1700" b="0" dirty="0" smtClean="0">
                <a:latin typeface="+mn-lt"/>
              </a:rPr>
              <a:t>programa</a:t>
            </a:r>
            <a:r>
              <a:rPr lang="en-US" sz="1700" b="0" dirty="0" smtClean="0">
                <a:latin typeface="+mn-lt"/>
              </a:rPr>
              <a:t> SANI</a:t>
            </a:r>
            <a:r>
              <a:rPr lang="x-none" sz="1700" b="0" dirty="0" smtClean="0">
                <a:latin typeface="+mn-lt"/>
              </a:rPr>
              <a:t> </a:t>
            </a:r>
            <a:r>
              <a:rPr lang="x-none" sz="1700" b="0" dirty="0">
                <a:latin typeface="+mn-lt"/>
              </a:rPr>
              <a:t>está a ser implementado em 2 distritos (Homoíne e Funhalouro) na província de Inhambane</a:t>
            </a:r>
            <a:r>
              <a:rPr lang="x-none" sz="1700" b="0" dirty="0" smtClean="0">
                <a:latin typeface="+mn-lt"/>
              </a:rPr>
              <a:t>.</a:t>
            </a:r>
            <a:r>
              <a:rPr lang="en-US" sz="1700" b="0" dirty="0" smtClean="0">
                <a:latin typeface="+mn-lt"/>
              </a:rPr>
              <a:t> Estes </a:t>
            </a:r>
            <a:r>
              <a:rPr lang="en-US" sz="1700" b="0" dirty="0" err="1" smtClean="0">
                <a:latin typeface="+mn-lt"/>
              </a:rPr>
              <a:t>distritos</a:t>
            </a:r>
            <a:r>
              <a:rPr lang="en-US" sz="1700" b="0" dirty="0">
                <a:latin typeface="+mn-lt"/>
              </a:rPr>
              <a:t> </a:t>
            </a:r>
            <a:r>
              <a:rPr lang="pt-PT" sz="1700" b="0" dirty="0" smtClean="0">
                <a:latin typeface="+mn-lt"/>
              </a:rPr>
              <a:t>estão em risco de insegurança </a:t>
            </a:r>
            <a:r>
              <a:rPr lang="pt-PT" sz="1700" b="0" dirty="0">
                <a:latin typeface="+mn-lt"/>
              </a:rPr>
              <a:t>alimentar, em parte devido à seca, riscos climáticos, falta de sementes melhoradas e tolerantes ao clima </a:t>
            </a:r>
            <a:r>
              <a:rPr lang="pt-PT" sz="1700" b="0" dirty="0" smtClean="0">
                <a:latin typeface="+mn-lt"/>
              </a:rPr>
              <a:t>e </a:t>
            </a:r>
            <a:r>
              <a:rPr lang="pt-PT" sz="1700" b="0" dirty="0">
                <a:latin typeface="+mn-lt"/>
              </a:rPr>
              <a:t>r</a:t>
            </a:r>
            <a:r>
              <a:rPr lang="pt-PT" sz="1700" b="0" dirty="0" smtClean="0">
                <a:latin typeface="+mn-lt"/>
              </a:rPr>
              <a:t>eservas </a:t>
            </a:r>
            <a:r>
              <a:rPr lang="pt-PT" sz="1700" b="0" dirty="0">
                <a:latin typeface="+mn-lt"/>
              </a:rPr>
              <a:t>alimentares insuficientes</a:t>
            </a:r>
            <a:r>
              <a:rPr lang="pt-PT" sz="1700" b="0" dirty="0" smtClean="0">
                <a:latin typeface="+mn-l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700" b="0" dirty="0">
              <a:latin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b="0" dirty="0">
                <a:latin typeface="+mn-lt"/>
              </a:rPr>
              <a:t>Espera-se que o projeto SANI contribua para a melhoria da saúde de aproximadamente 37.392 beneficiários diretamente e 40.192 indiretamente </a:t>
            </a:r>
            <a:r>
              <a:rPr lang="pt-PT" sz="1700" b="0" dirty="0" smtClean="0">
                <a:latin typeface="+mn-lt"/>
              </a:rPr>
              <a:t>nos distritos </a:t>
            </a:r>
            <a:r>
              <a:rPr lang="pt-PT" sz="1700" b="0" dirty="0">
                <a:latin typeface="+mn-lt"/>
              </a:rPr>
              <a:t>de </a:t>
            </a:r>
            <a:r>
              <a:rPr lang="pt-PT" sz="1700" b="0" dirty="0" err="1">
                <a:latin typeface="+mn-lt"/>
              </a:rPr>
              <a:t>Funhalouro</a:t>
            </a:r>
            <a:r>
              <a:rPr lang="pt-PT" sz="1700" b="0" dirty="0">
                <a:latin typeface="+mn-lt"/>
              </a:rPr>
              <a:t> e </a:t>
            </a:r>
            <a:r>
              <a:rPr lang="pt-PT" sz="1700" b="0" dirty="0" smtClean="0">
                <a:latin typeface="+mn-lt"/>
              </a:rPr>
              <a:t>de </a:t>
            </a:r>
            <a:r>
              <a:rPr lang="pt-PT" sz="1700" b="0" dirty="0" err="1" smtClean="0">
                <a:latin typeface="+mn-lt"/>
              </a:rPr>
              <a:t>Homoíne</a:t>
            </a:r>
            <a:r>
              <a:rPr lang="pt-PT" sz="1700" b="0" dirty="0">
                <a:latin typeface="+mn-lt"/>
              </a:rPr>
              <a:t>.</a:t>
            </a:r>
            <a:endParaRPr lang="en-US" sz="17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9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Objetivo Geral da Pesquisa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28" y="2924944"/>
            <a:ext cx="8347651" cy="2472605"/>
          </a:xfrm>
        </p:spPr>
        <p:txBody>
          <a:bodyPr/>
          <a:lstStyle/>
          <a:p>
            <a:pPr marL="0" indent="0" algn="ctr">
              <a:buNone/>
            </a:pPr>
            <a:r>
              <a:rPr lang="x-none" sz="2000" dirty="0">
                <a:latin typeface="+mn-lt"/>
              </a:rPr>
              <a:t>Avaliar o programa para servir de base para melhorias do programa CARE SANI e futuros programas de nutrição em Moçambique</a:t>
            </a:r>
          </a:p>
        </p:txBody>
      </p:sp>
    </p:spTree>
    <p:extLst>
      <p:ext uri="{BB962C8B-B14F-4D97-AF65-F5344CB8AC3E}">
        <p14:creationId xmlns:p14="http://schemas.microsoft.com/office/powerpoint/2010/main" val="3360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pt-PT" sz="2800" dirty="0" smtClean="0">
                <a:solidFill>
                  <a:srgbClr val="0070C0"/>
                </a:solidFill>
                <a:latin typeface="+mn-lt"/>
              </a:rPr>
              <a:t>Objetivos Específicos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89437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pt-PT" sz="1700" b="0" dirty="0">
                <a:latin typeface="+mn-lt"/>
              </a:rPr>
              <a:t>Avaliar os pontos fortes de implementação do aconselhamento de mães, </a:t>
            </a:r>
            <a:r>
              <a:rPr lang="pt-PT" sz="1700" b="0" dirty="0" smtClean="0">
                <a:latin typeface="+mn-lt"/>
              </a:rPr>
              <a:t>lactantes  </a:t>
            </a:r>
            <a:r>
              <a:rPr lang="pt-PT" sz="1700" b="0" dirty="0">
                <a:latin typeface="+mn-lt"/>
              </a:rPr>
              <a:t>e crianças pequenas (MIYCN) realizado como parte do </a:t>
            </a:r>
            <a:r>
              <a:rPr lang="pt-PT" sz="1700" b="0" dirty="0" smtClean="0">
                <a:latin typeface="+mn-lt"/>
              </a:rPr>
              <a:t>programa </a:t>
            </a:r>
            <a:r>
              <a:rPr lang="pt-PT" sz="1700" b="0" dirty="0">
                <a:latin typeface="+mn-lt"/>
              </a:rPr>
              <a:t>SANI da </a:t>
            </a:r>
            <a:r>
              <a:rPr lang="pt-PT" sz="1700" b="0" dirty="0" smtClean="0">
                <a:latin typeface="+mn-lt"/>
              </a:rPr>
              <a:t>CARE;</a:t>
            </a:r>
          </a:p>
          <a:p>
            <a:pPr marL="342900" indent="-342900" algn="just">
              <a:buFont typeface="+mj-lt"/>
              <a:buAutoNum type="arabicPeriod"/>
            </a:pPr>
            <a:endParaRPr lang="pt-PT" sz="1700" b="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PT" sz="1700" b="0" dirty="0">
                <a:latin typeface="+mn-lt"/>
              </a:rPr>
              <a:t>Avaliar a qualidade do aconselhamento nutricional prestado pelos </a:t>
            </a:r>
            <a:r>
              <a:rPr lang="pt-PT" sz="1700" b="0" dirty="0" smtClean="0">
                <a:latin typeface="+mn-lt"/>
              </a:rPr>
              <a:t>Voluntários  </a:t>
            </a:r>
            <a:r>
              <a:rPr lang="pt-PT" sz="1700" b="0" dirty="0">
                <a:latin typeface="+mn-lt"/>
              </a:rPr>
              <a:t>Comunitários de Saúde </a:t>
            </a:r>
            <a:r>
              <a:rPr lang="pt-PT" sz="1700" b="0" dirty="0" smtClean="0">
                <a:latin typeface="+mn-lt"/>
              </a:rPr>
              <a:t>(VCS</a:t>
            </a:r>
            <a:r>
              <a:rPr lang="pt-PT" sz="1700" b="0" dirty="0">
                <a:latin typeface="+mn-lt"/>
              </a:rPr>
              <a:t>) às famílias identificadas como estando em situação de alto risco de </a:t>
            </a:r>
            <a:r>
              <a:rPr lang="pt-PT" sz="1700" b="0" dirty="0" smtClean="0">
                <a:latin typeface="+mn-lt"/>
              </a:rPr>
              <a:t>desnutrição;</a:t>
            </a:r>
          </a:p>
          <a:p>
            <a:pPr marL="342900" indent="-342900" algn="just">
              <a:buFont typeface="+mj-lt"/>
              <a:buAutoNum type="arabicPeriod"/>
            </a:pPr>
            <a:endParaRPr lang="pt-PT" sz="1700" b="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PT" sz="1700" b="0" dirty="0" smtClean="0">
                <a:latin typeface="+mn-lt"/>
              </a:rPr>
              <a:t>Avaliar </a:t>
            </a:r>
            <a:r>
              <a:rPr lang="pt-PT" sz="1700" b="0" dirty="0">
                <a:latin typeface="+mn-lt"/>
              </a:rPr>
              <a:t>a prontidão e as capacidades das unidades sanitária para tratar adequadamente as crianças encaminhadas com desnutrição </a:t>
            </a:r>
            <a:r>
              <a:rPr lang="pt-PT" sz="1700" b="0" dirty="0" smtClean="0">
                <a:latin typeface="+mn-lt"/>
              </a:rPr>
              <a:t>aguda.</a:t>
            </a:r>
            <a:endParaRPr lang="pt-PT" sz="1700" b="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x-none" sz="17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4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5"/>
            <a:ext cx="8229600" cy="11430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é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todos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Estudo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(1/2)</a:t>
            </a:r>
            <a:endParaRPr lang="pt-P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935652"/>
            <a:ext cx="4978896" cy="3942107"/>
          </a:xfrm>
        </p:spPr>
        <p:txBody>
          <a:bodyPr>
            <a:noAutofit/>
          </a:bodyPr>
          <a:lstStyle/>
          <a:p>
            <a:pPr algn="just"/>
            <a:r>
              <a:rPr lang="pt-BR" sz="1300" b="0" dirty="0">
                <a:latin typeface="+mn-lt"/>
              </a:rPr>
              <a:t>Transversal </a:t>
            </a:r>
            <a:r>
              <a:rPr lang="pt-PT" sz="1300" b="0" dirty="0">
                <a:latin typeface="+mn-lt"/>
              </a:rPr>
              <a:t>(único momento)</a:t>
            </a:r>
            <a:r>
              <a:rPr lang="pt-BR" sz="1300" b="0" dirty="0">
                <a:latin typeface="+mn-lt"/>
              </a:rPr>
              <a:t>, </a:t>
            </a:r>
            <a:r>
              <a:rPr lang="pt-BR" sz="1300" b="0" dirty="0" smtClean="0">
                <a:latin typeface="+mn-lt"/>
              </a:rPr>
              <a:t>observacional, conduzido entre os dias 10 a 20 de Setembro de 2019 nos distritos de Funhalouro e </a:t>
            </a:r>
            <a:r>
              <a:rPr lang="pt-BR" sz="1300" b="0" dirty="0" smtClean="0">
                <a:latin typeface="+mn-lt"/>
              </a:rPr>
              <a:t>Homoíne</a:t>
            </a:r>
            <a:r>
              <a:rPr lang="pt-BR" sz="1300" b="0" dirty="0" smtClean="0">
                <a:latin typeface="+mn-lt"/>
              </a:rPr>
              <a:t>, na provincia de Inhambane.</a:t>
            </a:r>
          </a:p>
          <a:p>
            <a:pPr marL="0" indent="0" algn="just">
              <a:buNone/>
            </a:pPr>
            <a:endParaRPr lang="pt-BR" sz="800" b="0" dirty="0" smtClean="0">
              <a:latin typeface="+mn-lt"/>
            </a:endParaRPr>
          </a:p>
          <a:p>
            <a:pPr algn="just"/>
            <a:r>
              <a:rPr lang="pt-BR" sz="1300" b="0" dirty="0" smtClean="0">
                <a:latin typeface="+mn-lt"/>
              </a:rPr>
              <a:t>Ferramentas/</a:t>
            </a:r>
            <a:r>
              <a:rPr lang="pt-PT" sz="1300" b="0" dirty="0">
                <a:latin typeface="+mn-lt"/>
              </a:rPr>
              <a:t> </a:t>
            </a:r>
            <a:r>
              <a:rPr lang="pt-PT" sz="1300" b="0" dirty="0" smtClean="0">
                <a:latin typeface="+mn-lt"/>
              </a:rPr>
              <a:t>Avaliações</a:t>
            </a:r>
            <a:r>
              <a:rPr lang="pt-BR" sz="1300" b="0" dirty="0" smtClean="0">
                <a:latin typeface="+mn-lt"/>
              </a:rPr>
              <a:t> utilizadas (</a:t>
            </a:r>
            <a:r>
              <a:rPr lang="pt-PT" sz="1300" b="0" dirty="0" smtClean="0">
                <a:latin typeface="+mn-lt"/>
              </a:rPr>
              <a:t>RADAR):</a:t>
            </a:r>
            <a:endParaRPr lang="pt-PT" sz="1300" b="0" dirty="0">
              <a:latin typeface="+mn-lt"/>
            </a:endParaRPr>
          </a:p>
          <a:p>
            <a:pPr lvl="1" algn="just"/>
            <a:r>
              <a:rPr lang="pt-PT" sz="1200" b="0" dirty="0" smtClean="0">
                <a:latin typeface="+mn-lt"/>
              </a:rPr>
              <a:t>ISA - permite </a:t>
            </a:r>
            <a:r>
              <a:rPr lang="pt-PT" sz="1200" b="0" dirty="0">
                <a:latin typeface="+mn-lt"/>
              </a:rPr>
              <a:t>identificar pontos fortes e fracos em pontos de entrega de </a:t>
            </a:r>
            <a:r>
              <a:rPr lang="pt-PT" sz="1200" b="0" dirty="0" smtClean="0">
                <a:latin typeface="+mn-lt"/>
              </a:rPr>
              <a:t>serviço;</a:t>
            </a:r>
          </a:p>
          <a:p>
            <a:pPr lvl="1" algn="just"/>
            <a:r>
              <a:rPr lang="pt-PT" sz="1200" b="0" dirty="0" err="1" smtClean="0">
                <a:latin typeface="+mn-lt"/>
              </a:rPr>
              <a:t>QoC</a:t>
            </a:r>
            <a:r>
              <a:rPr lang="pt-PT" sz="1200" b="0" dirty="0" smtClean="0">
                <a:latin typeface="+mn-lt"/>
              </a:rPr>
              <a:t>- analisam </a:t>
            </a:r>
            <a:r>
              <a:rPr lang="pt-PT" sz="1200" b="0" dirty="0">
                <a:latin typeface="+mn-lt"/>
              </a:rPr>
              <a:t>se os serviços prestados estão em conformidade com as melhores práticas </a:t>
            </a:r>
            <a:r>
              <a:rPr lang="pt-PT" sz="1200" b="0" dirty="0" smtClean="0">
                <a:latin typeface="+mn-lt"/>
              </a:rPr>
              <a:t>recomendadas.</a:t>
            </a:r>
          </a:p>
          <a:p>
            <a:pPr marL="393700" lvl="1" indent="0" algn="just">
              <a:buNone/>
            </a:pPr>
            <a:endParaRPr lang="pt-BR" sz="800" b="0" dirty="0" smtClean="0">
              <a:latin typeface="+mn-lt"/>
            </a:endParaRPr>
          </a:p>
          <a:p>
            <a:pPr algn="just"/>
            <a:r>
              <a:rPr lang="pt-BR" sz="1300" b="0" dirty="0" smtClean="0">
                <a:latin typeface="+mn-lt"/>
              </a:rPr>
              <a:t>Participantes:</a:t>
            </a:r>
          </a:p>
          <a:p>
            <a:pPr lvl="1" algn="just"/>
            <a:r>
              <a:rPr lang="pt-PT" sz="1300" b="0" dirty="0" err="1" smtClean="0">
                <a:latin typeface="+mn-lt"/>
              </a:rPr>
              <a:t>VCSs</a:t>
            </a:r>
            <a:r>
              <a:rPr lang="pt-PT" sz="1300" b="0" dirty="0" smtClean="0">
                <a:latin typeface="+mn-lt"/>
              </a:rPr>
              <a:t> das aldeias/localidades </a:t>
            </a:r>
            <a:r>
              <a:rPr lang="pt-PT" sz="1300" b="0" dirty="0">
                <a:latin typeface="+mn-lt"/>
              </a:rPr>
              <a:t>todos os </a:t>
            </a:r>
            <a:r>
              <a:rPr lang="pt-PT" sz="1300" b="0" dirty="0" smtClean="0">
                <a:latin typeface="+mn-lt"/>
              </a:rPr>
              <a:t>distritos abrangidos pelo programa SANI;</a:t>
            </a:r>
            <a:endParaRPr lang="pt-PT" sz="1300" b="0" dirty="0">
              <a:latin typeface="+mn-lt"/>
            </a:endParaRPr>
          </a:p>
          <a:p>
            <a:pPr lvl="1" algn="just"/>
            <a:r>
              <a:rPr lang="pt-PT" sz="1300" b="0" dirty="0" smtClean="0">
                <a:latin typeface="+mn-lt"/>
              </a:rPr>
              <a:t>Beneficiárias </a:t>
            </a:r>
            <a:r>
              <a:rPr lang="pt-PT" sz="1300" b="0" dirty="0">
                <a:latin typeface="+mn-lt"/>
              </a:rPr>
              <a:t>de aconselhamento nutricional </a:t>
            </a:r>
            <a:r>
              <a:rPr lang="pt-PT" sz="1300" b="0" dirty="0" smtClean="0">
                <a:latin typeface="+mn-lt"/>
              </a:rPr>
              <a:t>domiciliar (mulheres </a:t>
            </a:r>
            <a:r>
              <a:rPr lang="pt-PT" sz="1300" b="0" dirty="0">
                <a:latin typeface="+mn-lt"/>
              </a:rPr>
              <a:t>grávidas ou </a:t>
            </a:r>
            <a:r>
              <a:rPr lang="pt-PT" sz="1300" b="0" dirty="0" smtClean="0">
                <a:latin typeface="+mn-lt"/>
              </a:rPr>
              <a:t>mães/cuidadores de </a:t>
            </a:r>
            <a:r>
              <a:rPr lang="pt-PT" sz="1300" b="0" dirty="0">
                <a:latin typeface="+mn-lt"/>
              </a:rPr>
              <a:t>crianças menores de 1 ano de </a:t>
            </a:r>
            <a:r>
              <a:rPr lang="pt-PT" sz="1300" b="0" dirty="0" smtClean="0">
                <a:latin typeface="+mn-lt"/>
              </a:rPr>
              <a:t>idade);</a:t>
            </a:r>
            <a:endParaRPr lang="pt-PT" sz="1300" b="0" dirty="0">
              <a:latin typeface="+mn-lt"/>
            </a:endParaRPr>
          </a:p>
          <a:p>
            <a:pPr lvl="1" algn="just"/>
            <a:r>
              <a:rPr lang="pt-PT" sz="1300" b="0" dirty="0" smtClean="0">
                <a:latin typeface="+mn-lt"/>
              </a:rPr>
              <a:t>Enfermeiros/as encarregados/as </a:t>
            </a:r>
            <a:r>
              <a:rPr lang="pt-PT" sz="1300" b="0" dirty="0">
                <a:latin typeface="+mn-lt"/>
              </a:rPr>
              <a:t>de </a:t>
            </a:r>
            <a:r>
              <a:rPr lang="pt-PT" sz="1300" b="0" dirty="0" err="1" smtClean="0">
                <a:latin typeface="+mn-lt"/>
              </a:rPr>
              <a:t>USs</a:t>
            </a:r>
            <a:r>
              <a:rPr lang="pt-PT" sz="1300" b="0" dirty="0" smtClean="0">
                <a:latin typeface="+mn-lt"/>
              </a:rPr>
              <a:t> designadas </a:t>
            </a:r>
            <a:r>
              <a:rPr lang="pt-PT" sz="1300" b="0" dirty="0">
                <a:latin typeface="+mn-lt"/>
              </a:rPr>
              <a:t>como locais de </a:t>
            </a:r>
            <a:r>
              <a:rPr lang="pt-PT" sz="1300" b="0" dirty="0" smtClean="0">
                <a:latin typeface="+mn-lt"/>
              </a:rPr>
              <a:t>referência </a:t>
            </a:r>
            <a:r>
              <a:rPr lang="pt-PT" sz="1300" b="0" dirty="0">
                <a:latin typeface="+mn-lt"/>
              </a:rPr>
              <a:t>para </a:t>
            </a:r>
            <a:r>
              <a:rPr lang="pt-PT" sz="1300" b="0" dirty="0" smtClean="0">
                <a:latin typeface="+mn-lt"/>
              </a:rPr>
              <a:t>o envio de </a:t>
            </a:r>
            <a:r>
              <a:rPr lang="pt-PT" sz="1300" b="0" dirty="0">
                <a:latin typeface="+mn-lt"/>
              </a:rPr>
              <a:t>crianças com desnutrição aguda </a:t>
            </a:r>
            <a:r>
              <a:rPr lang="pt-PT" sz="1300" b="0" dirty="0" smtClean="0">
                <a:latin typeface="+mn-lt"/>
              </a:rPr>
              <a:t>grave;</a:t>
            </a:r>
            <a:endParaRPr lang="pt-PT" sz="1300" b="0" dirty="0">
              <a:latin typeface="+mn-lt"/>
            </a:endParaRPr>
          </a:p>
          <a:p>
            <a:pPr lvl="1" algn="just"/>
            <a:r>
              <a:rPr lang="pt-PT" sz="1300" b="0" dirty="0" smtClean="0">
                <a:latin typeface="+mn-lt"/>
              </a:rPr>
              <a:t>Prestadores </a:t>
            </a:r>
            <a:r>
              <a:rPr lang="pt-PT" sz="1300" b="0" dirty="0">
                <a:latin typeface="+mn-lt"/>
              </a:rPr>
              <a:t>de serviços de nutrição </a:t>
            </a:r>
            <a:r>
              <a:rPr lang="pt-PT" sz="1300" b="0" dirty="0" smtClean="0">
                <a:latin typeface="+mn-lt"/>
              </a:rPr>
              <a:t>das </a:t>
            </a:r>
            <a:r>
              <a:rPr lang="pt-PT" sz="1300" b="0" dirty="0" err="1" smtClean="0">
                <a:latin typeface="+mn-lt"/>
              </a:rPr>
              <a:t>USs</a:t>
            </a:r>
            <a:r>
              <a:rPr lang="pt-PT" sz="1300" b="0" dirty="0" smtClean="0">
                <a:latin typeface="+mn-lt"/>
              </a:rPr>
              <a:t> de referencia.</a:t>
            </a:r>
          </a:p>
          <a:p>
            <a:pPr marL="393700" lvl="1" indent="0" algn="just">
              <a:buNone/>
            </a:pPr>
            <a:endParaRPr lang="pt-BR" sz="800" b="0" dirty="0" smtClean="0">
              <a:latin typeface="+mn-lt"/>
            </a:endParaRPr>
          </a:p>
          <a:p>
            <a:pPr algn="just"/>
            <a:r>
              <a:rPr lang="pt-BR" sz="1300" b="0" dirty="0" smtClean="0">
                <a:latin typeface="+mn-lt"/>
              </a:rPr>
              <a:t>Cálculo </a:t>
            </a:r>
            <a:r>
              <a:rPr lang="pt-BR" sz="1300" b="0" dirty="0">
                <a:latin typeface="+mn-lt"/>
              </a:rPr>
              <a:t>do tamanho da amostra: </a:t>
            </a:r>
            <a:r>
              <a:rPr lang="pt-BR" sz="1300" b="0" dirty="0" smtClean="0">
                <a:latin typeface="+mn-lt"/>
              </a:rPr>
              <a:t>152 VCs (error 0.05, taxa de recusa 15%); 10 Uss (2-3prestadores).</a:t>
            </a:r>
            <a:endParaRPr lang="en-US" sz="1300" b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24" y="2420888"/>
            <a:ext cx="373657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%20Slides[1]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13490</TotalTime>
  <Words>3629</Words>
  <Application>Microsoft Office PowerPoint</Application>
  <PresentationFormat>On-screen Show (4:3)</PresentationFormat>
  <Paragraphs>612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Constantia</vt:lpstr>
      <vt:lpstr>Courier New</vt:lpstr>
      <vt:lpstr>Times New Roman</vt:lpstr>
      <vt:lpstr>Wingdings</vt:lpstr>
      <vt:lpstr>Wingdings 2</vt:lpstr>
      <vt:lpstr>INS%20Slides[1]</vt:lpstr>
      <vt:lpstr> Avaliação dos Serviços de Nutrição para Mães e Crianças no Sul de Moçambique  </vt:lpstr>
      <vt:lpstr>Colaboradores do Estudo</vt:lpstr>
      <vt:lpstr>Contextualização (1/2)</vt:lpstr>
      <vt:lpstr>Contextualização (2/2)</vt:lpstr>
      <vt:lpstr>Justificativa (1/2)</vt:lpstr>
      <vt:lpstr>Justificativa (2/2)</vt:lpstr>
      <vt:lpstr>Objetivo Geral da Pesquisa</vt:lpstr>
      <vt:lpstr>Objetivos Específicos</vt:lpstr>
      <vt:lpstr>Métodos do Estudo(1/2)</vt:lpstr>
      <vt:lpstr>Ferramentas de Avaliação </vt:lpstr>
      <vt:lpstr>Métodos do Estudo (2/2)</vt:lpstr>
      <vt:lpstr>Aprovação Ética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Conhecimento correto por Alfabetização</vt:lpstr>
      <vt:lpstr>Conhecimento correto por Supervisão no mês passado</vt:lpstr>
      <vt:lpstr>Achados-Chave sobre características e conhecimentos de VCSs</vt:lpstr>
      <vt:lpstr>Achados- Chave sobre a associação de fatores de VCSs e conhecimento correto</vt:lpstr>
      <vt:lpstr>PowerPoint Presentation</vt:lpstr>
      <vt:lpstr>PowerPoint Presentation</vt:lpstr>
      <vt:lpstr>Numero de tecnicos da area de nutrição por unidade sanitaria</vt:lpstr>
      <vt:lpstr>Serviços e suprimentos disponíveis a nível das Unidades sanitárias </vt:lpstr>
      <vt:lpstr>PowerPoint Presentation</vt:lpstr>
      <vt:lpstr>Crianças referidas pelos VCSs às USs nos últimos 6 meses</vt:lpstr>
      <vt:lpstr>Crianças avaliadas e diagnosticadas com desnutrição aguda pelos VCSs no dia da entrevista</vt:lpstr>
      <vt:lpstr>Achados-chaves sobre a relação dos VCs, técnicos de saúde e prontidão de resposta</vt:lpstr>
      <vt:lpstr>Conclusões (1/3)</vt:lpstr>
      <vt:lpstr>Conclusões (2/3)</vt:lpstr>
      <vt:lpstr>Conclusoes (3/3)</vt:lpstr>
      <vt:lpstr>Limitações e Forças</vt:lpstr>
      <vt:lpstr>Recomendações(1/2)</vt:lpstr>
      <vt:lpstr>Recomendações(2/2)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de Grandes Inquéritos (UGI)  Normas de uso de base de dados de inquéritos</dc:title>
  <dc:creator>INS</dc:creator>
  <cp:lastModifiedBy>Windows User</cp:lastModifiedBy>
  <cp:revision>252</cp:revision>
  <dcterms:created xsi:type="dcterms:W3CDTF">2016-04-11T18:57:52Z</dcterms:created>
  <dcterms:modified xsi:type="dcterms:W3CDTF">2020-08-19T11:59:48Z</dcterms:modified>
</cp:coreProperties>
</file>