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19"/>
  </p:notesMasterIdLst>
  <p:sldIdLst>
    <p:sldId id="256" r:id="rId2"/>
    <p:sldId id="287" r:id="rId3"/>
    <p:sldId id="285" r:id="rId4"/>
    <p:sldId id="283" r:id="rId5"/>
    <p:sldId id="284" r:id="rId6"/>
    <p:sldId id="286" r:id="rId7"/>
    <p:sldId id="259" r:id="rId8"/>
    <p:sldId id="260" r:id="rId9"/>
    <p:sldId id="266" r:id="rId10"/>
    <p:sldId id="261" r:id="rId11"/>
    <p:sldId id="265" r:id="rId12"/>
    <p:sldId id="262" r:id="rId13"/>
    <p:sldId id="263" r:id="rId14"/>
    <p:sldId id="267" r:id="rId15"/>
    <p:sldId id="281" r:id="rId16"/>
    <p:sldId id="282" r:id="rId17"/>
    <p:sldId id="288"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3B72"/>
    <a:srgbClr val="046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89" autoAdjust="0"/>
  </p:normalViewPr>
  <p:slideViewPr>
    <p:cSldViewPr>
      <p:cViewPr varScale="1">
        <p:scale>
          <a:sx n="67" d="100"/>
          <a:sy n="67" d="100"/>
        </p:scale>
        <p:origin x="1190" y="6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22D5CAF8-3955-42E5-9303-97705252585E}" type="datetimeFigureOut">
              <a:rPr lang="en-US"/>
              <a:pPr>
                <a:defRPr/>
              </a:pPr>
              <a:t>11/13/2018</a:t>
            </a:fld>
            <a:endParaRPr lang="en-US" dirty="0"/>
          </a:p>
        </p:txBody>
      </p:sp>
      <p:sp>
        <p:nvSpPr>
          <p:cNvPr id="4" name="Slide Image Placeholder 3">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CA9116C-C37A-4119-A337-9EBAC7FACFC3}"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03A98A-3E23-4D7D-9F33-D379FB8C12C6}"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EA137D-FB65-42B1-AEF7-065DFB2BAEEE}" type="slidenum">
              <a:rPr lang="en-US" altLang="en-US" smtClean="0"/>
              <a:pPr/>
              <a:t>11</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A7F1FB-5AAE-4AF5-AB93-794D8155B41A}" type="slidenum">
              <a:rPr lang="en-US" altLang="en-US" smtClean="0"/>
              <a:pPr/>
              <a:t>12</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DA1C9D-DA2F-47DA-93CF-AF5905060B1A}" type="slidenum">
              <a:rPr lang="en-US" altLang="en-US" smtClean="0"/>
              <a:pPr/>
              <a:t>13</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11E79E-E493-4342-A4FC-07C84BEF6A84}" type="slidenum">
              <a:rPr lang="en-US" altLang="en-US" smtClean="0"/>
              <a:pPr/>
              <a:t>14</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defRPr/>
            </a:pPr>
            <a:r>
              <a:rPr lang="en-US" dirty="0" smtClean="0"/>
              <a:t>Fluent in language used in trainings and other languages of survey</a:t>
            </a:r>
          </a:p>
          <a:p>
            <a:pPr marL="171450" indent="-171450">
              <a:buFontTx/>
              <a:buChar char="-"/>
              <a:defRPr/>
            </a:pPr>
            <a:r>
              <a:rPr lang="en-US" dirty="0" smtClean="0"/>
              <a:t>A key advantage to doing the doing mapping / enumeration prior to survey team selection and training is that you will know the main languages of respondents. </a:t>
            </a:r>
          </a:p>
          <a:p>
            <a:pPr marL="171450" indent="-171450">
              <a:buFontTx/>
              <a:buChar char="-"/>
              <a:defRPr/>
            </a:pPr>
            <a:r>
              <a:rPr lang="en-US" dirty="0" smtClean="0"/>
              <a:t>It is important to hire enough interviewers who are able to at least one of the local languages</a:t>
            </a:r>
          </a:p>
          <a:p>
            <a:pPr marL="171450" indent="-171450">
              <a:buFontTx/>
              <a:buChar char="-"/>
              <a:defRPr/>
            </a:pPr>
            <a:r>
              <a:rPr lang="en-US" dirty="0" smtClean="0"/>
              <a:t>Ideal to have candidates with a bachelors degree, but it is not required – they can have secondary education or a diploma with relevant work experience and still be a good candidate</a:t>
            </a:r>
          </a:p>
          <a:p>
            <a:pPr marL="171450" indent="-171450">
              <a:buFontTx/>
              <a:buChar char="-"/>
              <a:defRPr/>
            </a:pPr>
            <a:r>
              <a:rPr lang="en-US" dirty="0" smtClean="0"/>
              <a:t>There are sections of the women's questionnaire that are quite sensitive so hiring as many female interviewers as possible is recommended in order to help make the interview more comfortable</a:t>
            </a:r>
          </a:p>
          <a:p>
            <a:pPr marL="171450" indent="-171450">
              <a:buFontTx/>
              <a:buChar char="-"/>
              <a:defRPr/>
            </a:pPr>
            <a:r>
              <a:rPr lang="en-US" dirty="0" smtClean="0"/>
              <a:t>Of course many skills are required to be an interviewer but being attentive and eager to learn are probably to of the biggest ones. Often times it seems in country that the staff will want to fire the quietest interviewer but they can also be good listeners which help both for training but also for building a good rapport with respondents.</a:t>
            </a:r>
          </a:p>
          <a:p>
            <a:pPr marL="171450" indent="-171450">
              <a:buFontTx/>
              <a:buChar char="-"/>
              <a:defRPr/>
            </a:pPr>
            <a:endParaRPr lang="en-US" dirty="0" smtClean="0"/>
          </a:p>
          <a:p>
            <a:pPr eaLnBrk="1" hangingPunct="1">
              <a:spcBef>
                <a:spcPct val="0"/>
              </a:spcBef>
              <a:defRPr/>
            </a:pPr>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6ACFB0-6449-48CC-B5AA-F2E308436DFE}" type="slidenum">
              <a:rPr lang="en-US" altLang="en-US" smtClean="0"/>
              <a:pPr/>
              <a:t>15</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defRPr/>
            </a:pPr>
            <a:r>
              <a:rPr lang="en-US" dirty="0" smtClean="0"/>
              <a:t>10-20% more </a:t>
            </a:r>
          </a:p>
          <a:p>
            <a:pPr marL="171450" indent="-171450">
              <a:buFont typeface="Arial" panose="020B0604020202020204" pitchFamily="34" charset="0"/>
              <a:buChar char="•"/>
              <a:defRPr/>
            </a:pPr>
            <a:r>
              <a:rPr lang="en-US" dirty="0" smtClean="0"/>
              <a:t>Scoring them on performance on role plays – not just the written exams </a:t>
            </a:r>
          </a:p>
          <a:p>
            <a:pPr marL="171450" indent="-171450" eaLnBrk="1" fontAlgn="auto" hangingPunct="1">
              <a:spcBef>
                <a:spcPts val="0"/>
              </a:spcBef>
              <a:spcAft>
                <a:spcPts val="0"/>
              </a:spcAft>
              <a:buFont typeface="Arial" panose="020B0604020202020204" pitchFamily="34" charset="0"/>
              <a:buChar char="•"/>
              <a:defRPr/>
            </a:pPr>
            <a:r>
              <a:rPr lang="en-US" dirty="0" smtClean="0"/>
              <a:t>The choice of team leaders/supervisors should not be only scoring based during training. In addition, leadership, previous experience in supervising teams should be taken account. In certain settings, young team leaders/supervisors have difficulties to lead older interviewers. Team leaders/supervisors sex does not matter, but sometimes when there are not enough female interviewers (experience shows they are better), coordinators keep some women as interviewers, even though they satisfy criteria to be team leaders/supervisors.</a:t>
            </a:r>
          </a:p>
          <a:p>
            <a:pPr marL="171450" indent="-171450" eaLnBrk="1" fontAlgn="auto" hangingPunct="1">
              <a:spcBef>
                <a:spcPts val="0"/>
              </a:spcBef>
              <a:spcAft>
                <a:spcPts val="0"/>
              </a:spcAft>
              <a:buFont typeface="Arial" panose="020B0604020202020204" pitchFamily="34" charset="0"/>
              <a:buChar char="•"/>
              <a:defRPr/>
            </a:pPr>
            <a:r>
              <a:rPr lang="en-US" dirty="0" smtClean="0"/>
              <a:t>Involving the supervisors and coordinators who saw them in field experience to aid in selection</a:t>
            </a:r>
          </a:p>
          <a:p>
            <a:pPr eaLnBrk="1" hangingPunct="1">
              <a:spcBef>
                <a:spcPct val="0"/>
              </a:spcBef>
              <a:defRPr/>
            </a:pPr>
            <a:endParaRPr lang="en-US" altLang="en-US" dirty="0"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751739-2CD5-4CB6-B71F-E49218E32077}" type="slidenum">
              <a:rPr lang="en-US" altLang="en-US" smtClean="0"/>
              <a:pPr/>
              <a:t>16</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survey coordinator acts to oversee all of the survey data collection work and liaises with the central </a:t>
            </a:r>
            <a:r>
              <a:rPr lang="en-US" altLang="en-US" dirty="0" err="1" smtClean="0"/>
              <a:t>offiice</a:t>
            </a:r>
            <a:r>
              <a:rPr lang="en-US" altLang="en-US" dirty="0" smtClean="0"/>
              <a:t>, the supervisors, and the data manager in order to ensure all processes and methods are being carried out according to the protocols</a:t>
            </a:r>
          </a:p>
          <a:p>
            <a:r>
              <a:rPr lang="en-US" altLang="en-US" dirty="0" smtClean="0"/>
              <a:t>There may be 2-3 supervisors per group who supervisors 2-3 team leaders and interviewer teams</a:t>
            </a:r>
          </a:p>
          <a:p>
            <a:r>
              <a:rPr lang="en-US" altLang="en-US" dirty="0" smtClean="0"/>
              <a:t>The team leader act closely with the interviewers to help with logistics. On occasion they may help supervise too</a:t>
            </a:r>
          </a:p>
          <a:p>
            <a:r>
              <a:rPr lang="en-US" altLang="en-US" dirty="0" smtClean="0"/>
              <a:t>Team leaders can take on more supervisor roll, and have higher level staff doing visits</a:t>
            </a:r>
          </a:p>
          <a:p>
            <a:endParaRPr lang="en-US" altLang="en-US" dirty="0" smtClean="0"/>
          </a:p>
          <a:p>
            <a:endParaRPr lang="en-US" alt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6818FD-74C1-438C-9A8A-DE886049044D}" type="slidenum">
              <a:rPr lang="en-US" altLang="en-US" smtClean="0"/>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They will be involved in coordinating the questionnaire adaptations, translation and pre-testing as well as will be assisting with preparing training materials and will act as one of the trainers.</a:t>
            </a:r>
          </a:p>
          <a:p>
            <a:r>
              <a:rPr lang="en-US" altLang="en-US" smtClean="0"/>
              <a:t>TL may review plan with coordinator of the plan logisically, coordinator always needs to know where they are</a:t>
            </a:r>
          </a:p>
          <a:p>
            <a:pPr eaLnBrk="1" hangingPunct="1">
              <a:spcBef>
                <a:spcPct val="0"/>
              </a:spcBef>
            </a:pP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35498D-5652-44AE-8577-63B414531FB2}" type="slidenum">
              <a:rPr lang="en-US" altLang="en-US" smtClean="0"/>
              <a:pPr/>
              <a:t>4</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85E196-D7DC-4C31-9135-82EA68E15685}" type="slidenum">
              <a:rPr lang="en-US" altLang="en-US" smtClean="0"/>
              <a:pPr/>
              <a:t>5</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supervisors main role is to provide data quality checks in the field include direct observation of interviewers and re-interviewing already completed households, they monitor interviewer performance and data quality indicators</a:t>
            </a:r>
          </a:p>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A9EE2E-E0CF-4709-B4B1-C57E395A042D}" type="slidenum">
              <a:rPr lang="en-US" altLang="en-US" smtClean="0"/>
              <a:pPr/>
              <a:t>6</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4B8BB9-76DF-4D19-B36D-B67511CFE9BD}" type="slidenum">
              <a:rPr lang="en-US" altLang="en-US" smtClean="0"/>
              <a:pPr/>
              <a:t>7</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E87A9B-315A-4BB1-A5AA-086208242961}" type="slidenum">
              <a:rPr lang="en-US" altLang="en-US" smtClean="0"/>
              <a:pPr/>
              <a:t>8</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C87DE4-5EA6-4F99-8BCA-45CDF2309951}" type="slidenum">
              <a:rPr lang="en-US" altLang="en-US" smtClean="0"/>
              <a:pPr/>
              <a:t>9</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A683DC-CCE3-4D02-9004-E86C3F99873F}" type="slidenum">
              <a:rPr lang="en-US" altLang="en-US" smtClean="0"/>
              <a:pPr/>
              <a:t>10</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rgbClr val="154780"/>
        </a:solidFill>
        <a:effectLst/>
      </p:bgPr>
    </p:bg>
    <p:spTree>
      <p:nvGrpSpPr>
        <p:cNvPr id="1" name=""/>
        <p:cNvGrpSpPr/>
        <p:nvPr/>
      </p:nvGrpSpPr>
      <p:grpSpPr>
        <a:xfrm>
          <a:off x="0" y="0"/>
          <a:ext cx="0" cy="0"/>
          <a:chOff x="0" y="0"/>
          <a:chExt cx="0" cy="0"/>
        </a:xfrm>
      </p:grpSpPr>
      <p:pic>
        <p:nvPicPr>
          <p:cNvPr id="14" name="Picture 13" descr="Watermark of Johns Hopkins School of Public Health logo"/>
          <p:cNvPicPr>
            <a:picLocks noChangeAspect="1"/>
          </p:cNvPicPr>
          <p:nvPr userDrawn="1"/>
        </p:nvPicPr>
        <p:blipFill>
          <a:blip r:embed="rId2" cstate="print"/>
          <a:srcRect r="21205" b="9191"/>
          <a:stretch>
            <a:fillRect/>
          </a:stretch>
        </p:blipFill>
        <p:spPr>
          <a:xfrm>
            <a:off x="6956831" y="408232"/>
            <a:ext cx="5235172" cy="6458239"/>
          </a:xfrm>
          <a:prstGeom prst="rect">
            <a:avLst/>
          </a:prstGeom>
        </p:spPr>
      </p:pic>
      <p:cxnSp>
        <p:nvCxnSpPr>
          <p:cNvPr id="9" name="Straight Connector 1"/>
          <p:cNvCxnSpPr>
            <a:cxnSpLocks noChangeShapeType="1"/>
          </p:cNvCxnSpPr>
          <p:nvPr userDrawn="1"/>
        </p:nvCxnSpPr>
        <p:spPr bwMode="auto">
          <a:xfrm>
            <a:off x="336552" y="4220633"/>
            <a:ext cx="9577917" cy="0"/>
          </a:xfrm>
          <a:prstGeom prst="line">
            <a:avLst/>
          </a:prstGeom>
          <a:noFill/>
          <a:ln w="9525">
            <a:solidFill>
              <a:srgbClr val="A1CC3A"/>
            </a:solidFill>
            <a:round/>
            <a:headEnd type="none" w="sm" len="sm"/>
            <a:tailEnd type="none" w="sm" len="sm"/>
          </a:ln>
        </p:spPr>
      </p:cxnSp>
      <p:pic>
        <p:nvPicPr>
          <p:cNvPr id="13" name="Picture 12" descr="JHSPH logo with text: Johns Hopkins Bloomberg School of Public Health"/>
          <p:cNvPicPr>
            <a:picLocks noChangeAspect="1" noChangeArrowheads="1"/>
          </p:cNvPicPr>
          <p:nvPr userDrawn="1"/>
        </p:nvPicPr>
        <p:blipFill>
          <a:blip r:embed="rId3" cstate="print"/>
          <a:srcRect/>
          <a:stretch>
            <a:fillRect/>
          </a:stretch>
        </p:blipFill>
        <p:spPr bwMode="auto">
          <a:xfrm>
            <a:off x="4" y="3"/>
            <a:ext cx="3520017" cy="2491317"/>
          </a:xfrm>
          <a:prstGeom prst="rect">
            <a:avLst/>
          </a:prstGeom>
          <a:noFill/>
        </p:spPr>
      </p:pic>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4660" y="5940760"/>
            <a:ext cx="424289" cy="451824"/>
          </a:xfrm>
          <a:prstGeom prst="rect">
            <a:avLst/>
          </a:prstGeom>
        </p:spPr>
      </p:pic>
      <p:sp>
        <p:nvSpPr>
          <p:cNvPr id="8" name="TextBox 7"/>
          <p:cNvSpPr txBox="1"/>
          <p:nvPr userDrawn="1"/>
        </p:nvSpPr>
        <p:spPr>
          <a:xfrm>
            <a:off x="380731" y="3391463"/>
            <a:ext cx="9330536" cy="415498"/>
          </a:xfrm>
          <a:prstGeom prst="rect">
            <a:avLst/>
          </a:prstGeom>
          <a:noFill/>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srgbClr val="A1CC3A"/>
                </a:solidFill>
                <a:effectLst/>
                <a:uLnTx/>
                <a:uFillTx/>
                <a:latin typeface="Franklin Gothic Medium" panose="020B0603020102020204"/>
                <a:ea typeface="+mn-ea"/>
                <a:cs typeface="+mn-cs"/>
              </a:rPr>
              <a:t>Evaluating Public Health Programs at Scale</a:t>
            </a:r>
          </a:p>
        </p:txBody>
      </p:sp>
      <p:sp>
        <p:nvSpPr>
          <p:cNvPr id="11" name="TextBox 10"/>
          <p:cNvSpPr txBox="1"/>
          <p:nvPr userDrawn="1"/>
        </p:nvSpPr>
        <p:spPr>
          <a:xfrm>
            <a:off x="2396068" y="4383617"/>
            <a:ext cx="7518400" cy="553998"/>
          </a:xfrm>
          <a:prstGeom prst="rect">
            <a:avLst/>
          </a:prstGeom>
          <a:noFill/>
        </p:spPr>
        <p:txBody>
          <a:bodyPr wrap="square" rtlCol="0">
            <a:spAutoFit/>
          </a:bodyPr>
          <a:lstStyle/>
          <a:p>
            <a:pPr marL="0" marR="0" lvl="0" indent="0" algn="r" defTabSz="3429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FFFFFF"/>
                </a:solidFill>
                <a:effectLst/>
                <a:uLnTx/>
                <a:uFillTx/>
                <a:latin typeface="Franklin Gothic Book" panose="020B0503020102020204"/>
                <a:ea typeface="+mn-ea"/>
                <a:cs typeface="+mn-cs"/>
              </a:rPr>
              <a:t>Global Disease, Epidemiology &amp; Control Program</a:t>
            </a:r>
            <a:br>
              <a:rPr kumimoji="0" lang="en-US" sz="1500" b="0" i="0" u="none" strike="noStrike" kern="1200" cap="none" spc="0" normalizeH="0" baseline="0" noProof="0" dirty="0">
                <a:ln>
                  <a:noFill/>
                </a:ln>
                <a:solidFill>
                  <a:srgbClr val="FFFFFF"/>
                </a:solidFill>
                <a:effectLst/>
                <a:uLnTx/>
                <a:uFillTx/>
                <a:latin typeface="Franklin Gothic Book" panose="020B0503020102020204"/>
                <a:ea typeface="+mn-ea"/>
                <a:cs typeface="+mn-cs"/>
              </a:rPr>
            </a:br>
            <a:r>
              <a:rPr kumimoji="0" lang="en-US" sz="1500" b="0" i="0" u="none" strike="noStrike" kern="1200" cap="none" spc="0" normalizeH="0" baseline="0" noProof="0" dirty="0">
                <a:ln>
                  <a:noFill/>
                </a:ln>
                <a:solidFill>
                  <a:srgbClr val="FFFFFF"/>
                </a:solidFill>
                <a:effectLst/>
                <a:uLnTx/>
                <a:uFillTx/>
                <a:latin typeface="Franklin Gothic Book" panose="020B0503020102020204"/>
                <a:ea typeface="+mn-ea"/>
                <a:cs typeface="+mn-cs"/>
              </a:rPr>
              <a:t>Department of International Health</a:t>
            </a:r>
          </a:p>
        </p:txBody>
      </p:sp>
      <p:sp>
        <p:nvSpPr>
          <p:cNvPr id="12" name="TextBox 11"/>
          <p:cNvSpPr txBox="1"/>
          <p:nvPr userDrawn="1"/>
        </p:nvSpPr>
        <p:spPr>
          <a:xfrm>
            <a:off x="954882" y="5777547"/>
            <a:ext cx="6597388" cy="415498"/>
          </a:xfrm>
          <a:prstGeom prst="rect">
            <a:avLst/>
          </a:prstGeom>
          <a:noFill/>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Franklin Gothic Book" panose="020B0503020102020204"/>
                <a:ea typeface="+mn-ea"/>
                <a:cs typeface="+mn-cs"/>
              </a:rPr>
              <a:t>Real Accountability: Data Analysis for Results (RADAR)</a:t>
            </a:r>
            <a:br>
              <a:rPr kumimoji="0" lang="en-US" sz="1050" b="0" i="1" u="none" strike="noStrike" kern="1200" cap="none" spc="0" normalizeH="0" baseline="0" noProof="0" dirty="0">
                <a:ln>
                  <a:noFill/>
                </a:ln>
                <a:solidFill>
                  <a:srgbClr val="FFFFFF"/>
                </a:solidFill>
                <a:effectLst/>
                <a:uLnTx/>
                <a:uFillTx/>
                <a:latin typeface="Franklin Gothic Book" panose="020B0503020102020204"/>
                <a:ea typeface="+mn-ea"/>
                <a:cs typeface="+mn-cs"/>
              </a:rPr>
            </a:br>
            <a:r>
              <a:rPr kumimoji="0" lang="en-US" sz="1050" b="0" i="1" u="none" strike="noStrike" kern="1200" cap="none" spc="0" normalizeH="0" baseline="0" noProof="0" dirty="0">
                <a:ln>
                  <a:noFill/>
                </a:ln>
                <a:solidFill>
                  <a:srgbClr val="FFFFFF"/>
                </a:solidFill>
                <a:effectLst/>
                <a:uLnTx/>
                <a:uFillTx/>
                <a:latin typeface="Franklin Gothic Book" panose="020B0503020102020204"/>
                <a:ea typeface="+mn-ea"/>
                <a:cs typeface="+mn-cs"/>
              </a:rPr>
              <a:t>Funded by the Government of Canada</a:t>
            </a:r>
          </a:p>
        </p:txBody>
      </p:sp>
    </p:spTree>
    <p:extLst>
      <p:ext uri="{BB962C8B-B14F-4D97-AF65-F5344CB8AC3E}">
        <p14:creationId xmlns:p14="http://schemas.microsoft.com/office/powerpoint/2010/main" val="538161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xercise/Example 3">
    <p:bg>
      <p:bgPr>
        <a:solidFill>
          <a:srgbClr val="FFFFFF"/>
        </a:solidFill>
        <a:effectLst/>
      </p:bgPr>
    </p:bg>
    <p:spTree>
      <p:nvGrpSpPr>
        <p:cNvPr id="1" name=""/>
        <p:cNvGrpSpPr/>
        <p:nvPr/>
      </p:nvGrpSpPr>
      <p:grpSpPr>
        <a:xfrm>
          <a:off x="0" y="0"/>
          <a:ext cx="0" cy="0"/>
          <a:chOff x="0" y="0"/>
          <a:chExt cx="0" cy="0"/>
        </a:xfrm>
      </p:grpSpPr>
      <p:sp>
        <p:nvSpPr>
          <p:cNvPr id="9" name="Rounded Rectangle 8"/>
          <p:cNvSpPr/>
          <p:nvPr userDrawn="1"/>
        </p:nvSpPr>
        <p:spPr>
          <a:xfrm>
            <a:off x="10600270" y="114707"/>
            <a:ext cx="1481729" cy="1481729"/>
          </a:xfrm>
          <a:prstGeom prst="roundRect">
            <a:avLst/>
          </a:prstGeom>
          <a:solidFill>
            <a:srgbClr val="04607E"/>
          </a:solidFill>
          <a:ln>
            <a:solidFill>
              <a:srgbClr val="A1CC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Medium" panose="020B0603020102020204"/>
              <a:ea typeface="+mn-ea"/>
              <a:cs typeface="+mn-cs"/>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Medium" panose="020B0603020102020204"/>
              <a:ea typeface="+mn-ea"/>
              <a:cs typeface="+mn-cs"/>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2506" y="333349"/>
            <a:ext cx="657255" cy="657255"/>
          </a:xfrm>
          <a:prstGeom prst="rect">
            <a:avLst/>
          </a:prstGeom>
        </p:spPr>
      </p:pic>
      <p:sp>
        <p:nvSpPr>
          <p:cNvPr id="6" name="Text Placeholder 5"/>
          <p:cNvSpPr>
            <a:spLocks noGrp="1"/>
          </p:cNvSpPr>
          <p:nvPr>
            <p:ph type="body" sz="quarter" idx="12" hasCustomPrompt="1"/>
          </p:nvPr>
        </p:nvSpPr>
        <p:spPr>
          <a:xfrm>
            <a:off x="10723064" y="1032936"/>
            <a:ext cx="1236133" cy="491067"/>
          </a:xfrm>
        </p:spPr>
        <p:txBody>
          <a:bodyPr/>
          <a:lstStyle>
            <a:lvl1pPr marL="0" indent="0" algn="ctr">
              <a:buNone/>
              <a:defRPr>
                <a:solidFill>
                  <a:schemeClr val="bg1"/>
                </a:solidFill>
              </a:defRPr>
            </a:lvl1pPr>
            <a:lvl2pPr>
              <a:defRPr/>
            </a:lvl2pPr>
          </a:lstStyle>
          <a:p>
            <a:pPr lvl="0"/>
            <a:r>
              <a:rPr lang="en-US" dirty="0"/>
              <a:t>&lt;X&gt;</a:t>
            </a:r>
          </a:p>
        </p:txBody>
      </p:sp>
      <p:sp>
        <p:nvSpPr>
          <p:cNvPr id="7" name="Source"/>
          <p:cNvSpPr>
            <a:spLocks noGrp="1"/>
          </p:cNvSpPr>
          <p:nvPr>
            <p:ph idx="11" hasCustomPrompt="1"/>
          </p:nvPr>
        </p:nvSpPr>
        <p:spPr>
          <a:xfrm>
            <a:off x="199088" y="6378789"/>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685800" rtl="0" eaLnBrk="0" fontAlgn="base" latinLnBrk="0" hangingPunct="0">
              <a:lnSpc>
                <a:spcPct val="100000"/>
              </a:lnSpc>
              <a:spcBef>
                <a:spcPts val="0"/>
              </a:spcBef>
              <a:spcAft>
                <a:spcPct val="0"/>
              </a:spcAft>
              <a:buClr>
                <a:srgbClr val="B50D0D"/>
              </a:buClr>
              <a:buSzPct val="100000"/>
              <a:buFont typeface="Wingdings" pitchFamily="-1" charset="2"/>
              <a:buNone/>
              <a:tabLst/>
              <a:defRPr sz="600" baseline="0">
                <a:solidFill>
                  <a:srgbClr val="000000"/>
                </a:solidFill>
                <a:latin typeface="Franklin Gothic Book" panose="020B0503020102020204" pitchFamily="34" charset="0"/>
                <a:cs typeface="Calibri"/>
              </a:defRPr>
            </a:lvl1pPr>
            <a:lvl2pPr marL="561975" indent="-304800">
              <a:spcBef>
                <a:spcPts val="0"/>
              </a:spcBef>
              <a:buClr>
                <a:srgbClr val="B50D0D"/>
              </a:buClr>
              <a:buFont typeface="Lucida Grande"/>
              <a:buNone/>
              <a:defRPr sz="750">
                <a:latin typeface="Georgia"/>
                <a:cs typeface="Georgia"/>
              </a:defRPr>
            </a:lvl2pPr>
            <a:lvl3pPr marL="600075" indent="257175">
              <a:spcBef>
                <a:spcPts val="0"/>
              </a:spcBef>
              <a:buClr>
                <a:srgbClr val="B50D0D"/>
              </a:buClr>
              <a:buNone/>
              <a:defRPr sz="750" baseline="0">
                <a:latin typeface="Georgia"/>
                <a:cs typeface="Georgia"/>
              </a:defRPr>
            </a:lvl3pPr>
            <a:lvl4pPr>
              <a:buClr>
                <a:srgbClr val="B50D0D"/>
              </a:buClr>
              <a:defRPr sz="2100"/>
            </a:lvl4pPr>
            <a:lvl5pPr>
              <a:buClr>
                <a:srgbClr val="B50D0D"/>
              </a:buClr>
              <a:defRPr sz="2100"/>
            </a:lvl5pPr>
          </a:lstStyle>
          <a:p>
            <a:pPr lvl="0"/>
            <a:r>
              <a:rPr lang="en-US" dirty="0"/>
              <a:t>Click to add source information</a:t>
            </a:r>
          </a:p>
        </p:txBody>
      </p:sp>
    </p:spTree>
    <p:extLst>
      <p:ext uri="{BB962C8B-B14F-4D97-AF65-F5344CB8AC3E}">
        <p14:creationId xmlns:p14="http://schemas.microsoft.com/office/powerpoint/2010/main" val="1269721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mon evaluation framework">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Common evaluation framework</a:t>
            </a:r>
          </a:p>
        </p:txBody>
      </p:sp>
      <p:sp>
        <p:nvSpPr>
          <p:cNvPr id="5" name="Source"/>
          <p:cNvSpPr>
            <a:spLocks noGrp="1"/>
          </p:cNvSpPr>
          <p:nvPr>
            <p:ph idx="11" hasCustomPrompt="1"/>
          </p:nvPr>
        </p:nvSpPr>
        <p:spPr>
          <a:xfrm>
            <a:off x="199088" y="6378789"/>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685800" rtl="0" eaLnBrk="0" fontAlgn="base" latinLnBrk="0" hangingPunct="0">
              <a:lnSpc>
                <a:spcPct val="100000"/>
              </a:lnSpc>
              <a:spcBef>
                <a:spcPts val="0"/>
              </a:spcBef>
              <a:spcAft>
                <a:spcPct val="0"/>
              </a:spcAft>
              <a:buClr>
                <a:srgbClr val="B50D0D"/>
              </a:buClr>
              <a:buSzPct val="100000"/>
              <a:buFont typeface="Wingdings" pitchFamily="-1" charset="2"/>
              <a:buNone/>
              <a:tabLst/>
              <a:defRPr sz="600" baseline="0">
                <a:solidFill>
                  <a:srgbClr val="000000"/>
                </a:solidFill>
                <a:latin typeface="Franklin Gothic Book" panose="020B0503020102020204" pitchFamily="34" charset="0"/>
                <a:cs typeface="Calibri"/>
              </a:defRPr>
            </a:lvl1pPr>
            <a:lvl2pPr marL="561975" indent="-304800">
              <a:spcBef>
                <a:spcPts val="0"/>
              </a:spcBef>
              <a:buClr>
                <a:srgbClr val="B50D0D"/>
              </a:buClr>
              <a:buFont typeface="Lucida Grande"/>
              <a:buNone/>
              <a:defRPr sz="750">
                <a:latin typeface="Georgia"/>
                <a:cs typeface="Georgia"/>
              </a:defRPr>
            </a:lvl2pPr>
            <a:lvl3pPr marL="600075" indent="257175">
              <a:spcBef>
                <a:spcPts val="0"/>
              </a:spcBef>
              <a:buClr>
                <a:srgbClr val="B50D0D"/>
              </a:buClr>
              <a:buNone/>
              <a:defRPr sz="750" baseline="0">
                <a:latin typeface="Georgia"/>
                <a:cs typeface="Georgia"/>
              </a:defRPr>
            </a:lvl3pPr>
            <a:lvl4pPr>
              <a:buClr>
                <a:srgbClr val="B50D0D"/>
              </a:buClr>
              <a:defRPr sz="2100"/>
            </a:lvl4pPr>
            <a:lvl5pPr>
              <a:buClr>
                <a:srgbClr val="B50D0D"/>
              </a:buClr>
              <a:defRPr sz="2100"/>
            </a:lvl5pPr>
          </a:lstStyle>
          <a:p>
            <a:pPr lvl="0"/>
            <a:r>
              <a:rPr lang="en-US" dirty="0"/>
              <a:t>Bryce J, </a:t>
            </a:r>
            <a:r>
              <a:rPr lang="en-US" dirty="0" err="1"/>
              <a:t>Victora</a:t>
            </a:r>
            <a:r>
              <a:rPr lang="en-US" dirty="0"/>
              <a:t> CG, </a:t>
            </a:r>
            <a:r>
              <a:rPr lang="en-US" dirty="0" err="1"/>
              <a:t>Boerma</a:t>
            </a:r>
            <a:r>
              <a:rPr lang="en-US" dirty="0"/>
              <a:t> JT, Peters DH, Black RE.  Evaluating the scale-up to MDGs 4 and 5: a common framework.  International Health 2011; 3(3):139-146. </a:t>
            </a:r>
          </a:p>
        </p:txBody>
      </p:sp>
      <p:sp>
        <p:nvSpPr>
          <p:cNvPr id="25" name="Rectangle 24"/>
          <p:cNvSpPr/>
          <p:nvPr userDrawn="1"/>
        </p:nvSpPr>
        <p:spPr>
          <a:xfrm>
            <a:off x="2632037" y="1480658"/>
            <a:ext cx="2212323" cy="492443"/>
          </a:xfrm>
          <a:prstGeom prst="rect">
            <a:avLst/>
          </a:prstGeom>
          <a:solidFill>
            <a:srgbClr val="9CC8FB"/>
          </a:solidFill>
          <a:ln>
            <a:solidFill>
              <a:srgbClr val="9CC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58585A"/>
                </a:solidFill>
                <a:effectLst/>
                <a:uLnTx/>
                <a:uFillTx/>
                <a:latin typeface="Franklin Gothic Book" panose="020B0503020102020204"/>
                <a:ea typeface="+mn-ea"/>
                <a:cs typeface="+mn-cs"/>
              </a:rPr>
              <a:t>Process</a:t>
            </a:r>
          </a:p>
        </p:txBody>
      </p:sp>
      <p:sp>
        <p:nvSpPr>
          <p:cNvPr id="26" name="Rectangle 25"/>
          <p:cNvSpPr/>
          <p:nvPr userDrawn="1"/>
        </p:nvSpPr>
        <p:spPr>
          <a:xfrm>
            <a:off x="261889" y="2149625"/>
            <a:ext cx="2212321" cy="3106869"/>
          </a:xfrm>
          <a:prstGeom prst="rect">
            <a:avLst/>
          </a:prstGeom>
          <a:solidFill>
            <a:schemeClr val="bg1"/>
          </a:solidFill>
          <a:ln>
            <a:solidFill>
              <a:srgbClr val="9A13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Funding</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Policies</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Plan</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Harmonization</a:t>
            </a:r>
          </a:p>
        </p:txBody>
      </p:sp>
      <p:sp>
        <p:nvSpPr>
          <p:cNvPr id="27" name="Rectangle 26"/>
          <p:cNvSpPr/>
          <p:nvPr userDrawn="1"/>
        </p:nvSpPr>
        <p:spPr>
          <a:xfrm>
            <a:off x="2632037" y="2149621"/>
            <a:ext cx="2212323" cy="3106871"/>
          </a:xfrm>
          <a:prstGeom prst="rect">
            <a:avLst/>
          </a:prstGeom>
          <a:solidFill>
            <a:schemeClr val="bg1"/>
          </a:solidFill>
          <a:ln>
            <a:solidFill>
              <a:srgbClr val="9CC8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Project implementation</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Capacity building</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Accountability</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Gender equality</a:t>
            </a:r>
          </a:p>
        </p:txBody>
      </p:sp>
      <p:sp>
        <p:nvSpPr>
          <p:cNvPr id="28" name="Rectangle 27"/>
          <p:cNvSpPr/>
          <p:nvPr userDrawn="1"/>
        </p:nvSpPr>
        <p:spPr>
          <a:xfrm>
            <a:off x="7368351" y="2149616"/>
            <a:ext cx="2216312" cy="3106871"/>
          </a:xfrm>
          <a:prstGeom prst="rect">
            <a:avLst/>
          </a:prstGeom>
          <a:solidFill>
            <a:schemeClr val="bg1"/>
          </a:solidFill>
          <a:ln>
            <a:solidFill>
              <a:srgbClr val="FEE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Intervention coverage</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Behavior change</a:t>
            </a:r>
          </a:p>
        </p:txBody>
      </p:sp>
      <p:sp>
        <p:nvSpPr>
          <p:cNvPr id="29" name="Rectangle 28"/>
          <p:cNvSpPr/>
          <p:nvPr userDrawn="1"/>
        </p:nvSpPr>
        <p:spPr>
          <a:xfrm>
            <a:off x="9734887" y="2157201"/>
            <a:ext cx="2219932" cy="3106871"/>
          </a:xfrm>
          <a:prstGeom prst="rect">
            <a:avLst/>
          </a:prstGeom>
          <a:solidFill>
            <a:schemeClr val="bg1"/>
          </a:solidFill>
          <a:ln>
            <a:solidFill>
              <a:srgbClr val="FD68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survival</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nutrition</a:t>
            </a:r>
          </a:p>
        </p:txBody>
      </p:sp>
      <p:sp>
        <p:nvSpPr>
          <p:cNvPr id="30" name="Rectangle 29"/>
          <p:cNvSpPr/>
          <p:nvPr userDrawn="1"/>
        </p:nvSpPr>
        <p:spPr>
          <a:xfrm rot="16200000">
            <a:off x="3929290" y="3218529"/>
            <a:ext cx="3106873" cy="969048"/>
          </a:xfrm>
          <a:prstGeom prst="rect">
            <a:avLst/>
          </a:prstGeom>
          <a:solidFill>
            <a:schemeClr val="bg1"/>
          </a:solidFill>
          <a:ln>
            <a:solidFill>
              <a:srgbClr val="BCEB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provision </a:t>
            </a:r>
            <a:r>
              <a:rPr kumimoji="0" lang="en-US" sz="1200" b="0" i="0" u="none" strike="noStrike" kern="1200" cap="none" spc="0" normalizeH="0" baseline="0" noProof="0">
                <a:ln>
                  <a:noFill/>
                </a:ln>
                <a:solidFill>
                  <a:prstClr val="black"/>
                </a:solidFill>
                <a:effectLst/>
                <a:uLnTx/>
                <a:uFillTx/>
                <a:latin typeface="Franklin Gothic Book" panose="020B0503020102020204" pitchFamily="34" charset="0"/>
                <a:ea typeface="MS PGothic" charset="0"/>
                <a:cs typeface="MS PGothic" charset="0"/>
              </a:rPr>
              <a:t>of services</a:t>
            </a: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p:txBody>
      </p:sp>
      <p:sp>
        <p:nvSpPr>
          <p:cNvPr id="31" name="Rectangle 30"/>
          <p:cNvSpPr/>
          <p:nvPr userDrawn="1"/>
        </p:nvSpPr>
        <p:spPr>
          <a:xfrm rot="16200000">
            <a:off x="5180172" y="3218528"/>
            <a:ext cx="3106873" cy="969048"/>
          </a:xfrm>
          <a:prstGeom prst="rect">
            <a:avLst/>
          </a:prstGeom>
          <a:solidFill>
            <a:schemeClr val="bg1"/>
          </a:solidFill>
          <a:ln>
            <a:solidFill>
              <a:srgbClr val="BCEB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utilization</a:t>
            </a:r>
          </a:p>
        </p:txBody>
      </p:sp>
      <p:sp>
        <p:nvSpPr>
          <p:cNvPr id="32" name="Rectangle 31"/>
          <p:cNvSpPr/>
          <p:nvPr userDrawn="1"/>
        </p:nvSpPr>
        <p:spPr>
          <a:xfrm>
            <a:off x="259889" y="5410204"/>
            <a:ext cx="11692931" cy="855387"/>
          </a:xfrm>
          <a:prstGeom prst="rect">
            <a:avLst/>
          </a:prstGeom>
          <a:solidFill>
            <a:schemeClr val="bg1"/>
          </a:solidFill>
          <a:ln>
            <a:solidFill>
              <a:srgbClr val="0460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Pct val="75000"/>
              <a:buFontTx/>
              <a:buNone/>
              <a:tabLst/>
              <a:defRPr/>
            </a:pPr>
            <a:r>
              <a:rPr kumimoji="0" lang="en-US" sz="135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Environmental health, Equity, Contextual Factors</a:t>
            </a:r>
          </a:p>
        </p:txBody>
      </p:sp>
      <p:sp>
        <p:nvSpPr>
          <p:cNvPr id="33" name="Rectangle 32"/>
          <p:cNvSpPr/>
          <p:nvPr userDrawn="1"/>
        </p:nvSpPr>
        <p:spPr>
          <a:xfrm>
            <a:off x="261885" y="1480658"/>
            <a:ext cx="2212323" cy="492443"/>
          </a:xfrm>
          <a:prstGeom prst="rect">
            <a:avLst/>
          </a:prstGeom>
          <a:solidFill>
            <a:srgbClr val="FFD4A1"/>
          </a:solidFill>
          <a:ln>
            <a:solidFill>
              <a:srgbClr val="FFD4A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58585A"/>
                </a:solidFill>
                <a:effectLst/>
                <a:uLnTx/>
                <a:uFillTx/>
                <a:latin typeface="Franklin Gothic Book" panose="020B0503020102020204"/>
                <a:ea typeface="+mn-ea"/>
                <a:cs typeface="+mn-cs"/>
              </a:rPr>
              <a:t>Inputs</a:t>
            </a:r>
          </a:p>
        </p:txBody>
      </p:sp>
      <p:sp>
        <p:nvSpPr>
          <p:cNvPr id="41" name="Rectangle 40"/>
          <p:cNvSpPr/>
          <p:nvPr userDrawn="1"/>
        </p:nvSpPr>
        <p:spPr>
          <a:xfrm>
            <a:off x="5002189" y="1480658"/>
            <a:ext cx="2212323" cy="492443"/>
          </a:xfrm>
          <a:prstGeom prst="rect">
            <a:avLst/>
          </a:prstGeom>
          <a:solidFill>
            <a:srgbClr val="BCEBB8"/>
          </a:solidFill>
          <a:ln>
            <a:solidFill>
              <a:srgbClr val="BCEB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58585A"/>
                </a:solidFill>
                <a:effectLst/>
                <a:uLnTx/>
                <a:uFillTx/>
                <a:latin typeface="Franklin Gothic Book" panose="020B0503020102020204"/>
                <a:ea typeface="+mn-ea"/>
                <a:cs typeface="+mn-cs"/>
              </a:rPr>
              <a:t>Outputs</a:t>
            </a:r>
          </a:p>
        </p:txBody>
      </p:sp>
      <p:sp>
        <p:nvSpPr>
          <p:cNvPr id="42" name="Rectangle 41"/>
          <p:cNvSpPr/>
          <p:nvPr userDrawn="1"/>
        </p:nvSpPr>
        <p:spPr>
          <a:xfrm>
            <a:off x="7372341" y="1480658"/>
            <a:ext cx="2212323" cy="492443"/>
          </a:xfrm>
          <a:prstGeom prst="rect">
            <a:avLst/>
          </a:prstGeom>
          <a:solidFill>
            <a:srgbClr val="FEED90"/>
          </a:solidFill>
          <a:ln>
            <a:solidFill>
              <a:srgbClr val="FEED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58585A"/>
                </a:solidFill>
                <a:effectLst/>
                <a:uLnTx/>
                <a:uFillTx/>
                <a:latin typeface="Franklin Gothic Book" panose="020B0503020102020204"/>
                <a:ea typeface="+mn-ea"/>
                <a:cs typeface="+mn-cs"/>
              </a:rPr>
              <a:t>Outcomes</a:t>
            </a:r>
          </a:p>
        </p:txBody>
      </p:sp>
      <p:sp>
        <p:nvSpPr>
          <p:cNvPr id="43" name="Rectangle 42"/>
          <p:cNvSpPr/>
          <p:nvPr userDrawn="1"/>
        </p:nvSpPr>
        <p:spPr>
          <a:xfrm>
            <a:off x="9742493" y="1480658"/>
            <a:ext cx="2212323" cy="492443"/>
          </a:xfrm>
          <a:prstGeom prst="rect">
            <a:avLst/>
          </a:prstGeom>
          <a:solidFill>
            <a:srgbClr val="FD688F"/>
          </a:solidFill>
          <a:ln>
            <a:solidFill>
              <a:srgbClr val="FD68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58585A"/>
                </a:solidFill>
                <a:effectLst/>
                <a:uLnTx/>
                <a:uFillTx/>
                <a:latin typeface="Franklin Gothic Book" panose="020B0503020102020204"/>
                <a:ea typeface="+mn-ea"/>
                <a:cs typeface="+mn-cs"/>
              </a:rPr>
              <a:t>Impact</a:t>
            </a:r>
          </a:p>
        </p:txBody>
      </p:sp>
      <p:cxnSp>
        <p:nvCxnSpPr>
          <p:cNvPr id="44" name="Straight Arrow Connector 43"/>
          <p:cNvCxnSpPr/>
          <p:nvPr userDrawn="1"/>
        </p:nvCxnSpPr>
        <p:spPr>
          <a:xfrm>
            <a:off x="2421824" y="1726880"/>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userDrawn="1"/>
        </p:nvCxnSpPr>
        <p:spPr>
          <a:xfrm>
            <a:off x="4791976" y="1726880"/>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userDrawn="1"/>
        </p:nvCxnSpPr>
        <p:spPr>
          <a:xfrm>
            <a:off x="7162128" y="1726880"/>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userDrawn="1"/>
        </p:nvCxnSpPr>
        <p:spPr>
          <a:xfrm>
            <a:off x="9532280" y="1726880"/>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userDrawn="1"/>
        </p:nvCxnSpPr>
        <p:spPr>
          <a:xfrm>
            <a:off x="2421824" y="3721365"/>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userDrawn="1"/>
        </p:nvCxnSpPr>
        <p:spPr>
          <a:xfrm>
            <a:off x="4791976" y="3721365"/>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userDrawn="1"/>
        </p:nvCxnSpPr>
        <p:spPr>
          <a:xfrm>
            <a:off x="7162128" y="3721365"/>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userDrawn="1"/>
        </p:nvCxnSpPr>
        <p:spPr>
          <a:xfrm>
            <a:off x="9532280" y="3721365"/>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userDrawn="1"/>
        </p:nvCxnSpPr>
        <p:spPr>
          <a:xfrm>
            <a:off x="5988256" y="3721365"/>
            <a:ext cx="262597" cy="0"/>
          </a:xfrm>
          <a:prstGeom prst="straightConnector1">
            <a:avLst/>
          </a:prstGeom>
          <a:ln w="19050">
            <a:solidFill>
              <a:srgbClr val="04607E"/>
            </a:solidFill>
            <a:tailEnd type="triangle"/>
          </a:ln>
        </p:spPr>
        <p:style>
          <a:lnRef idx="1">
            <a:schemeClr val="accent1"/>
          </a:lnRef>
          <a:fillRef idx="0">
            <a:schemeClr val="accent1"/>
          </a:fillRef>
          <a:effectRef idx="0">
            <a:schemeClr val="accent1"/>
          </a:effectRef>
          <a:fontRef idx="minor">
            <a:schemeClr val="tx1"/>
          </a:fontRef>
        </p:style>
      </p:cxnSp>
      <p:sp>
        <p:nvSpPr>
          <p:cNvPr id="67" name="Rectangle 66"/>
          <p:cNvSpPr/>
          <p:nvPr userDrawn="1"/>
        </p:nvSpPr>
        <p:spPr>
          <a:xfrm>
            <a:off x="2632037" y="1480658"/>
            <a:ext cx="2212323" cy="492443"/>
          </a:xfrm>
          <a:prstGeom prst="rect">
            <a:avLst/>
          </a:prstGeom>
          <a:solidFill>
            <a:srgbClr val="2D13D0"/>
          </a:solidFill>
          <a:ln>
            <a:solidFill>
              <a:srgbClr val="2D13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FFFFFF"/>
                </a:solidFill>
                <a:effectLst/>
                <a:uLnTx/>
                <a:uFillTx/>
                <a:latin typeface="Franklin Gothic Book" panose="020B0503020102020204"/>
                <a:ea typeface="+mn-ea"/>
                <a:cs typeface="+mn-cs"/>
              </a:rPr>
              <a:t>Process</a:t>
            </a:r>
          </a:p>
        </p:txBody>
      </p:sp>
      <p:sp>
        <p:nvSpPr>
          <p:cNvPr id="68" name="Rectangle 67"/>
          <p:cNvSpPr/>
          <p:nvPr userDrawn="1"/>
        </p:nvSpPr>
        <p:spPr>
          <a:xfrm>
            <a:off x="261889" y="2149625"/>
            <a:ext cx="2212321" cy="3106869"/>
          </a:xfrm>
          <a:prstGeom prst="rect">
            <a:avLst/>
          </a:prstGeom>
          <a:solidFill>
            <a:schemeClr val="bg1"/>
          </a:solidFill>
          <a:ln>
            <a:solidFill>
              <a:srgbClr val="9A13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Funding</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Policies</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Plan</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Harmonization</a:t>
            </a:r>
          </a:p>
        </p:txBody>
      </p:sp>
      <p:sp>
        <p:nvSpPr>
          <p:cNvPr id="69" name="Rectangle 68"/>
          <p:cNvSpPr/>
          <p:nvPr userDrawn="1"/>
        </p:nvSpPr>
        <p:spPr>
          <a:xfrm>
            <a:off x="2632037" y="2149621"/>
            <a:ext cx="2212323" cy="3106871"/>
          </a:xfrm>
          <a:prstGeom prst="rect">
            <a:avLst/>
          </a:prstGeom>
          <a:solidFill>
            <a:schemeClr val="bg1"/>
          </a:solidFill>
          <a:ln>
            <a:solidFill>
              <a:srgbClr val="2D13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Project implementation</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Capacity building</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Accountability</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Gender equality</a:t>
            </a:r>
          </a:p>
        </p:txBody>
      </p:sp>
      <p:sp>
        <p:nvSpPr>
          <p:cNvPr id="70" name="Rectangle 69"/>
          <p:cNvSpPr/>
          <p:nvPr userDrawn="1"/>
        </p:nvSpPr>
        <p:spPr>
          <a:xfrm>
            <a:off x="7368351" y="2149616"/>
            <a:ext cx="2216312" cy="3106871"/>
          </a:xfrm>
          <a:prstGeom prst="rect">
            <a:avLst/>
          </a:prstGeom>
          <a:solidFill>
            <a:schemeClr val="bg1"/>
          </a:solidFill>
          <a:ln>
            <a:solidFill>
              <a:srgbClr val="13D0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Intervention coverage</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Behavior change</a:t>
            </a:r>
          </a:p>
        </p:txBody>
      </p:sp>
      <p:sp>
        <p:nvSpPr>
          <p:cNvPr id="71" name="Rectangle 70"/>
          <p:cNvSpPr/>
          <p:nvPr userDrawn="1"/>
        </p:nvSpPr>
        <p:spPr>
          <a:xfrm>
            <a:off x="9734887" y="2157201"/>
            <a:ext cx="2219932" cy="3106871"/>
          </a:xfrm>
          <a:prstGeom prst="rect">
            <a:avLst/>
          </a:prstGeom>
          <a:solidFill>
            <a:schemeClr val="bg1"/>
          </a:solidFill>
          <a:ln>
            <a:solidFill>
              <a:srgbClr val="5D6C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survival</a:t>
            </a:r>
          </a:p>
          <a:p>
            <a:pPr marL="0" marR="0" lvl="0" indent="0" algn="l" defTabSz="342900" rtl="0" eaLnBrk="1" fontAlgn="auto" latinLnBrk="0" hangingPunct="1">
              <a:lnSpc>
                <a:spcPct val="100000"/>
              </a:lnSpc>
              <a:spcBef>
                <a:spcPts val="0"/>
              </a:spcBef>
              <a:spcAft>
                <a:spcPts val="0"/>
              </a:spcAft>
              <a:buClrTx/>
              <a:buSzPct val="75000"/>
              <a:buFontTx/>
              <a:buNone/>
              <a:tabLst/>
              <a:defRPr/>
            </a:pPr>
            <a:endPar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endParaRPr>
          </a:p>
          <a:p>
            <a:pPr marL="0" marR="0" lvl="0" indent="0" algn="l"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nutrition</a:t>
            </a:r>
          </a:p>
        </p:txBody>
      </p:sp>
      <p:sp>
        <p:nvSpPr>
          <p:cNvPr id="72" name="Rectangle 71"/>
          <p:cNvSpPr/>
          <p:nvPr userDrawn="1"/>
        </p:nvSpPr>
        <p:spPr>
          <a:xfrm rot="16200000">
            <a:off x="3929290" y="3218529"/>
            <a:ext cx="3106873" cy="969048"/>
          </a:xfrm>
          <a:prstGeom prst="rect">
            <a:avLst/>
          </a:prstGeom>
          <a:solidFill>
            <a:schemeClr val="bg1"/>
          </a:solidFill>
          <a:ln>
            <a:solidFill>
              <a:srgbClr val="1392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provision of services</a:t>
            </a:r>
          </a:p>
        </p:txBody>
      </p:sp>
      <p:sp>
        <p:nvSpPr>
          <p:cNvPr id="73" name="Rectangle 72"/>
          <p:cNvSpPr/>
          <p:nvPr userDrawn="1"/>
        </p:nvSpPr>
        <p:spPr>
          <a:xfrm rot="16200000">
            <a:off x="5180172" y="3218528"/>
            <a:ext cx="3106873" cy="969048"/>
          </a:xfrm>
          <a:prstGeom prst="rect">
            <a:avLst/>
          </a:prstGeom>
          <a:solidFill>
            <a:schemeClr val="bg1"/>
          </a:solidFill>
          <a:ln>
            <a:solidFill>
              <a:srgbClr val="1392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Pct val="75000"/>
              <a:buFontTx/>
              <a:buNone/>
              <a:tabLst/>
              <a:defRPr/>
            </a:pPr>
            <a:r>
              <a:rPr kumimoji="0" lang="en-US" sz="120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Improved utilization</a:t>
            </a:r>
          </a:p>
        </p:txBody>
      </p:sp>
      <p:sp>
        <p:nvSpPr>
          <p:cNvPr id="74" name="Rectangle 73"/>
          <p:cNvSpPr/>
          <p:nvPr userDrawn="1"/>
        </p:nvSpPr>
        <p:spPr>
          <a:xfrm>
            <a:off x="259889" y="5410204"/>
            <a:ext cx="11692931" cy="855387"/>
          </a:xfrm>
          <a:prstGeom prst="rect">
            <a:avLst/>
          </a:prstGeom>
          <a:solidFill>
            <a:schemeClr val="bg1"/>
          </a:solidFill>
          <a:ln>
            <a:solidFill>
              <a:srgbClr val="0518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Pct val="75000"/>
              <a:buFontTx/>
              <a:buNone/>
              <a:tabLst/>
              <a:defRPr/>
            </a:pPr>
            <a:r>
              <a:rPr kumimoji="0" lang="en-US" sz="1350" b="0" i="0" u="none" strike="noStrike" kern="1200" cap="none" spc="0" normalizeH="0" baseline="0" noProof="0" dirty="0">
                <a:ln>
                  <a:noFill/>
                </a:ln>
                <a:solidFill>
                  <a:prstClr val="black"/>
                </a:solidFill>
                <a:effectLst/>
                <a:uLnTx/>
                <a:uFillTx/>
                <a:latin typeface="Franklin Gothic Book" panose="020B0503020102020204" pitchFamily="34" charset="0"/>
                <a:ea typeface="MS PGothic" charset="0"/>
                <a:cs typeface="MS PGothic" charset="0"/>
              </a:rPr>
              <a:t>Environmental health, Equity, Contextual Factors</a:t>
            </a:r>
          </a:p>
        </p:txBody>
      </p:sp>
      <p:sp>
        <p:nvSpPr>
          <p:cNvPr id="75" name="Rectangle 74"/>
          <p:cNvSpPr/>
          <p:nvPr userDrawn="1"/>
        </p:nvSpPr>
        <p:spPr>
          <a:xfrm>
            <a:off x="261885" y="1480658"/>
            <a:ext cx="2212323" cy="492443"/>
          </a:xfrm>
          <a:prstGeom prst="rect">
            <a:avLst/>
          </a:prstGeom>
          <a:solidFill>
            <a:srgbClr val="9A13D0"/>
          </a:solidFill>
          <a:ln>
            <a:solidFill>
              <a:srgbClr val="9A13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FFFFFF"/>
                </a:solidFill>
                <a:effectLst/>
                <a:uLnTx/>
                <a:uFillTx/>
                <a:latin typeface="Franklin Gothic Book" panose="020B0503020102020204"/>
                <a:ea typeface="+mn-ea"/>
                <a:cs typeface="+mn-cs"/>
              </a:rPr>
              <a:t>Inputs</a:t>
            </a:r>
          </a:p>
        </p:txBody>
      </p:sp>
      <p:sp>
        <p:nvSpPr>
          <p:cNvPr id="76" name="Rectangle 75"/>
          <p:cNvSpPr/>
          <p:nvPr userDrawn="1"/>
        </p:nvSpPr>
        <p:spPr>
          <a:xfrm>
            <a:off x="5002189" y="1480658"/>
            <a:ext cx="2212323" cy="492443"/>
          </a:xfrm>
          <a:prstGeom prst="rect">
            <a:avLst/>
          </a:prstGeom>
          <a:solidFill>
            <a:srgbClr val="1392D0"/>
          </a:solidFill>
          <a:ln>
            <a:solidFill>
              <a:srgbClr val="1392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FFFFFF"/>
                </a:solidFill>
                <a:effectLst/>
                <a:uLnTx/>
                <a:uFillTx/>
                <a:latin typeface="Franklin Gothic Book" panose="020B0503020102020204"/>
                <a:ea typeface="+mn-ea"/>
                <a:cs typeface="+mn-cs"/>
              </a:rPr>
              <a:t>Outputs</a:t>
            </a:r>
          </a:p>
        </p:txBody>
      </p:sp>
      <p:sp>
        <p:nvSpPr>
          <p:cNvPr id="77" name="Rectangle 76"/>
          <p:cNvSpPr/>
          <p:nvPr userDrawn="1"/>
        </p:nvSpPr>
        <p:spPr>
          <a:xfrm>
            <a:off x="7372341" y="1480658"/>
            <a:ext cx="2212323" cy="492443"/>
          </a:xfrm>
          <a:prstGeom prst="rect">
            <a:avLst/>
          </a:prstGeom>
          <a:solidFill>
            <a:srgbClr val="13D0BD"/>
          </a:solidFill>
          <a:ln>
            <a:solidFill>
              <a:srgbClr val="13D0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FFFFFF"/>
                </a:solidFill>
                <a:effectLst/>
                <a:uLnTx/>
                <a:uFillTx/>
                <a:latin typeface="Franklin Gothic Book" panose="020B0503020102020204"/>
                <a:ea typeface="+mn-ea"/>
                <a:cs typeface="+mn-cs"/>
              </a:rPr>
              <a:t>Outcomes</a:t>
            </a:r>
          </a:p>
        </p:txBody>
      </p:sp>
      <p:sp>
        <p:nvSpPr>
          <p:cNvPr id="78" name="Rectangle 77"/>
          <p:cNvSpPr/>
          <p:nvPr userDrawn="1"/>
        </p:nvSpPr>
        <p:spPr>
          <a:xfrm>
            <a:off x="9742493" y="1480658"/>
            <a:ext cx="2212323" cy="492443"/>
          </a:xfrm>
          <a:prstGeom prst="rect">
            <a:avLst/>
          </a:prstGeom>
          <a:solidFill>
            <a:srgbClr val="5D6C98"/>
          </a:solidFill>
          <a:ln>
            <a:solidFill>
              <a:srgbClr val="5D6C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FFFFFF"/>
                </a:solidFill>
                <a:effectLst/>
                <a:uLnTx/>
                <a:uFillTx/>
                <a:latin typeface="Franklin Gothic Book" panose="020B0503020102020204"/>
                <a:ea typeface="+mn-ea"/>
                <a:cs typeface="+mn-cs"/>
              </a:rPr>
              <a:t>Impact</a:t>
            </a:r>
          </a:p>
        </p:txBody>
      </p:sp>
      <p:cxnSp>
        <p:nvCxnSpPr>
          <p:cNvPr id="79" name="Straight Arrow Connector 78"/>
          <p:cNvCxnSpPr/>
          <p:nvPr userDrawn="1"/>
        </p:nvCxnSpPr>
        <p:spPr>
          <a:xfrm>
            <a:off x="2421824" y="1726880"/>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userDrawn="1"/>
        </p:nvCxnSpPr>
        <p:spPr>
          <a:xfrm>
            <a:off x="4791976" y="1726880"/>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userDrawn="1"/>
        </p:nvCxnSpPr>
        <p:spPr>
          <a:xfrm>
            <a:off x="7162128" y="1726880"/>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userDrawn="1"/>
        </p:nvCxnSpPr>
        <p:spPr>
          <a:xfrm>
            <a:off x="9532280" y="1726880"/>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userDrawn="1"/>
        </p:nvCxnSpPr>
        <p:spPr>
          <a:xfrm>
            <a:off x="2421824" y="3721365"/>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userDrawn="1"/>
        </p:nvCxnSpPr>
        <p:spPr>
          <a:xfrm>
            <a:off x="4791976" y="3721365"/>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userDrawn="1"/>
        </p:nvCxnSpPr>
        <p:spPr>
          <a:xfrm>
            <a:off x="7162128" y="3721365"/>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userDrawn="1"/>
        </p:nvCxnSpPr>
        <p:spPr>
          <a:xfrm>
            <a:off x="9532280" y="3721365"/>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userDrawn="1"/>
        </p:nvCxnSpPr>
        <p:spPr>
          <a:xfrm>
            <a:off x="5988256" y="3721365"/>
            <a:ext cx="26259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268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clusion (boom!)">
    <p:bg>
      <p:bgPr>
        <a:solidFill>
          <a:srgbClr val="FFFFFF"/>
        </a:solidFill>
        <a:effectLst/>
      </p:bgPr>
    </p:bg>
    <p:spTree>
      <p:nvGrpSpPr>
        <p:cNvPr id="1" name=""/>
        <p:cNvGrpSpPr/>
        <p:nvPr/>
      </p:nvGrpSpPr>
      <p:grpSpPr>
        <a:xfrm>
          <a:off x="0" y="0"/>
          <a:ext cx="0" cy="0"/>
          <a:chOff x="0" y="0"/>
          <a:chExt cx="0" cy="0"/>
        </a:xfrm>
      </p:grpSpPr>
      <p:sp>
        <p:nvSpPr>
          <p:cNvPr id="5" name="Source"/>
          <p:cNvSpPr>
            <a:spLocks noGrp="1"/>
          </p:cNvSpPr>
          <p:nvPr>
            <p:ph idx="11" hasCustomPrompt="1"/>
          </p:nvPr>
        </p:nvSpPr>
        <p:spPr>
          <a:xfrm>
            <a:off x="199088" y="6378789"/>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685800" rtl="0" eaLnBrk="0" fontAlgn="base" latinLnBrk="0" hangingPunct="0">
              <a:lnSpc>
                <a:spcPct val="100000"/>
              </a:lnSpc>
              <a:spcBef>
                <a:spcPts val="0"/>
              </a:spcBef>
              <a:spcAft>
                <a:spcPct val="0"/>
              </a:spcAft>
              <a:buClr>
                <a:srgbClr val="B50D0D"/>
              </a:buClr>
              <a:buSzPct val="100000"/>
              <a:buFont typeface="Wingdings" pitchFamily="-1" charset="2"/>
              <a:buNone/>
              <a:tabLst/>
              <a:defRPr sz="600" baseline="0">
                <a:solidFill>
                  <a:srgbClr val="000000"/>
                </a:solidFill>
                <a:latin typeface="Franklin Gothic Book" panose="020B0503020102020204" pitchFamily="34" charset="0"/>
                <a:cs typeface="Calibri"/>
              </a:defRPr>
            </a:lvl1pPr>
            <a:lvl2pPr marL="561975" indent="-304800">
              <a:spcBef>
                <a:spcPts val="0"/>
              </a:spcBef>
              <a:buClr>
                <a:srgbClr val="B50D0D"/>
              </a:buClr>
              <a:buFont typeface="Lucida Grande"/>
              <a:buNone/>
              <a:defRPr sz="750">
                <a:latin typeface="Georgia"/>
                <a:cs typeface="Georgia"/>
              </a:defRPr>
            </a:lvl2pPr>
            <a:lvl3pPr marL="600075" indent="257175">
              <a:spcBef>
                <a:spcPts val="0"/>
              </a:spcBef>
              <a:buClr>
                <a:srgbClr val="B50D0D"/>
              </a:buClr>
              <a:buNone/>
              <a:defRPr sz="750" baseline="0">
                <a:latin typeface="Georgia"/>
                <a:cs typeface="Georgia"/>
              </a:defRPr>
            </a:lvl3pPr>
            <a:lvl4pPr>
              <a:buClr>
                <a:srgbClr val="B50D0D"/>
              </a:buClr>
              <a:defRPr sz="2100"/>
            </a:lvl4pPr>
            <a:lvl5pPr>
              <a:buClr>
                <a:srgbClr val="B50D0D"/>
              </a:buClr>
              <a:defRPr sz="2100"/>
            </a:lvl5pPr>
          </a:lstStyle>
          <a:p>
            <a:pPr lvl="0"/>
            <a:r>
              <a:rPr lang="en-US" dirty="0"/>
              <a:t>Click to add source information</a:t>
            </a:r>
          </a:p>
        </p:txBody>
      </p:sp>
      <p:sp>
        <p:nvSpPr>
          <p:cNvPr id="6" name="Title 5"/>
          <p:cNvSpPr>
            <a:spLocks noGrp="1"/>
          </p:cNvSpPr>
          <p:nvPr>
            <p:ph type="title" hasCustomPrompt="1"/>
          </p:nvPr>
        </p:nvSpPr>
        <p:spPr>
          <a:xfrm>
            <a:off x="1846602" y="1137925"/>
            <a:ext cx="8387292" cy="4758573"/>
          </a:xfrm>
          <a:ln w="28575">
            <a:solidFill>
              <a:srgbClr val="A1CC3A"/>
            </a:solidFill>
          </a:ln>
        </p:spPr>
        <p:txBody>
          <a:bodyPr>
            <a:normAutofit fontScale="90000"/>
          </a:bodyPr>
          <a:lstStyle>
            <a:lvl1pPr>
              <a:defRPr/>
            </a:lvl1pPr>
          </a:lstStyle>
          <a:p>
            <a:pPr algn="ctr"/>
            <a:r>
              <a:rPr lang="en-US" dirty="0"/>
              <a:t>&lt;Insert text&gt;</a:t>
            </a:r>
          </a:p>
        </p:txBody>
      </p:sp>
    </p:spTree>
    <p:extLst>
      <p:ext uri="{BB962C8B-B14F-4D97-AF65-F5344CB8AC3E}">
        <p14:creationId xmlns:p14="http://schemas.microsoft.com/office/powerpoint/2010/main" val="4207868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of module slide (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 y="2082436"/>
            <a:ext cx="11785600" cy="1143000"/>
          </a:xfrm>
        </p:spPr>
        <p:txBody>
          <a:bodyPr/>
          <a:lstStyle>
            <a:lvl1pPr algn="ctr">
              <a:defRPr/>
            </a:lvl1pPr>
          </a:lstStyle>
          <a:p>
            <a:r>
              <a:rPr lang="en-US" dirty="0"/>
              <a:t>End of Module [X]</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47114" y="5303077"/>
            <a:ext cx="2297777" cy="647951"/>
          </a:xfrm>
          <a:prstGeom prst="rect">
            <a:avLst/>
          </a:prstGeom>
        </p:spPr>
      </p:pic>
    </p:spTree>
    <p:extLst>
      <p:ext uri="{BB962C8B-B14F-4D97-AF65-F5344CB8AC3E}">
        <p14:creationId xmlns:p14="http://schemas.microsoft.com/office/powerpoint/2010/main" val="3146579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8">
            <a:extLst/>
          </p:cNvPr>
          <p:cNvSpPr>
            <a:spLocks noGrp="1" noChangeArrowheads="1"/>
          </p:cNvSpPr>
          <p:nvPr>
            <p:ph type="dt" sz="half" idx="10"/>
          </p:nvPr>
        </p:nvSpPr>
        <p:spPr>
          <a:ln/>
        </p:spPr>
        <p:txBody>
          <a:bodyPr/>
          <a:lstStyle>
            <a:lvl1pPr>
              <a:defRPr/>
            </a:lvl1pPr>
          </a:lstStyle>
          <a:p>
            <a:pPr defTabSz="685800">
              <a:defRPr/>
            </a:pPr>
            <a:endParaRPr lang="en-US" sz="1350">
              <a:solidFill>
                <a:prstClr val="black"/>
              </a:solidFill>
            </a:endParaRPr>
          </a:p>
        </p:txBody>
      </p:sp>
      <p:sp>
        <p:nvSpPr>
          <p:cNvPr id="5" name="Rectangle 9">
            <a:extLst/>
          </p:cNvPr>
          <p:cNvSpPr>
            <a:spLocks noGrp="1" noChangeArrowheads="1"/>
          </p:cNvSpPr>
          <p:nvPr>
            <p:ph type="ftr" sz="quarter" idx="11"/>
          </p:nvPr>
        </p:nvSpPr>
        <p:spPr>
          <a:ln/>
        </p:spPr>
        <p:txBody>
          <a:bodyPr/>
          <a:lstStyle>
            <a:lvl1pPr>
              <a:defRPr/>
            </a:lvl1pPr>
          </a:lstStyle>
          <a:p>
            <a:pPr defTabSz="685800">
              <a:defRPr/>
            </a:pPr>
            <a:endParaRPr lang="en-US" sz="1350">
              <a:solidFill>
                <a:prstClr val="black"/>
              </a:solidFill>
            </a:endParaRPr>
          </a:p>
        </p:txBody>
      </p:sp>
      <p:sp>
        <p:nvSpPr>
          <p:cNvPr id="6" name="Rectangle 10">
            <a:extLst/>
          </p:cNvPr>
          <p:cNvSpPr>
            <a:spLocks noGrp="1" noChangeArrowheads="1"/>
          </p:cNvSpPr>
          <p:nvPr>
            <p:ph type="sldNum" sz="quarter" idx="12"/>
          </p:nvPr>
        </p:nvSpPr>
        <p:spPr>
          <a:ln/>
        </p:spPr>
        <p:txBody>
          <a:bodyPr/>
          <a:lstStyle>
            <a:lvl1pPr>
              <a:defRPr/>
            </a:lvl1pPr>
          </a:lstStyle>
          <a:p>
            <a:pPr defTabSz="685800">
              <a:defRPr/>
            </a:pPr>
            <a:fld id="{C05E6036-9E8E-40BD-A912-ACBD3388DC3E}" type="slidenum">
              <a:rPr lang="en-US" altLang="en-US" sz="1350" smtClean="0">
                <a:solidFill>
                  <a:prstClr val="black"/>
                </a:solidFill>
              </a:rPr>
              <a:pPr defTabSz="685800">
                <a:defRPr/>
              </a:pPr>
              <a:t>‹#›</a:t>
            </a:fld>
            <a:endParaRPr lang="en-US" altLang="en-US" sz="1350">
              <a:solidFill>
                <a:prstClr val="black"/>
              </a:solidFill>
            </a:endParaRPr>
          </a:p>
        </p:txBody>
      </p:sp>
    </p:spTree>
    <p:extLst>
      <p:ext uri="{BB962C8B-B14F-4D97-AF65-F5344CB8AC3E}">
        <p14:creationId xmlns:p14="http://schemas.microsoft.com/office/powerpoint/2010/main" val="480685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p:cNvPr>
          <p:cNvSpPr>
            <a:spLocks noGrp="1" noChangeArrowheads="1"/>
          </p:cNvSpPr>
          <p:nvPr>
            <p:ph type="sldNum" sz="quarter" idx="12"/>
          </p:nvPr>
        </p:nvSpPr>
        <p:spPr>
          <a:ln/>
        </p:spPr>
        <p:txBody>
          <a:bodyPr/>
          <a:lstStyle>
            <a:lvl1pPr>
              <a:defRPr/>
            </a:lvl1pPr>
          </a:lstStyle>
          <a:p>
            <a:pPr>
              <a:defRPr/>
            </a:pPr>
            <a:fld id="{B1214C26-8A73-48A6-8BE7-819BB5F822CD}" type="slidenum">
              <a:rPr lang="en-US" altLang="en-US"/>
              <a:pPr>
                <a:defRPr/>
              </a:pPr>
              <a:t>‹#›</a:t>
            </a:fld>
            <a:endParaRPr lang="en-US" altLang="en-US" dirty="0"/>
          </a:p>
        </p:txBody>
      </p:sp>
    </p:spTree>
    <p:extLst>
      <p:ext uri="{BB962C8B-B14F-4D97-AF65-F5344CB8AC3E}">
        <p14:creationId xmlns:p14="http://schemas.microsoft.com/office/powerpoint/2010/main" val="426424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module title">
    <p:bg>
      <p:bgPr>
        <a:solidFill>
          <a:srgbClr val="154780"/>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342246" y="4335054"/>
            <a:ext cx="6515100" cy="1724236"/>
          </a:xfrm>
        </p:spPr>
        <p:txBody>
          <a:bodyPr anchor="t">
            <a:normAutofit/>
          </a:bodyPr>
          <a:lstStyle>
            <a:lvl1pPr>
              <a:defRPr sz="1650">
                <a:solidFill>
                  <a:srgbClr val="A1CC3A"/>
                </a:solidFill>
              </a:defRPr>
            </a:lvl1pPr>
          </a:lstStyle>
          <a:p>
            <a:r>
              <a:rPr lang="en-US" dirty="0"/>
              <a:t>Click to add module title</a:t>
            </a:r>
          </a:p>
        </p:txBody>
      </p:sp>
      <p:sp>
        <p:nvSpPr>
          <p:cNvPr id="6" name="Rectangle 5"/>
          <p:cNvSpPr/>
          <p:nvPr userDrawn="1"/>
        </p:nvSpPr>
        <p:spPr>
          <a:xfrm>
            <a:off x="342243" y="6188912"/>
            <a:ext cx="11952672" cy="184666"/>
          </a:xfrm>
          <a:prstGeom prst="rect">
            <a:avLst/>
          </a:prstGeom>
        </p:spPr>
        <p:txBody>
          <a:bodyPr wrap="square" lIns="0" tIns="0" rIns="0" bIns="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FFFFFF"/>
                </a:solidFill>
                <a:effectLst/>
                <a:uLnTx/>
                <a:uFillTx/>
                <a:latin typeface="Franklin Gothic Book" panose="020B0503020102020204" pitchFamily="34" charset="0"/>
                <a:ea typeface="ＭＳ Ｐゴシック" pitchFamily="-1" charset="-128"/>
                <a:cs typeface="Calibri Light"/>
              </a:rPr>
              <a:t>The material in this video is subject to the copyright of the owners of the material and is being provided for educational purposes under</a:t>
            </a:r>
            <a:br>
              <a:rPr kumimoji="0" lang="en-US" sz="600" b="0" i="0" u="none" strike="noStrike" kern="1200" cap="none" spc="0" normalizeH="0" baseline="0" noProof="0" dirty="0">
                <a:ln>
                  <a:noFill/>
                </a:ln>
                <a:solidFill>
                  <a:srgbClr val="FFFFFF"/>
                </a:solidFill>
                <a:effectLst/>
                <a:uLnTx/>
                <a:uFillTx/>
                <a:latin typeface="Franklin Gothic Book" panose="020B0503020102020204" pitchFamily="34" charset="0"/>
                <a:ea typeface="ＭＳ Ｐゴシック" pitchFamily="-1" charset="-128"/>
                <a:cs typeface="Calibri Light"/>
              </a:rPr>
            </a:br>
            <a:r>
              <a:rPr kumimoji="0" lang="en-US" sz="600" b="0" i="0" u="none" strike="noStrike" kern="1200" cap="none" spc="0" normalizeH="0" baseline="0" noProof="0" dirty="0">
                <a:ln>
                  <a:noFill/>
                </a:ln>
                <a:solidFill>
                  <a:srgbClr val="FFFFFF"/>
                </a:solidFill>
                <a:effectLst/>
                <a:uLnTx/>
                <a:uFillTx/>
                <a:latin typeface="Franklin Gothic Book" panose="020B0503020102020204" pitchFamily="34" charset="0"/>
                <a:ea typeface="ＭＳ Ｐゴシック" pitchFamily="-1" charset="-128"/>
                <a:cs typeface="Calibri Light"/>
              </a:rPr>
              <a:t>rules of fair use for registered students in this course only. No additional copies of the copyrighted work may be made or distributed.</a:t>
            </a:r>
            <a:endParaRPr kumimoji="0" lang="en-US" sz="600" b="0" i="0" u="none" strike="noStrike" kern="1200" cap="none" spc="0" normalizeH="0" baseline="0" noProof="0" dirty="0">
              <a:ln>
                <a:noFill/>
              </a:ln>
              <a:solidFill>
                <a:srgbClr val="FFFFFF"/>
              </a:solidFill>
              <a:effectLst/>
              <a:uLnTx/>
              <a:uFillTx/>
              <a:latin typeface="Franklin Gothic Book" panose="020B0503020102020204" pitchFamily="34" charset="0"/>
              <a:ea typeface="+mn-ea"/>
              <a:cs typeface="Calibri Light"/>
            </a:endParaRPr>
          </a:p>
        </p:txBody>
      </p:sp>
      <p:pic>
        <p:nvPicPr>
          <p:cNvPr id="11" name="Picture 10" descr="JHSPH logo with text: Johns Hopkins Bloomberg School of Public Health"/>
          <p:cNvPicPr>
            <a:picLocks noChangeAspect="1" noChangeArrowheads="1"/>
          </p:cNvPicPr>
          <p:nvPr userDrawn="1"/>
        </p:nvPicPr>
        <p:blipFill>
          <a:blip r:embed="rId2" cstate="print"/>
          <a:srcRect/>
          <a:stretch>
            <a:fillRect/>
          </a:stretch>
        </p:blipFill>
        <p:spPr bwMode="auto">
          <a:xfrm>
            <a:off x="4" y="3"/>
            <a:ext cx="3520017" cy="2491317"/>
          </a:xfrm>
          <a:prstGeom prst="rect">
            <a:avLst/>
          </a:prstGeom>
          <a:noFill/>
        </p:spPr>
      </p:pic>
      <p:pic>
        <p:nvPicPr>
          <p:cNvPr id="12" name="Picture 11" descr="Watermark of Johns Hopkins School of Public Health logo"/>
          <p:cNvPicPr>
            <a:picLocks noChangeAspect="1"/>
          </p:cNvPicPr>
          <p:nvPr userDrawn="1"/>
        </p:nvPicPr>
        <p:blipFill>
          <a:blip r:embed="rId3" cstate="print"/>
          <a:srcRect r="21205" b="9191"/>
          <a:stretch>
            <a:fillRect/>
          </a:stretch>
        </p:blipFill>
        <p:spPr>
          <a:xfrm>
            <a:off x="6956831" y="399762"/>
            <a:ext cx="5235172" cy="6458239"/>
          </a:xfrm>
          <a:prstGeom prst="rect">
            <a:avLst/>
          </a:prstGeom>
        </p:spPr>
      </p:pic>
      <p:cxnSp>
        <p:nvCxnSpPr>
          <p:cNvPr id="7" name="Straight Connector 1"/>
          <p:cNvCxnSpPr>
            <a:cxnSpLocks noChangeShapeType="1"/>
          </p:cNvCxnSpPr>
          <p:nvPr userDrawn="1"/>
        </p:nvCxnSpPr>
        <p:spPr bwMode="auto">
          <a:xfrm>
            <a:off x="342244" y="4222751"/>
            <a:ext cx="9577917" cy="0"/>
          </a:xfrm>
          <a:prstGeom prst="line">
            <a:avLst/>
          </a:prstGeom>
          <a:noFill/>
          <a:ln w="9525">
            <a:solidFill>
              <a:srgbClr val="A1CC3A"/>
            </a:solidFill>
            <a:round/>
            <a:headEnd type="none" w="sm" len="sm"/>
            <a:tailEnd type="none" w="sm" len="sm"/>
          </a:ln>
        </p:spPr>
      </p:cxnSp>
    </p:spTree>
    <p:extLst>
      <p:ext uri="{BB962C8B-B14F-4D97-AF65-F5344CB8AC3E}">
        <p14:creationId xmlns:p14="http://schemas.microsoft.com/office/powerpoint/2010/main" val="2230792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titl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E010F7D-D725-4635-BE5D-46E707DB5ADD}"/>
              </a:ext>
            </a:extLst>
          </p:cNvPr>
          <p:cNvSpPr>
            <a:spLocks noGrp="1"/>
          </p:cNvSpPr>
          <p:nvPr>
            <p:ph type="body" sz="quarter" idx="10" hasCustomPrompt="1"/>
          </p:nvPr>
        </p:nvSpPr>
        <p:spPr>
          <a:xfrm>
            <a:off x="963084" y="4405846"/>
            <a:ext cx="10363200" cy="1363133"/>
          </a:xfrm>
        </p:spPr>
        <p:txBody>
          <a:bodyPr anchor="b">
            <a:normAutofit/>
          </a:bodyPr>
          <a:lstStyle>
            <a:lvl1pPr marL="0" indent="0" algn="l" defTabSz="342900" rtl="0" eaLnBrk="1" latinLnBrk="0" hangingPunct="1">
              <a:spcBef>
                <a:spcPct val="0"/>
              </a:spcBef>
              <a:buNone/>
              <a:defRPr lang="en-US" sz="2700" b="0" kern="1200" dirty="0">
                <a:solidFill>
                  <a:srgbClr val="04607E"/>
                </a:solidFill>
                <a:latin typeface="Franklin Gothic Medium" panose="020B0603020102020204" pitchFamily="34" charset="0"/>
                <a:ea typeface="+mj-ea"/>
                <a:cs typeface="+mj-cs"/>
              </a:defRPr>
            </a:lvl1pPr>
          </a:lstStyle>
          <a:p>
            <a:pPr lvl="0"/>
            <a:r>
              <a:rPr lang="en-US" b="0" dirty="0"/>
              <a:t>Click to add sub-section title</a:t>
            </a:r>
            <a:endParaRPr lang="en-US" dirty="0"/>
          </a:p>
        </p:txBody>
      </p:sp>
    </p:spTree>
    <p:extLst>
      <p:ext uri="{BB962C8B-B14F-4D97-AF65-F5344CB8AC3E}">
        <p14:creationId xmlns:p14="http://schemas.microsoft.com/office/powerpoint/2010/main" val="3727665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conten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635001" y="1456267"/>
            <a:ext cx="10955867" cy="4724400"/>
          </a:xfrm>
        </p:spPr>
        <p:txBody>
          <a:bodyPr/>
          <a:lstStyle/>
          <a:p>
            <a:pPr lvl="0"/>
            <a:r>
              <a:rPr lang="en-US" smtClean="0"/>
              <a:t>Edit Master text styles</a:t>
            </a:r>
          </a:p>
          <a:p>
            <a:pPr lvl="1"/>
            <a:r>
              <a:rPr lang="en-US" smtClean="0"/>
              <a:t>Second level</a:t>
            </a:r>
          </a:p>
          <a:p>
            <a:pPr lvl="2"/>
            <a:r>
              <a:rPr lang="en-US" smtClean="0"/>
              <a:t>Third level</a:t>
            </a:r>
          </a:p>
        </p:txBody>
      </p:sp>
      <p:sp>
        <p:nvSpPr>
          <p:cNvPr id="5" name="Source"/>
          <p:cNvSpPr>
            <a:spLocks noGrp="1"/>
          </p:cNvSpPr>
          <p:nvPr>
            <p:ph idx="11" hasCustomPrompt="1"/>
          </p:nvPr>
        </p:nvSpPr>
        <p:spPr>
          <a:xfrm>
            <a:off x="199087" y="6378789"/>
            <a:ext cx="11391783"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685800" rtl="0" eaLnBrk="0" fontAlgn="base" latinLnBrk="0" hangingPunct="0">
              <a:lnSpc>
                <a:spcPct val="100000"/>
              </a:lnSpc>
              <a:spcBef>
                <a:spcPts val="0"/>
              </a:spcBef>
              <a:spcAft>
                <a:spcPct val="0"/>
              </a:spcAft>
              <a:buClr>
                <a:srgbClr val="B50D0D"/>
              </a:buClr>
              <a:buSzPct val="100000"/>
              <a:buFont typeface="Wingdings" pitchFamily="-1" charset="2"/>
              <a:buNone/>
              <a:tabLst/>
              <a:defRPr sz="600" baseline="0">
                <a:solidFill>
                  <a:srgbClr val="000000"/>
                </a:solidFill>
                <a:latin typeface="Franklin Gothic Book" panose="020B0503020102020204" pitchFamily="34" charset="0"/>
                <a:cs typeface="Calibri"/>
              </a:defRPr>
            </a:lvl1pPr>
            <a:lvl2pPr marL="561975" indent="-304800">
              <a:spcBef>
                <a:spcPts val="0"/>
              </a:spcBef>
              <a:buClr>
                <a:srgbClr val="B50D0D"/>
              </a:buClr>
              <a:buFont typeface="Lucida Grande"/>
              <a:buNone/>
              <a:defRPr sz="750">
                <a:latin typeface="Georgia"/>
                <a:cs typeface="Georgia"/>
              </a:defRPr>
            </a:lvl2pPr>
            <a:lvl3pPr marL="600075" indent="257175">
              <a:spcBef>
                <a:spcPts val="0"/>
              </a:spcBef>
              <a:buClr>
                <a:srgbClr val="B50D0D"/>
              </a:buClr>
              <a:buNone/>
              <a:defRPr sz="750" baseline="0">
                <a:latin typeface="Georgia"/>
                <a:cs typeface="Georgia"/>
              </a:defRPr>
            </a:lvl3pPr>
            <a:lvl4pPr>
              <a:buClr>
                <a:srgbClr val="B50D0D"/>
              </a:buClr>
              <a:defRPr sz="2100"/>
            </a:lvl4pPr>
            <a:lvl5pPr>
              <a:buClr>
                <a:srgbClr val="B50D0D"/>
              </a:buClr>
              <a:defRPr sz="2100"/>
            </a:lvl5pPr>
          </a:lstStyle>
          <a:p>
            <a:pPr lvl="0"/>
            <a:r>
              <a:rPr lang="en-US" dirty="0"/>
              <a:t>Click to add source information</a:t>
            </a:r>
          </a:p>
        </p:txBody>
      </p:sp>
    </p:spTree>
    <p:extLst>
      <p:ext uri="{BB962C8B-B14F-4D97-AF65-F5344CB8AC3E}">
        <p14:creationId xmlns:p14="http://schemas.microsoft.com/office/powerpoint/2010/main" val="62290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andard conten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09602" y="2074337"/>
            <a:ext cx="10981268" cy="4106333"/>
          </a:xfrm>
        </p:spPr>
        <p:txBody>
          <a:bodyPr/>
          <a:lstStyle/>
          <a:p>
            <a:pPr lvl="0"/>
            <a:r>
              <a:rPr lang="en-US" smtClean="0"/>
              <a:t>Edit Master text styles</a:t>
            </a:r>
          </a:p>
          <a:p>
            <a:pPr lvl="1"/>
            <a:r>
              <a:rPr lang="en-US" smtClean="0"/>
              <a:t>Second level</a:t>
            </a:r>
          </a:p>
          <a:p>
            <a:pPr lvl="2"/>
            <a:r>
              <a:rPr lang="en-US" smtClean="0"/>
              <a:t>Third level</a:t>
            </a:r>
          </a:p>
        </p:txBody>
      </p:sp>
      <p:sp>
        <p:nvSpPr>
          <p:cNvPr id="5" name="Source"/>
          <p:cNvSpPr>
            <a:spLocks noGrp="1"/>
          </p:cNvSpPr>
          <p:nvPr>
            <p:ph idx="11" hasCustomPrompt="1"/>
          </p:nvPr>
        </p:nvSpPr>
        <p:spPr>
          <a:xfrm>
            <a:off x="199087" y="6378789"/>
            <a:ext cx="11383316"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685800" rtl="0" eaLnBrk="0" fontAlgn="base" latinLnBrk="0" hangingPunct="0">
              <a:lnSpc>
                <a:spcPct val="100000"/>
              </a:lnSpc>
              <a:spcBef>
                <a:spcPts val="0"/>
              </a:spcBef>
              <a:spcAft>
                <a:spcPct val="0"/>
              </a:spcAft>
              <a:buClr>
                <a:srgbClr val="B50D0D"/>
              </a:buClr>
              <a:buSzPct val="100000"/>
              <a:buFont typeface="Wingdings" pitchFamily="-1" charset="2"/>
              <a:buNone/>
              <a:tabLst/>
              <a:defRPr sz="600" baseline="0">
                <a:solidFill>
                  <a:srgbClr val="000000"/>
                </a:solidFill>
                <a:latin typeface="Franklin Gothic Book" panose="020B0503020102020204" pitchFamily="34" charset="0"/>
                <a:cs typeface="Calibri"/>
              </a:defRPr>
            </a:lvl1pPr>
            <a:lvl2pPr marL="561975" indent="-304800">
              <a:spcBef>
                <a:spcPts val="0"/>
              </a:spcBef>
              <a:buClr>
                <a:srgbClr val="B50D0D"/>
              </a:buClr>
              <a:buFont typeface="Lucida Grande"/>
              <a:buNone/>
              <a:defRPr sz="750">
                <a:latin typeface="Georgia"/>
                <a:cs typeface="Georgia"/>
              </a:defRPr>
            </a:lvl2pPr>
            <a:lvl3pPr marL="600075" indent="257175">
              <a:spcBef>
                <a:spcPts val="0"/>
              </a:spcBef>
              <a:buClr>
                <a:srgbClr val="B50D0D"/>
              </a:buClr>
              <a:buNone/>
              <a:defRPr sz="750" baseline="0">
                <a:latin typeface="Georgia"/>
                <a:cs typeface="Georgia"/>
              </a:defRPr>
            </a:lvl3pPr>
            <a:lvl4pPr>
              <a:buClr>
                <a:srgbClr val="B50D0D"/>
              </a:buClr>
              <a:defRPr sz="2100"/>
            </a:lvl4pPr>
            <a:lvl5pPr>
              <a:buClr>
                <a:srgbClr val="B50D0D"/>
              </a:buClr>
              <a:defRPr sz="2100"/>
            </a:lvl5pPr>
          </a:lstStyle>
          <a:p>
            <a:pPr lvl="0"/>
            <a:r>
              <a:rPr lang="en-US" dirty="0"/>
              <a:t>Click to add source information</a:t>
            </a:r>
          </a:p>
        </p:txBody>
      </p:sp>
      <p:sp>
        <p:nvSpPr>
          <p:cNvPr id="6" name="Text Placeholder 1"/>
          <p:cNvSpPr>
            <a:spLocks noGrp="1"/>
          </p:cNvSpPr>
          <p:nvPr>
            <p:ph type="body" sz="quarter" idx="14" hasCustomPrompt="1"/>
          </p:nvPr>
        </p:nvSpPr>
        <p:spPr>
          <a:xfrm>
            <a:off x="609602" y="1437644"/>
            <a:ext cx="10972801" cy="512233"/>
          </a:xfrm>
          <a:ln>
            <a:noFill/>
          </a:ln>
        </p:spPr>
        <p:txBody>
          <a:bodyPr>
            <a:normAutofit/>
          </a:bodyPr>
          <a:lstStyle>
            <a:lvl1pPr marL="0" indent="0" algn="ctr">
              <a:buNone/>
              <a:defRPr sz="1350" baseline="0"/>
            </a:lvl1pPr>
          </a:lstStyle>
          <a:p>
            <a:pPr lvl="0"/>
            <a:r>
              <a:rPr lang="en-US" dirty="0"/>
              <a:t>Click to add table title</a:t>
            </a:r>
          </a:p>
        </p:txBody>
      </p:sp>
    </p:spTree>
    <p:extLst>
      <p:ext uri="{BB962C8B-B14F-4D97-AF65-F5344CB8AC3E}">
        <p14:creationId xmlns:p14="http://schemas.microsoft.com/office/powerpoint/2010/main" val="130960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99088" y="71967"/>
            <a:ext cx="11810881" cy="114300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1"/>
          <p:cNvSpPr>
            <a:spLocks noGrp="1"/>
          </p:cNvSpPr>
          <p:nvPr>
            <p:ph idx="13" hasCustomPrompt="1"/>
          </p:nvPr>
        </p:nvSpPr>
        <p:spPr>
          <a:xfrm>
            <a:off x="609600" y="1600204"/>
            <a:ext cx="5444837" cy="4525963"/>
          </a:xfrm>
        </p:spPr>
        <p:txBody>
          <a:bodyPr>
            <a:normAutofit/>
          </a:bodyPr>
          <a:lstStyle>
            <a:lvl1pPr marL="216694" indent="-216694">
              <a:buFont typeface="Arial" panose="020B0604020202020204" pitchFamily="34" charset="0"/>
              <a:buChar char="►"/>
              <a:defRPr sz="1350" baseline="0"/>
            </a:lvl1pPr>
            <a:lvl2pPr marL="426244" indent="-213122">
              <a:buFont typeface="Wingdings" panose="05000000000000000000" pitchFamily="2" charset="2"/>
              <a:buChar char="§"/>
              <a:defRPr sz="1200"/>
            </a:lvl2pPr>
            <a:lvl3pPr marL="606029" indent="-176213">
              <a:buFont typeface="Franklin Gothic Book" panose="020B0503020102020204" pitchFamily="34" charset="0"/>
              <a:buChar char="—"/>
              <a:tabLst/>
              <a:defRPr sz="1200"/>
            </a:lvl3pPr>
            <a:lvl4pPr marL="1028700" indent="0">
              <a:buNone/>
              <a:defRPr/>
            </a:lvl4pPr>
            <a:lvl5pPr marL="13716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2" hasCustomPrompt="1"/>
          </p:nvPr>
        </p:nvSpPr>
        <p:spPr>
          <a:xfrm>
            <a:off x="6153689" y="1601898"/>
            <a:ext cx="5437179" cy="4525963"/>
          </a:xfrm>
          <a:prstGeom prst="rect">
            <a:avLst/>
          </a:prstGeom>
          <a:ln>
            <a:solidFill>
              <a:schemeClr val="bg1">
                <a:lumMod val="75000"/>
              </a:schemeClr>
            </a:solidFill>
          </a:ln>
        </p:spPr>
        <p:txBody>
          <a:bodyPr vert="horz" lIns="91440" tIns="45720" rIns="91440" bIns="45720" rtlCol="0">
            <a:normAutofit/>
          </a:bodyPr>
          <a:lstStyle>
            <a:lvl1pPr marL="216694" indent="-216694" algn="l" defTabSz="342900" rtl="0" eaLnBrk="1" latinLnBrk="0" hangingPunct="1">
              <a:spcBef>
                <a:spcPts val="0"/>
              </a:spcBef>
              <a:spcAft>
                <a:spcPts val="1125"/>
              </a:spcAft>
              <a:buSzPct val="100000"/>
              <a:buFont typeface="Arial" panose="020B0604020202020204" pitchFamily="34" charset="0"/>
              <a:buChar char="►"/>
              <a:defRPr lang="en-US" sz="1350" kern="1200" baseline="0" dirty="0" smtClean="0">
                <a:solidFill>
                  <a:schemeClr val="tx1"/>
                </a:solidFill>
                <a:latin typeface="Franklin Gothic Book" panose="020B0503020102020204" pitchFamily="34" charset="0"/>
                <a:ea typeface="+mn-ea"/>
                <a:cs typeface="+mn-cs"/>
              </a:defRPr>
            </a:lvl1pPr>
            <a:lvl2pPr marL="426244" indent="-213122" algn="l" defTabSz="342900" rtl="0" eaLnBrk="1" latinLnBrk="0" hangingPunct="1">
              <a:spcBef>
                <a:spcPts val="0"/>
              </a:spcBef>
              <a:spcAft>
                <a:spcPts val="1125"/>
              </a:spcAft>
              <a:buSzPct val="100000"/>
              <a:buFont typeface="Wingdings" panose="05000000000000000000" pitchFamily="2" charset="2"/>
              <a:buChar char="§"/>
              <a:defRPr lang="en-US" sz="1200" kern="1200" baseline="0" dirty="0" smtClean="0">
                <a:solidFill>
                  <a:schemeClr val="tx1"/>
                </a:solidFill>
                <a:latin typeface="Franklin Gothic Book" panose="020B0503020102020204" pitchFamily="34" charset="0"/>
                <a:ea typeface="+mn-ea"/>
                <a:cs typeface="+mn-cs"/>
              </a:defRPr>
            </a:lvl2pPr>
            <a:lvl3pPr marL="598885" indent="-172641" algn="l" defTabSz="342900" rtl="0" eaLnBrk="1" latinLnBrk="0" hangingPunct="1">
              <a:spcBef>
                <a:spcPts val="0"/>
              </a:spcBef>
              <a:spcAft>
                <a:spcPts val="1125"/>
              </a:spcAft>
              <a:buSzPct val="100000"/>
              <a:buFont typeface="Franklin Gothic Book" panose="020B0503020102020204" pitchFamily="34" charset="0"/>
              <a:buChar char="—"/>
              <a:defRPr lang="en-US" sz="1200" kern="1200" baseline="0" dirty="0" smtClean="0">
                <a:solidFill>
                  <a:schemeClr val="tx1"/>
                </a:solidFill>
                <a:latin typeface="Franklin Gothic Book" panose="020B0503020102020204" pitchFamily="34" charset="0"/>
                <a:ea typeface="+mn-ea"/>
                <a:cs typeface="+mn-cs"/>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99088" y="6378789"/>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685800" rtl="0" eaLnBrk="0" fontAlgn="base" latinLnBrk="0" hangingPunct="0">
              <a:lnSpc>
                <a:spcPct val="100000"/>
              </a:lnSpc>
              <a:spcBef>
                <a:spcPts val="0"/>
              </a:spcBef>
              <a:spcAft>
                <a:spcPct val="0"/>
              </a:spcAft>
              <a:buClr>
                <a:srgbClr val="B50D0D"/>
              </a:buClr>
              <a:buSzPct val="100000"/>
              <a:buFont typeface="Wingdings" pitchFamily="-1" charset="2"/>
              <a:buNone/>
              <a:tabLst/>
              <a:defRPr sz="900" baseline="0">
                <a:solidFill>
                  <a:srgbClr val="000000"/>
                </a:solidFill>
                <a:latin typeface="Calibri"/>
                <a:cs typeface="Calibri"/>
              </a:defRPr>
            </a:lvl1pPr>
            <a:lvl2pPr marL="561975" indent="-304800">
              <a:spcBef>
                <a:spcPts val="0"/>
              </a:spcBef>
              <a:buClr>
                <a:srgbClr val="B50D0D"/>
              </a:buClr>
              <a:buFont typeface="Lucida Grande"/>
              <a:buNone/>
              <a:defRPr sz="750">
                <a:latin typeface="Georgia"/>
                <a:cs typeface="Georgia"/>
              </a:defRPr>
            </a:lvl2pPr>
            <a:lvl3pPr marL="600075" indent="257175">
              <a:spcBef>
                <a:spcPts val="0"/>
              </a:spcBef>
              <a:buClr>
                <a:srgbClr val="B50D0D"/>
              </a:buClr>
              <a:buNone/>
              <a:defRPr sz="750" baseline="0">
                <a:latin typeface="Georgia"/>
                <a:cs typeface="Georgia"/>
              </a:defRPr>
            </a:lvl3pPr>
            <a:lvl4pPr>
              <a:buClr>
                <a:srgbClr val="B50D0D"/>
              </a:buClr>
              <a:defRPr sz="2100"/>
            </a:lvl4pPr>
            <a:lvl5pPr>
              <a:buClr>
                <a:srgbClr val="B50D0D"/>
              </a:buClr>
              <a:defRPr sz="2100"/>
            </a:lvl5pPr>
          </a:lstStyle>
          <a:p>
            <a:pPr lvl="0"/>
            <a:r>
              <a:rPr lang="en-US" dirty="0"/>
              <a:t>Click to add source information</a:t>
            </a:r>
          </a:p>
        </p:txBody>
      </p:sp>
    </p:spTree>
    <p:extLst>
      <p:ext uri="{BB962C8B-B14F-4D97-AF65-F5344CB8AC3E}">
        <p14:creationId xmlns:p14="http://schemas.microsoft.com/office/powerpoint/2010/main" val="3112627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with top caption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99088" y="71967"/>
            <a:ext cx="11810881" cy="114300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6" name="Text Placeholder 1"/>
          <p:cNvSpPr>
            <a:spLocks noGrp="1"/>
          </p:cNvSpPr>
          <p:nvPr>
            <p:ph type="body" sz="quarter" idx="15" hasCustomPrompt="1"/>
          </p:nvPr>
        </p:nvSpPr>
        <p:spPr>
          <a:xfrm>
            <a:off x="626533" y="1637290"/>
            <a:ext cx="5427904" cy="601133"/>
          </a:xfrm>
          <a:ln>
            <a:noFill/>
          </a:ln>
        </p:spPr>
        <p:txBody>
          <a:bodyPr>
            <a:noAutofit/>
          </a:bodyPr>
          <a:lstStyle>
            <a:lvl1pPr marL="0" indent="0" algn="ctr">
              <a:buNone/>
              <a:defRPr sz="1350">
                <a:solidFill>
                  <a:schemeClr val="tx1"/>
                </a:solidFill>
              </a:defRPr>
            </a:lvl1pPr>
            <a:lvl2pPr marL="342900" indent="0">
              <a:buNone/>
              <a:defRPr sz="1050"/>
            </a:lvl2pPr>
            <a:lvl3pPr marL="598885" indent="0">
              <a:buNone/>
              <a:defRPr sz="1050"/>
            </a:lvl3pPr>
            <a:lvl4pPr marL="1028700" indent="0">
              <a:buNone/>
              <a:defRPr sz="1050"/>
            </a:lvl4pPr>
            <a:lvl5pPr marL="1371600" indent="0">
              <a:buNone/>
              <a:defRPr sz="1050"/>
            </a:lvl5pPr>
          </a:lstStyle>
          <a:p>
            <a:pPr lvl="0"/>
            <a:r>
              <a:rPr lang="en-US" dirty="0"/>
              <a:t>Click to add caption</a:t>
            </a:r>
          </a:p>
        </p:txBody>
      </p:sp>
      <p:sp>
        <p:nvSpPr>
          <p:cNvPr id="8" name="Content Placeholder 1"/>
          <p:cNvSpPr>
            <a:spLocks noGrp="1"/>
          </p:cNvSpPr>
          <p:nvPr>
            <p:ph idx="13" hasCustomPrompt="1"/>
          </p:nvPr>
        </p:nvSpPr>
        <p:spPr>
          <a:xfrm>
            <a:off x="626533" y="2325510"/>
            <a:ext cx="5427904" cy="3809999"/>
          </a:xfrm>
        </p:spPr>
        <p:txBody>
          <a:bodyPr>
            <a:normAutofit/>
          </a:bodyPr>
          <a:lstStyle>
            <a:lvl1pPr marL="216694" indent="-216694">
              <a:buFont typeface="Arial" panose="020B0604020202020204" pitchFamily="34" charset="0"/>
              <a:buChar char="►"/>
              <a:defRPr sz="1350" baseline="0"/>
            </a:lvl1pPr>
            <a:lvl2pPr marL="426244" indent="-213122">
              <a:buFont typeface="Wingdings" panose="05000000000000000000" pitchFamily="2" charset="2"/>
              <a:buChar char="§"/>
              <a:defRPr sz="1200"/>
            </a:lvl2pPr>
            <a:lvl3pPr marL="606029" indent="-176213">
              <a:buFont typeface="Franklin Gothic Book" panose="020B0503020102020204" pitchFamily="34" charset="0"/>
              <a:buChar char="—"/>
              <a:tabLst/>
              <a:defRPr sz="1200"/>
            </a:lvl3pPr>
            <a:lvl4pPr marL="1028700" indent="0">
              <a:buNone/>
              <a:defRPr/>
            </a:lvl4pPr>
            <a:lvl5pPr marL="13716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6" hasCustomPrompt="1"/>
          </p:nvPr>
        </p:nvSpPr>
        <p:spPr>
          <a:xfrm>
            <a:off x="6153692" y="1638834"/>
            <a:ext cx="5428713" cy="601133"/>
          </a:xfrm>
          <a:ln>
            <a:noFill/>
          </a:ln>
        </p:spPr>
        <p:txBody>
          <a:bodyPr>
            <a:noAutofit/>
          </a:bodyPr>
          <a:lstStyle>
            <a:lvl1pPr marL="0" indent="0" algn="ctr">
              <a:buNone/>
              <a:defRPr sz="1350">
                <a:solidFill>
                  <a:schemeClr val="tx1"/>
                </a:solidFill>
              </a:defRPr>
            </a:lvl1pPr>
            <a:lvl2pPr marL="342900" indent="0">
              <a:buNone/>
              <a:defRPr sz="1050"/>
            </a:lvl2pPr>
            <a:lvl3pPr marL="598885" indent="0">
              <a:buNone/>
              <a:defRPr sz="1050"/>
            </a:lvl3pPr>
            <a:lvl4pPr marL="1028700" indent="0">
              <a:buNone/>
              <a:defRPr sz="1050"/>
            </a:lvl4pPr>
            <a:lvl5pPr marL="1371600" indent="0">
              <a:buNone/>
              <a:defRPr sz="1050"/>
            </a:lvl5pPr>
          </a:lstStyle>
          <a:p>
            <a:pPr lvl="0"/>
            <a:r>
              <a:rPr lang="en-US" dirty="0"/>
              <a:t>Click to add caption</a:t>
            </a:r>
          </a:p>
        </p:txBody>
      </p:sp>
      <p:sp>
        <p:nvSpPr>
          <p:cNvPr id="7" name="Content Placeholder 2"/>
          <p:cNvSpPr>
            <a:spLocks noGrp="1"/>
          </p:cNvSpPr>
          <p:nvPr>
            <p:ph idx="12" hasCustomPrompt="1"/>
          </p:nvPr>
        </p:nvSpPr>
        <p:spPr>
          <a:xfrm>
            <a:off x="6153689" y="2327201"/>
            <a:ext cx="5428712" cy="3808304"/>
          </a:xfrm>
          <a:prstGeom prst="rect">
            <a:avLst/>
          </a:prstGeom>
          <a:ln>
            <a:solidFill>
              <a:schemeClr val="bg1">
                <a:lumMod val="75000"/>
              </a:schemeClr>
            </a:solidFill>
          </a:ln>
        </p:spPr>
        <p:txBody>
          <a:bodyPr vert="horz" lIns="91440" tIns="45720" rIns="91440" bIns="45720" rtlCol="0">
            <a:normAutofit/>
          </a:bodyPr>
          <a:lstStyle>
            <a:lvl1pPr marL="216694" indent="-216694">
              <a:buFont typeface="Arial" panose="020B0604020202020204" pitchFamily="34" charset="0"/>
              <a:buChar char="►"/>
              <a:defRPr lang="en-US" sz="1350" kern="1200" baseline="0" dirty="0" smtClean="0">
                <a:solidFill>
                  <a:schemeClr val="tx1"/>
                </a:solidFill>
                <a:latin typeface="Franklin Gothic Book" panose="020B0503020102020204" pitchFamily="34" charset="0"/>
                <a:ea typeface="+mn-ea"/>
                <a:cs typeface="+mn-cs"/>
              </a:defRPr>
            </a:lvl1pPr>
            <a:lvl2pPr marL="426244" indent="-213122">
              <a:buFont typeface="Wingdings" panose="05000000000000000000" pitchFamily="2" charset="2"/>
              <a:buChar char="§"/>
              <a:defRPr sz="1200">
                <a:latin typeface="Franklin Gothic Book" panose="020B0503020102020204" pitchFamily="34" charset="0"/>
              </a:defRPr>
            </a:lvl2pPr>
            <a:lvl3pPr marL="598885" indent="-172641">
              <a:buFont typeface="Franklin Gothic Book" panose="020B0503020102020204" pitchFamily="34" charset="0"/>
              <a:buChar char="—"/>
              <a:defRPr sz="1200">
                <a:latin typeface="Franklin Gothic Book" panose="020B0503020102020204" pitchFamily="34" charset="0"/>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99088" y="6378789"/>
            <a:ext cx="10841449"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685800" rtl="0" eaLnBrk="0" fontAlgn="base" latinLnBrk="0" hangingPunct="0">
              <a:lnSpc>
                <a:spcPct val="100000"/>
              </a:lnSpc>
              <a:spcBef>
                <a:spcPts val="0"/>
              </a:spcBef>
              <a:spcAft>
                <a:spcPct val="0"/>
              </a:spcAft>
              <a:buClr>
                <a:srgbClr val="B50D0D"/>
              </a:buClr>
              <a:buSzPct val="100000"/>
              <a:buFont typeface="Wingdings" pitchFamily="-1" charset="2"/>
              <a:buNone/>
              <a:tabLst/>
              <a:defRPr sz="900" baseline="0">
                <a:solidFill>
                  <a:srgbClr val="000000"/>
                </a:solidFill>
                <a:latin typeface="Calibri"/>
                <a:cs typeface="Calibri"/>
              </a:defRPr>
            </a:lvl1pPr>
            <a:lvl2pPr marL="561975" indent="-304800">
              <a:spcBef>
                <a:spcPts val="0"/>
              </a:spcBef>
              <a:buClr>
                <a:srgbClr val="B50D0D"/>
              </a:buClr>
              <a:buFont typeface="Lucida Grande"/>
              <a:buNone/>
              <a:defRPr sz="750">
                <a:latin typeface="Georgia"/>
                <a:cs typeface="Georgia"/>
              </a:defRPr>
            </a:lvl2pPr>
            <a:lvl3pPr marL="600075" indent="257175">
              <a:spcBef>
                <a:spcPts val="0"/>
              </a:spcBef>
              <a:buClr>
                <a:srgbClr val="B50D0D"/>
              </a:buClr>
              <a:buNone/>
              <a:defRPr sz="750" baseline="0">
                <a:latin typeface="Georgia"/>
                <a:cs typeface="Georgia"/>
              </a:defRPr>
            </a:lvl3pPr>
            <a:lvl4pPr>
              <a:buClr>
                <a:srgbClr val="B50D0D"/>
              </a:buClr>
              <a:defRPr sz="2100"/>
            </a:lvl4pPr>
            <a:lvl5pPr>
              <a:buClr>
                <a:srgbClr val="B50D0D"/>
              </a:buClr>
              <a:defRPr sz="2100"/>
            </a:lvl5pPr>
          </a:lstStyle>
          <a:p>
            <a:pPr lvl="0"/>
            <a:r>
              <a:rPr lang="en-US" dirty="0"/>
              <a:t>Click to add source information</a:t>
            </a:r>
          </a:p>
        </p:txBody>
      </p:sp>
    </p:spTree>
    <p:extLst>
      <p:ext uri="{BB962C8B-B14F-4D97-AF65-F5344CB8AC3E}">
        <p14:creationId xmlns:p14="http://schemas.microsoft.com/office/powerpoint/2010/main" val="1472160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ercise/Example 1">
    <p:bg>
      <p:bgPr>
        <a:solidFill>
          <a:srgbClr val="FFFFFF"/>
        </a:solidFill>
        <a:effectLst/>
      </p:bgPr>
    </p:bg>
    <p:spTree>
      <p:nvGrpSpPr>
        <p:cNvPr id="1" name=""/>
        <p:cNvGrpSpPr/>
        <p:nvPr/>
      </p:nvGrpSpPr>
      <p:grpSpPr>
        <a:xfrm>
          <a:off x="0" y="0"/>
          <a:ext cx="0" cy="0"/>
          <a:chOff x="0" y="0"/>
          <a:chExt cx="0" cy="0"/>
        </a:xfrm>
      </p:grpSpPr>
      <p:sp>
        <p:nvSpPr>
          <p:cNvPr id="8" name="Title 5"/>
          <p:cNvSpPr txBox="1">
            <a:spLocks/>
          </p:cNvSpPr>
          <p:nvPr userDrawn="1"/>
        </p:nvSpPr>
        <p:spPr>
          <a:xfrm>
            <a:off x="2754662" y="1699666"/>
            <a:ext cx="6682681" cy="3442975"/>
          </a:xfrm>
          <a:prstGeom prst="rect">
            <a:avLst/>
          </a:prstGeom>
          <a:solidFill>
            <a:srgbClr val="04607E"/>
          </a:solidFill>
          <a:ln w="38100">
            <a:solidFill>
              <a:srgbClr val="A1CC3A"/>
            </a:solidFill>
          </a:ln>
        </p:spPr>
        <p:txBody>
          <a:bodyPr spcFirstLastPara="1" wrap="square" lIns="68569" tIns="68569" rIns="68569" bIns="68569" anchor="ctr"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2400"/>
              <a:buFont typeface="Calibri"/>
              <a:buNone/>
              <a:defRPr sz="2400" b="0" i="0" u="none" strike="noStrike" cap="none">
                <a:solidFill>
                  <a:srgbClr val="04607E"/>
                </a:solidFill>
                <a:latin typeface="+mj-lt"/>
                <a:ea typeface="Calibri" panose="020F0502020204030204" pitchFamily="34" charset="0"/>
                <a:cs typeface="Calibri" panose="020F0502020204030204" pitchFamily="34" charset="0"/>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pPr marL="0" marR="0" lvl="0" indent="0" algn="ctr" defTabSz="685800" rtl="0" eaLnBrk="1" fontAlgn="auto" latinLnBrk="0" hangingPunct="1">
              <a:lnSpc>
                <a:spcPct val="100000"/>
              </a:lnSpc>
              <a:spcBef>
                <a:spcPts val="0"/>
              </a:spcBef>
              <a:spcAft>
                <a:spcPts val="0"/>
              </a:spcAft>
              <a:buClr>
                <a:srgbClr val="FFFFFF"/>
              </a:buClr>
              <a:buSzPts val="2400"/>
              <a:buFont typeface="Calibri"/>
              <a:buNone/>
              <a:tabLst/>
              <a:defRPr/>
            </a:pPr>
            <a:endParaRPr kumimoji="0" lang="en-US" sz="3000" b="0" i="0" u="none" strike="noStrike" kern="0" cap="none" spc="0" normalizeH="0" baseline="0" noProof="0" dirty="0">
              <a:ln>
                <a:noFill/>
              </a:ln>
              <a:solidFill>
                <a:srgbClr val="FFFFFF"/>
              </a:solidFill>
              <a:effectLst/>
              <a:uLnTx/>
              <a:uFillTx/>
              <a:latin typeface="Franklin Gothic Medium"/>
              <a:cs typeface="Calibri" panose="020F0502020204030204" pitchFamily="34" charset="0"/>
              <a:sym typeface="Calibri"/>
            </a:endParaRPr>
          </a:p>
        </p:txBody>
      </p:sp>
      <p:sp>
        <p:nvSpPr>
          <p:cNvPr id="9" name="Rounded Rectangle 8"/>
          <p:cNvSpPr/>
          <p:nvPr userDrawn="1"/>
        </p:nvSpPr>
        <p:spPr>
          <a:xfrm>
            <a:off x="10600270" y="114707"/>
            <a:ext cx="1481729" cy="1481729"/>
          </a:xfrm>
          <a:prstGeom prst="roundRect">
            <a:avLst/>
          </a:prstGeom>
          <a:solidFill>
            <a:srgbClr val="04607E"/>
          </a:solidFill>
          <a:ln>
            <a:solidFill>
              <a:srgbClr val="A1CC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Medium" panose="020B0603020102020204"/>
              <a:ea typeface="+mn-ea"/>
              <a:cs typeface="+mn-cs"/>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Medium" panose="020B0603020102020204"/>
              <a:ea typeface="+mn-ea"/>
              <a:cs typeface="+mn-cs"/>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2506" y="333349"/>
            <a:ext cx="657255" cy="657255"/>
          </a:xfrm>
          <a:prstGeom prst="rect">
            <a:avLst/>
          </a:prstGeom>
        </p:spPr>
      </p:pic>
      <p:sp>
        <p:nvSpPr>
          <p:cNvPr id="3" name="Text Placeholder 2"/>
          <p:cNvSpPr>
            <a:spLocks noGrp="1"/>
          </p:cNvSpPr>
          <p:nvPr>
            <p:ph type="body" sz="quarter" idx="10" hasCustomPrompt="1"/>
          </p:nvPr>
        </p:nvSpPr>
        <p:spPr>
          <a:xfrm>
            <a:off x="2753785" y="1699684"/>
            <a:ext cx="6683555" cy="3443816"/>
          </a:xfrm>
        </p:spPr>
        <p:txBody>
          <a:bodyPr anchor="ctr">
            <a:normAutofit/>
          </a:bodyPr>
          <a:lstStyle>
            <a:lvl1pPr marL="0" indent="0" algn="ctr">
              <a:buNone/>
              <a:defRPr sz="3000">
                <a:solidFill>
                  <a:srgbClr val="FFFFFF"/>
                </a:solidFill>
                <a:latin typeface="Franklin Gothic Medium" panose="020B0603020102020204" pitchFamily="34" charset="0"/>
              </a:defRPr>
            </a:lvl1pPr>
          </a:lstStyle>
          <a:p>
            <a:pPr lvl="0"/>
            <a:r>
              <a:rPr lang="en-US" dirty="0"/>
              <a:t>&lt;Insert question&gt;</a:t>
            </a:r>
          </a:p>
        </p:txBody>
      </p:sp>
      <p:sp>
        <p:nvSpPr>
          <p:cNvPr id="6" name="Text Placeholder 5"/>
          <p:cNvSpPr>
            <a:spLocks noGrp="1"/>
          </p:cNvSpPr>
          <p:nvPr>
            <p:ph type="body" sz="quarter" idx="12" hasCustomPrompt="1"/>
          </p:nvPr>
        </p:nvSpPr>
        <p:spPr>
          <a:xfrm>
            <a:off x="10723064" y="1032936"/>
            <a:ext cx="1236133" cy="491067"/>
          </a:xfrm>
        </p:spPr>
        <p:txBody>
          <a:bodyPr/>
          <a:lstStyle>
            <a:lvl1pPr marL="0" indent="0" algn="ctr">
              <a:buNone/>
              <a:defRPr>
                <a:solidFill>
                  <a:schemeClr val="bg1"/>
                </a:solidFill>
              </a:defRPr>
            </a:lvl1pPr>
            <a:lvl2pPr>
              <a:defRPr/>
            </a:lvl2pPr>
          </a:lstStyle>
          <a:p>
            <a:pPr lvl="0"/>
            <a:r>
              <a:rPr lang="en-US" dirty="0"/>
              <a:t>&lt;X&gt;</a:t>
            </a:r>
          </a:p>
        </p:txBody>
      </p:sp>
    </p:spTree>
    <p:extLst>
      <p:ext uri="{BB962C8B-B14F-4D97-AF65-F5344CB8AC3E}">
        <p14:creationId xmlns:p14="http://schemas.microsoft.com/office/powerpoint/2010/main" val="327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ercise/Example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35001" y="1456267"/>
            <a:ext cx="10955867" cy="4724400"/>
          </a:xfrm>
        </p:spPr>
        <p:txBody>
          <a:bodyPr/>
          <a:lstStyle/>
          <a:p>
            <a:pPr lvl="0"/>
            <a:r>
              <a:rPr lang="en-US" smtClean="0"/>
              <a:t>Edit Master text styles</a:t>
            </a:r>
          </a:p>
          <a:p>
            <a:pPr lvl="1"/>
            <a:r>
              <a:rPr lang="en-US" smtClean="0"/>
              <a:t>Second level</a:t>
            </a:r>
          </a:p>
          <a:p>
            <a:pPr lvl="2"/>
            <a:r>
              <a:rPr lang="en-US" smtClean="0"/>
              <a:t>Third level</a:t>
            </a:r>
          </a:p>
        </p:txBody>
      </p:sp>
      <p:sp>
        <p:nvSpPr>
          <p:cNvPr id="5" name="Source"/>
          <p:cNvSpPr>
            <a:spLocks noGrp="1"/>
          </p:cNvSpPr>
          <p:nvPr>
            <p:ph idx="11" hasCustomPrompt="1"/>
          </p:nvPr>
        </p:nvSpPr>
        <p:spPr>
          <a:xfrm>
            <a:off x="199087" y="6378789"/>
            <a:ext cx="11391783" cy="373381"/>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685800" rtl="0" eaLnBrk="0" fontAlgn="base" latinLnBrk="0" hangingPunct="0">
              <a:lnSpc>
                <a:spcPct val="100000"/>
              </a:lnSpc>
              <a:spcBef>
                <a:spcPts val="0"/>
              </a:spcBef>
              <a:spcAft>
                <a:spcPct val="0"/>
              </a:spcAft>
              <a:buClr>
                <a:srgbClr val="B50D0D"/>
              </a:buClr>
              <a:buSzPct val="100000"/>
              <a:buFont typeface="Wingdings" pitchFamily="-1" charset="2"/>
              <a:buNone/>
              <a:tabLst/>
              <a:defRPr sz="600" baseline="0">
                <a:solidFill>
                  <a:srgbClr val="000000"/>
                </a:solidFill>
                <a:latin typeface="Franklin Gothic Book" panose="020B0503020102020204" pitchFamily="34" charset="0"/>
                <a:cs typeface="Calibri"/>
              </a:defRPr>
            </a:lvl1pPr>
            <a:lvl2pPr marL="561975" indent="-304800">
              <a:spcBef>
                <a:spcPts val="0"/>
              </a:spcBef>
              <a:buClr>
                <a:srgbClr val="B50D0D"/>
              </a:buClr>
              <a:buFont typeface="Lucida Grande"/>
              <a:buNone/>
              <a:defRPr sz="750">
                <a:latin typeface="Georgia"/>
                <a:cs typeface="Georgia"/>
              </a:defRPr>
            </a:lvl2pPr>
            <a:lvl3pPr marL="600075" indent="257175">
              <a:spcBef>
                <a:spcPts val="0"/>
              </a:spcBef>
              <a:buClr>
                <a:srgbClr val="B50D0D"/>
              </a:buClr>
              <a:buNone/>
              <a:defRPr sz="750" baseline="0">
                <a:latin typeface="Georgia"/>
                <a:cs typeface="Georgia"/>
              </a:defRPr>
            </a:lvl3pPr>
            <a:lvl4pPr>
              <a:buClr>
                <a:srgbClr val="B50D0D"/>
              </a:buClr>
              <a:defRPr sz="2100"/>
            </a:lvl4pPr>
            <a:lvl5pPr>
              <a:buClr>
                <a:srgbClr val="B50D0D"/>
              </a:buClr>
              <a:defRPr sz="2100"/>
            </a:lvl5pPr>
          </a:lstStyle>
          <a:p>
            <a:pPr lvl="0"/>
            <a:r>
              <a:rPr lang="en-US" dirty="0"/>
              <a:t>Click to add source information</a:t>
            </a:r>
          </a:p>
        </p:txBody>
      </p:sp>
      <p:sp>
        <p:nvSpPr>
          <p:cNvPr id="6" name="Rounded Rectangle 5"/>
          <p:cNvSpPr/>
          <p:nvPr userDrawn="1"/>
        </p:nvSpPr>
        <p:spPr>
          <a:xfrm>
            <a:off x="10600270" y="114707"/>
            <a:ext cx="1481729" cy="1481729"/>
          </a:xfrm>
          <a:prstGeom prst="roundRect">
            <a:avLst/>
          </a:prstGeom>
          <a:solidFill>
            <a:srgbClr val="04607E"/>
          </a:solidFill>
          <a:ln>
            <a:solidFill>
              <a:srgbClr val="A1CC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Medium" panose="020B0603020102020204"/>
              <a:ea typeface="+mn-ea"/>
              <a:cs typeface="+mn-cs"/>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Franklin Gothic Medium" panose="020B0603020102020204"/>
              <a:ea typeface="+mn-ea"/>
              <a:cs typeface="+mn-cs"/>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2506" y="333349"/>
            <a:ext cx="657255" cy="657255"/>
          </a:xfrm>
          <a:prstGeom prst="rect">
            <a:avLst/>
          </a:prstGeom>
        </p:spPr>
      </p:pic>
      <p:sp>
        <p:nvSpPr>
          <p:cNvPr id="8" name="Text Placeholder 5"/>
          <p:cNvSpPr>
            <a:spLocks noGrp="1"/>
          </p:cNvSpPr>
          <p:nvPr>
            <p:ph type="body" sz="quarter" idx="12" hasCustomPrompt="1"/>
          </p:nvPr>
        </p:nvSpPr>
        <p:spPr>
          <a:xfrm>
            <a:off x="10723064" y="1032936"/>
            <a:ext cx="1236133" cy="491067"/>
          </a:xfrm>
        </p:spPr>
        <p:txBody>
          <a:bodyPr/>
          <a:lstStyle>
            <a:lvl1pPr marL="0" indent="0" algn="ctr">
              <a:buNone/>
              <a:defRPr>
                <a:solidFill>
                  <a:schemeClr val="bg1"/>
                </a:solidFill>
              </a:defRPr>
            </a:lvl1pPr>
            <a:lvl2pPr>
              <a:defRPr/>
            </a:lvl2pPr>
          </a:lstStyle>
          <a:p>
            <a:pPr lvl="0"/>
            <a:r>
              <a:rPr lang="en-US" dirty="0"/>
              <a:t>&lt;X&gt;</a:t>
            </a:r>
          </a:p>
        </p:txBody>
      </p:sp>
    </p:spTree>
    <p:extLst>
      <p:ext uri="{BB962C8B-B14F-4D97-AF65-F5344CB8AC3E}">
        <p14:creationId xmlns:p14="http://schemas.microsoft.com/office/powerpoint/2010/main" val="288768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9088" y="71967"/>
            <a:ext cx="1181088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4"/>
            <a:ext cx="10998200" cy="4525963"/>
          </a:xfrm>
          <a:prstGeom prst="rect">
            <a:avLst/>
          </a:prstGeom>
          <a:ln>
            <a:noFill/>
          </a:ln>
        </p:spPr>
        <p:txBody>
          <a:bodyPr vert="horz" lIns="91440" tIns="45720" rIns="91440" bIns="45720" rtlCol="0">
            <a:normAutofit/>
          </a:bodyPr>
          <a:lstStyle/>
          <a:p>
            <a:pPr lvl="0"/>
            <a:r>
              <a:rPr lang="en-US" dirty="0"/>
              <a:t>Click to add first-level bullet</a:t>
            </a:r>
          </a:p>
          <a:p>
            <a:pPr lvl="1"/>
            <a:r>
              <a:rPr lang="en-US" dirty="0"/>
              <a:t>Second level</a:t>
            </a:r>
          </a:p>
          <a:p>
            <a:pPr lvl="2"/>
            <a:r>
              <a:rPr lang="en-US" dirty="0"/>
              <a:t>Third level</a:t>
            </a:r>
          </a:p>
        </p:txBody>
      </p:sp>
      <p:sp>
        <p:nvSpPr>
          <p:cNvPr id="6" name="Slide Number Placeholder 5"/>
          <p:cNvSpPr txBox="1">
            <a:spLocks/>
          </p:cNvSpPr>
          <p:nvPr userDrawn="1"/>
        </p:nvSpPr>
        <p:spPr>
          <a:xfrm>
            <a:off x="11270830" y="6387045"/>
            <a:ext cx="739137" cy="365125"/>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3429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900" b="0" i="0" u="none" strike="noStrike" kern="1200" cap="none" spc="0" normalizeH="0" baseline="0" noProof="0" smtClean="0">
                <a:ln>
                  <a:noFill/>
                </a:ln>
                <a:solidFill>
                  <a:prstClr val="black"/>
                </a:solidFill>
                <a:effectLst/>
                <a:uLnTx/>
                <a:uFillTx/>
                <a:latin typeface="Franklin Gothic Book" panose="020B0503020102020204" pitchFamily="34" charset="0"/>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p:txBody>
      </p:sp>
    </p:spTree>
    <p:extLst>
      <p:ext uri="{BB962C8B-B14F-4D97-AF65-F5344CB8AC3E}">
        <p14:creationId xmlns:p14="http://schemas.microsoft.com/office/powerpoint/2010/main" val="329168319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6" r:id="rId14"/>
    <p:sldLayoutId id="2147483797" r:id="rId15"/>
  </p:sldLayoutIdLst>
  <p:hf hdr="0" ftr="0" dt="0"/>
  <p:txStyles>
    <p:titleStyle>
      <a:lvl1pPr algn="l" defTabSz="342900" rtl="0" eaLnBrk="1" latinLnBrk="0" hangingPunct="1">
        <a:spcBef>
          <a:spcPct val="0"/>
        </a:spcBef>
        <a:buNone/>
        <a:defRPr sz="2700" kern="1200">
          <a:solidFill>
            <a:srgbClr val="04607E"/>
          </a:solidFill>
          <a:latin typeface="Franklin Gothic Medium" panose="020B0603020102020204" pitchFamily="34" charset="0"/>
          <a:ea typeface="+mj-ea"/>
          <a:cs typeface="+mj-cs"/>
        </a:defRPr>
      </a:lvl1pPr>
    </p:titleStyle>
    <p:bodyStyle>
      <a:lvl1pPr marL="216694" indent="-216694" algn="l" defTabSz="342900" rtl="0" eaLnBrk="1" latinLnBrk="0" hangingPunct="1">
        <a:spcBef>
          <a:spcPts val="0"/>
        </a:spcBef>
        <a:spcAft>
          <a:spcPts val="750"/>
        </a:spcAft>
        <a:buClr>
          <a:srgbClr val="04607E"/>
        </a:buClr>
        <a:buSzPct val="100000"/>
        <a:buFont typeface="Arial" panose="020B0604020202020204" pitchFamily="34" charset="0"/>
        <a:buChar char="►"/>
        <a:defRPr lang="en-US" sz="1350" kern="1200" baseline="0" dirty="0" smtClean="0">
          <a:solidFill>
            <a:schemeClr val="tx1"/>
          </a:solidFill>
          <a:latin typeface="Franklin Gothic Book" panose="020B0503020102020204" pitchFamily="34" charset="0"/>
          <a:ea typeface="+mn-ea"/>
          <a:cs typeface="+mn-cs"/>
        </a:defRPr>
      </a:lvl1pPr>
      <a:lvl2pPr marL="425196" indent="-213122" algn="l" defTabSz="342900" rtl="0" eaLnBrk="1" latinLnBrk="0" hangingPunct="1">
        <a:spcBef>
          <a:spcPts val="0"/>
        </a:spcBef>
        <a:spcAft>
          <a:spcPts val="750"/>
        </a:spcAft>
        <a:buClr>
          <a:srgbClr val="A1CC3A"/>
        </a:buClr>
        <a:buSzPct val="100000"/>
        <a:buFont typeface="Wingdings" panose="05000000000000000000" pitchFamily="2" charset="2"/>
        <a:buChar char="§"/>
        <a:defRPr sz="1200" kern="1200">
          <a:solidFill>
            <a:schemeClr val="tx1"/>
          </a:solidFill>
          <a:latin typeface="Franklin Gothic Book" panose="020B0503020102020204" pitchFamily="34" charset="0"/>
          <a:ea typeface="+mn-ea"/>
          <a:cs typeface="+mn-cs"/>
        </a:defRPr>
      </a:lvl2pPr>
      <a:lvl3pPr marL="425196" indent="178308" algn="l" defTabSz="342900" rtl="0" eaLnBrk="1" latinLnBrk="0" hangingPunct="1">
        <a:spcBef>
          <a:spcPts val="0"/>
        </a:spcBef>
        <a:spcAft>
          <a:spcPts val="750"/>
        </a:spcAft>
        <a:buClr>
          <a:srgbClr val="04607E"/>
        </a:buClr>
        <a:buSzPct val="100000"/>
        <a:buFont typeface="Franklin Gothic Book" panose="020B0503020102020204" pitchFamily="34" charset="0"/>
        <a:buChar char="—"/>
        <a:defRPr sz="1200" kern="1200">
          <a:solidFill>
            <a:schemeClr val="tx1"/>
          </a:solidFill>
          <a:latin typeface="Franklin Gothic Book" panose="020B0503020102020204" pitchFamily="34" charset="0"/>
          <a:ea typeface="+mn-ea"/>
          <a:cs typeface="+mn-cs"/>
        </a:defRPr>
      </a:lvl3pPr>
      <a:lvl4pPr marL="425196" indent="0" algn="l" defTabSz="342900" rtl="0" eaLnBrk="1" latinLnBrk="0" hangingPunct="1">
        <a:spcBef>
          <a:spcPct val="20000"/>
        </a:spcBef>
        <a:buClr>
          <a:srgbClr val="04607E"/>
        </a:buClr>
        <a:buFont typeface="Wingdings" panose="05000000000000000000" pitchFamily="2" charset="2"/>
        <a:buNone/>
        <a:defRPr sz="1200" kern="1200" baseline="0">
          <a:solidFill>
            <a:schemeClr val="tx1"/>
          </a:solidFill>
          <a:latin typeface="+mn-lt"/>
          <a:ea typeface="+mn-ea"/>
          <a:cs typeface="+mn-cs"/>
        </a:defRPr>
      </a:lvl4pPr>
      <a:lvl5pPr marL="1371600" indent="0" algn="l" defTabSz="342900" rtl="0" eaLnBrk="1" latinLnBrk="0" hangingPunct="1">
        <a:spcBef>
          <a:spcPct val="20000"/>
        </a:spcBef>
        <a:buFont typeface="Arial"/>
        <a:buNone/>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5120" userDrawn="1">
          <p15:clr>
            <a:srgbClr val="F26B43"/>
          </p15:clr>
        </p15:guide>
        <p15:guide id="5" orient="horz" pos="2892" userDrawn="1">
          <p15:clr>
            <a:srgbClr val="F26B43"/>
          </p15:clr>
        </p15:guide>
        <p15:guide id="8" pos="171" userDrawn="1">
          <p15:clr>
            <a:srgbClr val="F26B43"/>
          </p15:clr>
        </p15:guide>
        <p15:guide id="9" pos="10069" userDrawn="1">
          <p15:clr>
            <a:srgbClr val="F26B43"/>
          </p15:clr>
        </p15:guide>
        <p15:guide id="10" orient="horz" pos="1620" userDrawn="1">
          <p15:clr>
            <a:srgbClr val="F26B43"/>
          </p15:clr>
        </p15:guide>
        <p15:guide id="11" orient="horz" pos="2556" userDrawn="1">
          <p15:clr>
            <a:srgbClr val="F26B43"/>
          </p15:clr>
        </p15:guide>
        <p15:guide id="12" orient="horz" pos="31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p:cNvPr>
          <p:cNvSpPr>
            <a:spLocks noGrp="1" noChangeArrowheads="1"/>
          </p:cNvSpPr>
          <p:nvPr>
            <p:ph type="title"/>
          </p:nvPr>
        </p:nvSpPr>
        <p:spPr>
          <a:xfrm>
            <a:off x="342246" y="4335054"/>
            <a:ext cx="9563754" cy="1724236"/>
          </a:xfrm>
        </p:spPr>
        <p:txBody>
          <a:bodyPr>
            <a:normAutofit/>
          </a:bodyPr>
          <a:lstStyle/>
          <a:p>
            <a:pPr>
              <a:lnSpc>
                <a:spcPct val="80000"/>
              </a:lnSpc>
            </a:pPr>
            <a:r>
              <a:rPr lang="en-US" altLang="en-US" sz="4000" dirty="0"/>
              <a:t>RADAR Coverage Survey</a:t>
            </a:r>
            <a:r>
              <a:rPr lang="en-US" altLang="en-US" sz="2400" b="1" dirty="0" smtClean="0">
                <a:solidFill>
                  <a:schemeClr val="folHlink"/>
                </a:solidFill>
              </a:rPr>
              <a:t/>
            </a:r>
            <a:br>
              <a:rPr lang="en-US" altLang="en-US" sz="2400" b="1" dirty="0" smtClean="0">
                <a:solidFill>
                  <a:schemeClr val="folHlink"/>
                </a:solidFill>
              </a:rPr>
            </a:br>
            <a:r>
              <a:rPr lang="en-US" altLang="en-US" sz="2800" b="1" dirty="0" err="1" smtClean="0">
                <a:solidFill>
                  <a:schemeClr val="folHlink"/>
                </a:solidFill>
              </a:rPr>
              <a:t>ToT</a:t>
            </a:r>
            <a:r>
              <a:rPr lang="en-US" altLang="en-US" sz="2800" b="1" dirty="0" smtClean="0">
                <a:solidFill>
                  <a:schemeClr val="folHlink"/>
                </a:solidFill>
              </a:rPr>
              <a:t> - </a:t>
            </a:r>
            <a:r>
              <a:rPr lang="en-US" altLang="en-US" sz="2800" dirty="0" smtClean="0">
                <a:solidFill>
                  <a:schemeClr val="folHlink"/>
                </a:solidFill>
              </a:rPr>
              <a:t>Roles </a:t>
            </a:r>
            <a:r>
              <a:rPr lang="en-US" altLang="en-US" sz="2800" dirty="0">
                <a:solidFill>
                  <a:schemeClr val="folHlink"/>
                </a:solidFill>
              </a:rPr>
              <a:t>and Responsibilities (R&amp;R) of Survey Staff</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r>
              <a:rPr lang="en-US" altLang="en-US" sz="3600" dirty="0" smtClean="0"/>
              <a:t>Team Leaders</a:t>
            </a:r>
          </a:p>
        </p:txBody>
      </p:sp>
      <p:sp>
        <p:nvSpPr>
          <p:cNvPr id="8195" name="Rectangle 3">
            <a:extLst/>
          </p:cNvPr>
          <p:cNvSpPr>
            <a:spLocks noGrp="1" noChangeArrowheads="1"/>
          </p:cNvSpPr>
          <p:nvPr>
            <p:ph idx="1"/>
          </p:nvPr>
        </p:nvSpPr>
        <p:spPr/>
        <p:txBody>
          <a:bodyPr>
            <a:noAutofit/>
          </a:bodyPr>
          <a:lstStyle/>
          <a:p>
            <a:pPr marL="0" indent="0" eaLnBrk="1" hangingPunct="1">
              <a:lnSpc>
                <a:spcPct val="80000"/>
              </a:lnSpc>
              <a:buNone/>
              <a:defRPr/>
            </a:pPr>
            <a:r>
              <a:rPr lang="en-US" altLang="en-US" sz="2000" b="1" dirty="0" smtClean="0"/>
              <a:t>During fieldwork </a:t>
            </a:r>
            <a:r>
              <a:rPr lang="en-US" altLang="en-US" sz="2000" b="1" dirty="0"/>
              <a:t>(1</a:t>
            </a:r>
            <a:r>
              <a:rPr lang="en-US" altLang="en-US" sz="2000" b="1" dirty="0" smtClean="0"/>
              <a:t>)</a:t>
            </a:r>
          </a:p>
          <a:p>
            <a:pPr marL="0" indent="0" eaLnBrk="1" hangingPunct="1">
              <a:lnSpc>
                <a:spcPct val="80000"/>
              </a:lnSpc>
              <a:buNone/>
              <a:defRPr/>
            </a:pPr>
            <a:endParaRPr lang="en-US" altLang="en-US" sz="2000" b="1" dirty="0"/>
          </a:p>
          <a:p>
            <a:pPr marL="514350" indent="-514350">
              <a:buFont typeface="+mj-lt"/>
              <a:buAutoNum type="arabicPeriod"/>
              <a:defRPr/>
            </a:pPr>
            <a:r>
              <a:rPr lang="en-US" sz="2000" dirty="0"/>
              <a:t>Assign work to interviewers, ensuring that there is an equitable distribution of the workload, and that the interviewers have the necessary information to locate their assigned households.</a:t>
            </a:r>
          </a:p>
          <a:p>
            <a:pPr marL="514350" indent="-514350">
              <a:buFont typeface="+mj-lt"/>
              <a:buAutoNum type="arabicPeriod"/>
              <a:defRPr/>
            </a:pPr>
            <a:endParaRPr lang="en-US" sz="2000" dirty="0"/>
          </a:p>
          <a:p>
            <a:pPr marL="514350" indent="-514350">
              <a:buFont typeface="+mj-lt"/>
              <a:buAutoNum type="arabicPeriod"/>
              <a:defRPr/>
            </a:pPr>
            <a:r>
              <a:rPr lang="en-US" sz="2000" dirty="0"/>
              <a:t>Maintain fieldwork control sheets (Field Supervisor Assignment Sheet, Interviewer Assignment </a:t>
            </a:r>
            <a:r>
              <a:rPr lang="en-US" sz="2000" dirty="0" smtClean="0"/>
              <a:t>Sheet) </a:t>
            </a:r>
            <a:r>
              <a:rPr lang="en-US" sz="2000" dirty="0"/>
              <a:t>and make sure that assignments are carried </a:t>
            </a:r>
            <a:r>
              <a:rPr lang="en-US" sz="2000" dirty="0" smtClean="0"/>
              <a:t>out.</a:t>
            </a:r>
          </a:p>
          <a:p>
            <a:pPr marL="514350" indent="-514350">
              <a:buFont typeface="+mj-lt"/>
              <a:buAutoNum type="arabicPeriod"/>
              <a:defRPr/>
            </a:pPr>
            <a:endParaRPr lang="en-US" sz="2000" dirty="0" smtClean="0"/>
          </a:p>
          <a:p>
            <a:pPr marL="514350" indent="-514350">
              <a:buFont typeface="+mj-lt"/>
              <a:buAutoNum type="arabicPeriod"/>
              <a:defRPr/>
            </a:pPr>
            <a:r>
              <a:rPr lang="en-US" sz="2000" dirty="0" smtClean="0"/>
              <a:t>Take </a:t>
            </a:r>
            <a:r>
              <a:rPr lang="en-US" sz="2000" dirty="0"/>
              <a:t>charge of the team vehicle, ensuring that it is in good repair and that it is used only for project work.  Report any issues with the team vehicle to the study coordinator.</a:t>
            </a:r>
          </a:p>
          <a:p>
            <a:pPr marL="514350" indent="-514350">
              <a:buFont typeface="+mj-lt"/>
              <a:buAutoNum type="arabicPeriod"/>
              <a:defRPr/>
            </a:pPr>
            <a:endParaRPr lang="en-US" sz="2000" dirty="0"/>
          </a:p>
          <a:p>
            <a:pPr marL="514350" indent="-514350">
              <a:buFont typeface="+mj-lt"/>
              <a:buAutoNum type="arabicPeriod"/>
              <a:defRPr/>
            </a:pPr>
            <a:r>
              <a:rPr lang="en-US" sz="2000" dirty="0"/>
              <a:t>Assist with arranging lodging and food for the team, if necessary.</a:t>
            </a:r>
          </a:p>
          <a:p>
            <a:pPr marL="609600" indent="-609600" eaLnBrk="1" hangingPunct="1">
              <a:lnSpc>
                <a:spcPct val="80000"/>
              </a:lnSpc>
              <a:buFontTx/>
              <a:buAutoNum type="arabicPeriod"/>
              <a:defRPr/>
            </a:pPr>
            <a:endParaRPr lang="en-US" altLang="en-US" sz="3200" dirty="0"/>
          </a:p>
          <a:p>
            <a:pPr marL="609600" indent="-609600" eaLnBrk="1" hangingPunct="1">
              <a:lnSpc>
                <a:spcPct val="80000"/>
              </a:lnSpc>
              <a:buFontTx/>
              <a:buAutoNum type="arabicPeriod"/>
              <a:defRPr/>
            </a:pPr>
            <a:endParaRPr lang="en-US" alt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u="sng" smtClean="0"/>
              <a:t>Team Leaders </a:t>
            </a:r>
          </a:p>
        </p:txBody>
      </p:sp>
      <p:sp>
        <p:nvSpPr>
          <p:cNvPr id="9219" name="Rectangle 3">
            <a:extLst/>
          </p:cNvPr>
          <p:cNvSpPr>
            <a:spLocks noGrp="1" noChangeArrowheads="1"/>
          </p:cNvSpPr>
          <p:nvPr>
            <p:ph idx="1"/>
          </p:nvPr>
        </p:nvSpPr>
        <p:spPr/>
        <p:txBody>
          <a:bodyPr>
            <a:noAutofit/>
          </a:bodyPr>
          <a:lstStyle/>
          <a:p>
            <a:pPr marL="0" indent="0">
              <a:buNone/>
              <a:defRPr/>
            </a:pPr>
            <a:r>
              <a:rPr lang="en-US" altLang="en-US" sz="2000" b="1" dirty="0"/>
              <a:t>During </a:t>
            </a:r>
            <a:r>
              <a:rPr lang="en-US" altLang="en-US" sz="2000" b="1" dirty="0" smtClean="0"/>
              <a:t>fieldwork </a:t>
            </a:r>
            <a:r>
              <a:rPr lang="en-US" altLang="en-US" sz="2000" b="1" dirty="0"/>
              <a:t>(2)</a:t>
            </a:r>
          </a:p>
          <a:p>
            <a:pPr marL="457200" indent="-457200">
              <a:spcBef>
                <a:spcPts val="0"/>
              </a:spcBef>
              <a:buFont typeface="+mj-lt"/>
              <a:buAutoNum type="arabicPeriod" startAt="5"/>
              <a:defRPr/>
            </a:pPr>
            <a:r>
              <a:rPr lang="en-US" sz="2000" dirty="0" smtClean="0"/>
              <a:t>Make </a:t>
            </a:r>
            <a:r>
              <a:rPr lang="en-US" sz="2000" dirty="0"/>
              <a:t>an effort to develop a positive team spirit. A congenial work atmosphere, along  with careful planning of field activities, contributes to the overall quality of the survey.</a:t>
            </a:r>
          </a:p>
          <a:p>
            <a:pPr marL="0" indent="0">
              <a:spcBef>
                <a:spcPts val="0"/>
              </a:spcBef>
              <a:buNone/>
              <a:defRPr/>
            </a:pPr>
            <a:endParaRPr lang="en-US" sz="2000" dirty="0"/>
          </a:p>
          <a:p>
            <a:pPr marL="457200" indent="-457200">
              <a:spcBef>
                <a:spcPts val="0"/>
              </a:spcBef>
              <a:buFont typeface="+mj-lt"/>
              <a:buAutoNum type="arabicPeriod" startAt="6"/>
              <a:defRPr/>
            </a:pPr>
            <a:r>
              <a:rPr lang="en-US" sz="2000" dirty="0" smtClean="0"/>
              <a:t>Securely </a:t>
            </a:r>
            <a:r>
              <a:rPr lang="en-US" sz="2000" dirty="0"/>
              <a:t>store completed consent forms and completed interviewer and supervisor assignment sheets. Study coordinator will communicate how to return these forms to the central office. </a:t>
            </a:r>
            <a:endParaRPr lang="en-US" sz="2000" dirty="0" smtClean="0"/>
          </a:p>
          <a:p>
            <a:pPr marL="457200" indent="-457200">
              <a:spcBef>
                <a:spcPts val="0"/>
              </a:spcBef>
              <a:buFont typeface="+mj-lt"/>
              <a:buAutoNum type="arabicPeriod" startAt="6"/>
              <a:defRPr/>
            </a:pPr>
            <a:endParaRPr lang="en-US" sz="2000" dirty="0"/>
          </a:p>
          <a:p>
            <a:pPr marL="457200" indent="-457200">
              <a:spcBef>
                <a:spcPts val="0"/>
              </a:spcBef>
              <a:buFont typeface="+mj-lt"/>
              <a:buAutoNum type="arabicPeriod" startAt="6"/>
              <a:defRPr/>
            </a:pPr>
            <a:r>
              <a:rPr lang="en-US" sz="2000" dirty="0" smtClean="0"/>
              <a:t>Tablet </a:t>
            </a:r>
            <a:r>
              <a:rPr lang="en-US" sz="2000" dirty="0"/>
              <a:t>and supplies tracking - ensure that the tablets are returned, functioning, and are charged each evening and that interviewers have all supplies necessary (i.e. consent forms, laminated cards, manuals, etc.) </a:t>
            </a:r>
            <a:endParaRPr lang="en-US" sz="2000" dirty="0" smtClean="0"/>
          </a:p>
          <a:p>
            <a:pPr marL="457200" indent="-457200">
              <a:spcBef>
                <a:spcPts val="0"/>
              </a:spcBef>
              <a:buFont typeface="+mj-lt"/>
              <a:buAutoNum type="arabicPeriod" startAt="6"/>
              <a:defRPr/>
            </a:pPr>
            <a:endParaRPr lang="en-US" sz="2000" dirty="0"/>
          </a:p>
          <a:p>
            <a:pPr marL="457200" indent="-457200">
              <a:spcBef>
                <a:spcPts val="0"/>
              </a:spcBef>
              <a:buFont typeface="+mj-lt"/>
              <a:buAutoNum type="arabicPeriod" startAt="6"/>
              <a:defRPr/>
            </a:pPr>
            <a:r>
              <a:rPr lang="en-US" sz="2000" dirty="0" smtClean="0"/>
              <a:t>Communicate </a:t>
            </a:r>
            <a:r>
              <a:rPr lang="en-US" sz="2000" dirty="0"/>
              <a:t>any problems to the study coordinator. </a:t>
            </a:r>
          </a:p>
          <a:p>
            <a:pPr marL="609600" indent="-609600" eaLnBrk="1" hangingPunct="1">
              <a:spcBef>
                <a:spcPts val="0"/>
              </a:spcBef>
              <a:buNone/>
              <a:defRPr/>
            </a:pPr>
            <a:endParaRPr lang="en-US" alt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eaLnBrk="1" hangingPunct="1"/>
            <a:r>
              <a:rPr lang="en-US" altLang="en-US" sz="3600" dirty="0" smtClean="0"/>
              <a:t>Team Leaders </a:t>
            </a:r>
          </a:p>
        </p:txBody>
      </p:sp>
      <p:sp>
        <p:nvSpPr>
          <p:cNvPr id="10243" name="Rectangle 3">
            <a:extLst/>
          </p:cNvPr>
          <p:cNvSpPr>
            <a:spLocks noGrp="1" noChangeArrowheads="1"/>
          </p:cNvSpPr>
          <p:nvPr>
            <p:ph idx="1"/>
          </p:nvPr>
        </p:nvSpPr>
        <p:spPr/>
        <p:txBody>
          <a:bodyPr>
            <a:noAutofit/>
          </a:bodyPr>
          <a:lstStyle/>
          <a:p>
            <a:pPr marL="0" indent="0" eaLnBrk="1" hangingPunct="1">
              <a:lnSpc>
                <a:spcPct val="80000"/>
              </a:lnSpc>
              <a:buNone/>
              <a:defRPr/>
            </a:pPr>
            <a:r>
              <a:rPr lang="en-US" altLang="en-US" sz="2000" b="1" dirty="0"/>
              <a:t>Quality assurance </a:t>
            </a:r>
          </a:p>
          <a:p>
            <a:pPr marL="514350" indent="-514350">
              <a:buFont typeface="+mj-lt"/>
              <a:buAutoNum type="arabicPeriod"/>
              <a:defRPr/>
            </a:pPr>
            <a:r>
              <a:rPr lang="en-US" sz="2000" dirty="0"/>
              <a:t>Along with Supervisors, may be involved in:</a:t>
            </a:r>
          </a:p>
          <a:p>
            <a:pPr marL="914400" lvl="1" indent="-514350">
              <a:buFont typeface="+mj-lt"/>
              <a:buAutoNum type="arabicPeriod"/>
              <a:defRPr/>
            </a:pPr>
            <a:r>
              <a:rPr lang="en-US" sz="2000" dirty="0"/>
              <a:t>Observing interviews</a:t>
            </a:r>
          </a:p>
          <a:p>
            <a:pPr marL="914400" lvl="1" indent="-514350">
              <a:buFont typeface="+mj-lt"/>
              <a:buAutoNum type="arabicPeriod"/>
              <a:defRPr/>
            </a:pPr>
            <a:r>
              <a:rPr lang="en-US" sz="2000" dirty="0"/>
              <a:t>Conducting re-interviews</a:t>
            </a:r>
          </a:p>
          <a:p>
            <a:pPr marL="514350" indent="-514350">
              <a:buFont typeface="+mj-lt"/>
              <a:buAutoNum type="arabicPeriod"/>
              <a:defRPr/>
            </a:pPr>
            <a:r>
              <a:rPr lang="en-US" sz="2000" dirty="0"/>
              <a:t>Verify that the administrative variables (district name, ward name, village name, cluster name and number, household number, interviewer name and number, supervisor name, and date of interview) is entered correctly and matches the details found on the assignment sheets before submitting data to server </a:t>
            </a:r>
          </a:p>
          <a:p>
            <a:pPr marL="914400" lvl="1" indent="-514350">
              <a:buFont typeface="+mj-lt"/>
              <a:buAutoNum type="arabicPeriod"/>
              <a:defRPr/>
            </a:pPr>
            <a:r>
              <a:rPr lang="en-US" sz="2000" dirty="0"/>
              <a:t>Ensure that questionnaires are sent to the server every evening, or when internet connection available.</a:t>
            </a:r>
          </a:p>
          <a:p>
            <a:pPr marL="514350" indent="-514350">
              <a:buFont typeface="+mj-lt"/>
              <a:buAutoNum type="arabicPeriod"/>
              <a:defRPr/>
            </a:pPr>
            <a:r>
              <a:rPr lang="en-US" sz="2000" dirty="0"/>
              <a:t>Conduct debrief sessions with interviewers and advise them of any problems found in their questionnaires </a:t>
            </a:r>
          </a:p>
          <a:p>
            <a:pPr marL="514350" indent="-514350">
              <a:buFont typeface="+mj-lt"/>
              <a:buAutoNum type="arabicPeriod"/>
              <a:defRPr/>
            </a:pPr>
            <a:r>
              <a:rPr lang="en-US" sz="2000" dirty="0"/>
              <a:t>Communicate any persistent data quality issues to the study coordinator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hangingPunct="1"/>
            <a:r>
              <a:rPr lang="en-US" altLang="en-US" sz="3600" smtClean="0"/>
              <a:t>Interviewers</a:t>
            </a:r>
          </a:p>
        </p:txBody>
      </p:sp>
      <p:sp>
        <p:nvSpPr>
          <p:cNvPr id="27651" name="Rectangle 3"/>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sz="2000" dirty="0"/>
              <a:t>Locating the structures and households assigned, and completing the Household Questionnaire</a:t>
            </a:r>
          </a:p>
          <a:p>
            <a:pPr marL="514350" indent="-514350">
              <a:buFont typeface="Arial" panose="020B0604020202020204" pitchFamily="34" charset="0"/>
              <a:buAutoNum type="arabicPeriod"/>
            </a:pPr>
            <a:r>
              <a:rPr lang="en-US" altLang="en-US" sz="2000" dirty="0" smtClean="0"/>
              <a:t>Identifying </a:t>
            </a:r>
            <a:r>
              <a:rPr lang="en-US" altLang="en-US" sz="2000" dirty="0"/>
              <a:t>all eligible respondents in those households</a:t>
            </a:r>
          </a:p>
          <a:p>
            <a:pPr marL="514350" indent="-514350">
              <a:buFont typeface="Arial" panose="020B0604020202020204" pitchFamily="34" charset="0"/>
              <a:buAutoNum type="arabicPeriod"/>
            </a:pPr>
            <a:r>
              <a:rPr lang="en-US" altLang="en-US" sz="2000" dirty="0" smtClean="0"/>
              <a:t>Interviewing </a:t>
            </a:r>
            <a:r>
              <a:rPr lang="en-US" altLang="en-US" sz="2000" dirty="0"/>
              <a:t>all eligible respondents in the households</a:t>
            </a:r>
          </a:p>
          <a:p>
            <a:pPr marL="514350" indent="-514350">
              <a:buFont typeface="Arial" panose="020B0604020202020204" pitchFamily="34" charset="0"/>
              <a:buAutoNum type="arabicPeriod"/>
            </a:pPr>
            <a:r>
              <a:rPr lang="en-US" altLang="en-US" sz="2000" dirty="0" smtClean="0"/>
              <a:t>Correctly </a:t>
            </a:r>
            <a:r>
              <a:rPr lang="en-US" altLang="en-US" sz="2000" dirty="0"/>
              <a:t>recording all information in an electronic format, following all appropriate messages and instructions</a:t>
            </a:r>
          </a:p>
          <a:p>
            <a:pPr marL="514350" indent="-514350">
              <a:buFont typeface="Arial" panose="020B0604020202020204" pitchFamily="34" charset="0"/>
              <a:buAutoNum type="arabicPeriod"/>
            </a:pPr>
            <a:r>
              <a:rPr lang="en-US" altLang="en-US" sz="2000" dirty="0" smtClean="0"/>
              <a:t>Transferring </a:t>
            </a:r>
            <a:r>
              <a:rPr lang="en-US" altLang="en-US" sz="2000" dirty="0"/>
              <a:t>completed electronic data to the team leader for verification at the end of each day</a:t>
            </a:r>
          </a:p>
          <a:p>
            <a:pPr marL="514350" indent="-514350">
              <a:buFont typeface="Arial" panose="020B0604020202020204" pitchFamily="34" charset="0"/>
              <a:buAutoNum type="arabicPeriod"/>
            </a:pPr>
            <a:r>
              <a:rPr lang="en-US" altLang="en-US" sz="2000" dirty="0" smtClean="0"/>
              <a:t>Reporting </a:t>
            </a:r>
            <a:r>
              <a:rPr lang="en-US" altLang="en-US" sz="2000" dirty="0"/>
              <a:t>respondents who could not be interviewed during the initial visit and potentially returning to homes for interviews at a later date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pPr eaLnBrk="1" hangingPunct="1"/>
            <a:r>
              <a:rPr lang="en-US" altLang="en-US" sz="3600" dirty="0" smtClean="0"/>
              <a:t>Interviewers</a:t>
            </a:r>
          </a:p>
        </p:txBody>
      </p:sp>
      <p:sp>
        <p:nvSpPr>
          <p:cNvPr id="11267" name="Rectangle 3">
            <a:extLst/>
          </p:cNvPr>
          <p:cNvSpPr>
            <a:spLocks noGrp="1" noChangeArrowheads="1"/>
          </p:cNvSpPr>
          <p:nvPr>
            <p:ph idx="1"/>
          </p:nvPr>
        </p:nvSpPr>
        <p:spPr/>
        <p:txBody>
          <a:bodyPr numCol="2">
            <a:noAutofit/>
          </a:bodyPr>
          <a:lstStyle/>
          <a:p>
            <a:pPr marL="0" indent="0">
              <a:buNone/>
              <a:defRPr/>
            </a:pPr>
            <a:r>
              <a:rPr lang="en-US" sz="1800" b="1" dirty="0"/>
              <a:t>Supplies and documents needed for fieldwork</a:t>
            </a:r>
          </a:p>
          <a:p>
            <a:pPr>
              <a:defRPr/>
            </a:pPr>
            <a:r>
              <a:rPr lang="en-US" sz="1800" dirty="0"/>
              <a:t>A functional and fully charged tablet with its charger and associated supplies </a:t>
            </a:r>
          </a:p>
          <a:p>
            <a:pPr>
              <a:defRPr/>
            </a:pPr>
            <a:r>
              <a:rPr lang="en-US" sz="1800" dirty="0"/>
              <a:t>Consent forms for each the household, women and men (adult, parental permission, and assent forms</a:t>
            </a:r>
            <a:r>
              <a:rPr lang="en-US" sz="1800" dirty="0" smtClean="0"/>
              <a:t>)</a:t>
            </a:r>
          </a:p>
          <a:p>
            <a:pPr>
              <a:defRPr/>
            </a:pPr>
            <a:r>
              <a:rPr lang="en-US" sz="1800" dirty="0" smtClean="0"/>
              <a:t>Stamp pad for thumb print consent</a:t>
            </a:r>
            <a:endParaRPr lang="en-US" sz="1800" dirty="0"/>
          </a:p>
          <a:p>
            <a:pPr>
              <a:defRPr/>
            </a:pPr>
            <a:r>
              <a:rPr lang="en-US" sz="1800" dirty="0"/>
              <a:t>Something hard to write on (clipboard)</a:t>
            </a:r>
          </a:p>
          <a:p>
            <a:pPr>
              <a:defRPr/>
            </a:pPr>
            <a:r>
              <a:rPr lang="en-US" sz="1800" dirty="0"/>
              <a:t>Interviewer Manual </a:t>
            </a:r>
          </a:p>
          <a:p>
            <a:pPr>
              <a:defRPr/>
            </a:pPr>
            <a:r>
              <a:rPr lang="en-US" sz="1800" dirty="0"/>
              <a:t>Ethics manual</a:t>
            </a:r>
          </a:p>
          <a:p>
            <a:pPr>
              <a:defRPr/>
            </a:pPr>
            <a:r>
              <a:rPr lang="en-US" sz="1800" dirty="0"/>
              <a:t>CAPI User Manual</a:t>
            </a:r>
          </a:p>
          <a:p>
            <a:pPr>
              <a:defRPr/>
            </a:pPr>
            <a:r>
              <a:rPr lang="en-US" sz="1800" dirty="0"/>
              <a:t>Interviewer Assignment Sheets</a:t>
            </a:r>
          </a:p>
          <a:p>
            <a:pPr>
              <a:defRPr/>
            </a:pPr>
            <a:r>
              <a:rPr lang="en-US" sz="1800" dirty="0" smtClean="0"/>
              <a:t>Photo ID and </a:t>
            </a:r>
            <a:r>
              <a:rPr lang="en-US" sz="1800" dirty="0"/>
              <a:t>an introductory letter explaining </a:t>
            </a:r>
            <a:r>
              <a:rPr lang="en-US" sz="1800" dirty="0" smtClean="0"/>
              <a:t>purpose </a:t>
            </a:r>
            <a:r>
              <a:rPr lang="en-US" sz="1800" dirty="0"/>
              <a:t>in the community</a:t>
            </a:r>
          </a:p>
          <a:p>
            <a:pPr>
              <a:defRPr/>
            </a:pPr>
            <a:r>
              <a:rPr lang="en-US" sz="1800" dirty="0"/>
              <a:t>A notebook to make notes or write down questions to ask the supervisor later</a:t>
            </a:r>
          </a:p>
          <a:p>
            <a:pPr>
              <a:defRPr/>
            </a:pPr>
            <a:r>
              <a:rPr lang="en-US" sz="1800" dirty="0"/>
              <a:t>Pens</a:t>
            </a:r>
          </a:p>
          <a:p>
            <a:pPr>
              <a:defRPr/>
            </a:pPr>
            <a:r>
              <a:rPr lang="en-US" sz="1800" dirty="0"/>
              <a:t> </a:t>
            </a:r>
            <a:r>
              <a:rPr lang="en-US" sz="1800" dirty="0" smtClean="0"/>
              <a:t>Project card, Literacy card, Age </a:t>
            </a:r>
            <a:r>
              <a:rPr lang="en-US" sz="1800" dirty="0"/>
              <a:t>Estimation Chart</a:t>
            </a:r>
          </a:p>
          <a:p>
            <a:pPr>
              <a:defRPr/>
            </a:pPr>
            <a:r>
              <a:rPr lang="en-US" sz="1800" dirty="0"/>
              <a:t>A bag to carry </a:t>
            </a:r>
            <a:r>
              <a:rPr lang="en-US" sz="1800" dirty="0" smtClean="0"/>
              <a:t>tablet </a:t>
            </a:r>
            <a:r>
              <a:rPr lang="en-US" sz="1800" dirty="0"/>
              <a:t>and materials</a:t>
            </a:r>
          </a:p>
          <a:p>
            <a:pPr marL="0" indent="0">
              <a:buNone/>
              <a:defRPr/>
            </a:pP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Interviewer characteristics</a:t>
            </a:r>
            <a:endParaRPr lang="en-US" altLang="en-US" u="sng" smtClean="0"/>
          </a:p>
        </p:txBody>
      </p:sp>
      <p:sp>
        <p:nvSpPr>
          <p:cNvPr id="11267" name="Rectangle 3">
            <a:extLst/>
          </p:cNvPr>
          <p:cNvSpPr>
            <a:spLocks noGrp="1" noChangeArrowheads="1"/>
          </p:cNvSpPr>
          <p:nvPr>
            <p:ph idx="1"/>
          </p:nvPr>
        </p:nvSpPr>
        <p:spPr/>
        <p:txBody>
          <a:bodyPr>
            <a:normAutofit/>
          </a:bodyPr>
          <a:lstStyle/>
          <a:p>
            <a:pPr lvl="0">
              <a:defRPr/>
            </a:pPr>
            <a:r>
              <a:rPr lang="en-US" sz="2000" dirty="0" smtClean="0">
                <a:solidFill>
                  <a:prstClr val="black"/>
                </a:solidFill>
              </a:rPr>
              <a:t>Language abilities: English, local language(s)</a:t>
            </a:r>
            <a:endParaRPr lang="en-US" sz="2000" dirty="0">
              <a:solidFill>
                <a:prstClr val="black"/>
              </a:solidFill>
            </a:endParaRPr>
          </a:p>
          <a:p>
            <a:pPr lvl="0">
              <a:defRPr/>
            </a:pPr>
            <a:r>
              <a:rPr lang="en-US" sz="2000" dirty="0">
                <a:solidFill>
                  <a:prstClr val="black"/>
                </a:solidFill>
              </a:rPr>
              <a:t>Educational background: </a:t>
            </a:r>
            <a:r>
              <a:rPr lang="en-US" sz="2000" dirty="0" smtClean="0">
                <a:solidFill>
                  <a:prstClr val="black"/>
                </a:solidFill>
              </a:rPr>
              <a:t>high school completion equivalent </a:t>
            </a:r>
            <a:r>
              <a:rPr lang="en-US" sz="2000" dirty="0">
                <a:solidFill>
                  <a:prstClr val="black"/>
                </a:solidFill>
              </a:rPr>
              <a:t>experience OR bachelors degree</a:t>
            </a:r>
          </a:p>
          <a:p>
            <a:pPr lvl="0">
              <a:defRPr/>
            </a:pPr>
            <a:r>
              <a:rPr lang="en-US" sz="2000" dirty="0">
                <a:solidFill>
                  <a:prstClr val="black"/>
                </a:solidFill>
              </a:rPr>
              <a:t>Previous survey experience an asset</a:t>
            </a:r>
          </a:p>
          <a:p>
            <a:pPr lvl="0">
              <a:defRPr/>
            </a:pPr>
            <a:r>
              <a:rPr lang="en-US" sz="2000" dirty="0">
                <a:solidFill>
                  <a:prstClr val="black"/>
                </a:solidFill>
              </a:rPr>
              <a:t>Ability to walk long distances in rough terrain </a:t>
            </a:r>
          </a:p>
          <a:p>
            <a:pPr lvl="0">
              <a:defRPr/>
            </a:pPr>
            <a:r>
              <a:rPr lang="en-US" sz="2000" dirty="0">
                <a:solidFill>
                  <a:prstClr val="black"/>
                </a:solidFill>
              </a:rPr>
              <a:t>Available for temporary work</a:t>
            </a:r>
          </a:p>
          <a:p>
            <a:pPr lvl="0">
              <a:defRPr/>
            </a:pPr>
            <a:r>
              <a:rPr lang="en-US" sz="2000" dirty="0">
                <a:solidFill>
                  <a:prstClr val="black"/>
                </a:solidFill>
              </a:rPr>
              <a:t>Female interviewers preferred</a:t>
            </a:r>
          </a:p>
          <a:p>
            <a:pPr lvl="0">
              <a:defRPr/>
            </a:pPr>
            <a:r>
              <a:rPr lang="en-US" sz="2000" dirty="0">
                <a:solidFill>
                  <a:prstClr val="black"/>
                </a:solidFill>
              </a:rPr>
              <a:t>Mature, responsible, attentive / listens to instruction, adaptable, willingness to learn, attention to detail</a:t>
            </a:r>
          </a:p>
          <a:p>
            <a:pPr marL="285750" indent="-285750">
              <a:buFont typeface="Arial" panose="020B0604020202020204" pitchFamily="34" charset="0"/>
              <a:buChar char="•"/>
              <a:defRPr/>
            </a:pPr>
            <a:endParaRPr lang="en-US" sz="2400" dirty="0" smtClean="0"/>
          </a:p>
          <a:p>
            <a:pPr marL="514350" indent="-514350">
              <a:buFont typeface="+mj-lt"/>
              <a:buAutoNum type="arabicPeriod"/>
              <a:defRPr/>
            </a:pP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pPr eaLnBrk="1" hangingPunct="1"/>
            <a:r>
              <a:rPr lang="en-US" altLang="en-US" sz="3600" dirty="0" smtClean="0"/>
              <a:t>Interviewer selection  </a:t>
            </a:r>
            <a:endParaRPr lang="en-US" altLang="en-US" sz="3600" u="sng" dirty="0" smtClean="0"/>
          </a:p>
        </p:txBody>
      </p:sp>
      <p:sp>
        <p:nvSpPr>
          <p:cNvPr id="11267" name="Rectangle 3">
            <a:extLst/>
          </p:cNvPr>
          <p:cNvSpPr>
            <a:spLocks noGrp="1" noChangeArrowheads="1"/>
          </p:cNvSpPr>
          <p:nvPr>
            <p:ph idx="1"/>
          </p:nvPr>
        </p:nvSpPr>
        <p:spPr/>
        <p:txBody>
          <a:bodyPr>
            <a:normAutofit/>
          </a:bodyPr>
          <a:lstStyle/>
          <a:p>
            <a:pPr lvl="0">
              <a:defRPr/>
            </a:pPr>
            <a:r>
              <a:rPr lang="en-US" sz="2000" dirty="0">
                <a:solidFill>
                  <a:prstClr val="black"/>
                </a:solidFill>
              </a:rPr>
              <a:t>Initial testing prior to recruitment </a:t>
            </a:r>
          </a:p>
          <a:p>
            <a:pPr lvl="0">
              <a:defRPr/>
            </a:pPr>
            <a:r>
              <a:rPr lang="en-US" sz="2000" dirty="0">
                <a:solidFill>
                  <a:prstClr val="black"/>
                </a:solidFill>
              </a:rPr>
              <a:t>Interview to assess skills, prior experiences, and character traits</a:t>
            </a:r>
          </a:p>
          <a:p>
            <a:pPr lvl="1">
              <a:defRPr/>
            </a:pPr>
            <a:r>
              <a:rPr lang="en-US" sz="1850" dirty="0">
                <a:solidFill>
                  <a:prstClr val="black"/>
                </a:solidFill>
              </a:rPr>
              <a:t>Language testing (reading and speaking)</a:t>
            </a:r>
          </a:p>
          <a:p>
            <a:pPr lvl="1">
              <a:defRPr/>
            </a:pPr>
            <a:r>
              <a:rPr lang="en-US" sz="1850" dirty="0">
                <a:solidFill>
                  <a:prstClr val="black"/>
                </a:solidFill>
              </a:rPr>
              <a:t>Literacy, numeracy and capable with tablet/software</a:t>
            </a:r>
          </a:p>
          <a:p>
            <a:pPr lvl="0">
              <a:defRPr/>
            </a:pPr>
            <a:endParaRPr lang="en-US" sz="2000" dirty="0">
              <a:solidFill>
                <a:prstClr val="black"/>
              </a:solidFill>
            </a:endParaRPr>
          </a:p>
          <a:p>
            <a:pPr lvl="0">
              <a:defRPr/>
            </a:pPr>
            <a:r>
              <a:rPr lang="en-US" sz="2000" dirty="0">
                <a:solidFill>
                  <a:prstClr val="black"/>
                </a:solidFill>
              </a:rPr>
              <a:t>Recruit more interviewers than you need for the training (+10-20%) and make final selection based on performance in written exams, quizzes, role plays / scenarios, homework assignments, engagement in training, and field practice days</a:t>
            </a:r>
          </a:p>
          <a:p>
            <a:pPr lvl="1">
              <a:defRPr/>
            </a:pPr>
            <a:r>
              <a:rPr lang="en-US" sz="1850" dirty="0">
                <a:solidFill>
                  <a:prstClr val="black"/>
                </a:solidFill>
              </a:rPr>
              <a:t>Those with highest scorers, high performance in training and prior experience in leadership become </a:t>
            </a:r>
            <a:r>
              <a:rPr lang="en-US" sz="1850" dirty="0" smtClean="0">
                <a:solidFill>
                  <a:prstClr val="black"/>
                </a:solidFill>
              </a:rPr>
              <a:t> </a:t>
            </a:r>
            <a:r>
              <a:rPr lang="en-US" sz="1850" dirty="0">
                <a:solidFill>
                  <a:prstClr val="black"/>
                </a:solidFill>
              </a:rPr>
              <a:t>supervisors/team leaders </a:t>
            </a:r>
          </a:p>
          <a:p>
            <a:pPr lvl="1">
              <a:defRPr/>
            </a:pPr>
            <a:r>
              <a:rPr lang="en-US" sz="1850" dirty="0">
                <a:solidFill>
                  <a:prstClr val="black"/>
                </a:solidFill>
              </a:rPr>
              <a:t>The lowest scorers are kept as alternates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smtClean="0"/>
              <a:t>Thank you!</a:t>
            </a:r>
            <a:endParaRPr lang="en-US" sz="4000" dirty="0"/>
          </a:p>
        </p:txBody>
      </p:sp>
      <p:sp>
        <p:nvSpPr>
          <p:cNvPr id="4" name="Slide Number Placeholder 3"/>
          <p:cNvSpPr>
            <a:spLocks noGrp="1"/>
          </p:cNvSpPr>
          <p:nvPr>
            <p:ph type="sldNum" sz="quarter" idx="4294967295"/>
          </p:nvPr>
        </p:nvSpPr>
        <p:spPr/>
        <p:txBody>
          <a:bodyPr/>
          <a:lstStyle/>
          <a:p>
            <a:pPr>
              <a:defRPr/>
            </a:pPr>
            <a:endParaRPr lang="en-US" altLang="en-US" dirty="0"/>
          </a:p>
        </p:txBody>
      </p:sp>
    </p:spTree>
    <p:extLst>
      <p:ext uri="{BB962C8B-B14F-4D97-AF65-F5344CB8AC3E}">
        <p14:creationId xmlns:p14="http://schemas.microsoft.com/office/powerpoint/2010/main" val="3655747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r>
              <a:rPr lang="en-US" altLang="en-US" sz="3600" dirty="0" smtClean="0"/>
              <a:t>Survey Team Composition</a:t>
            </a:r>
          </a:p>
        </p:txBody>
      </p:sp>
      <p:sp>
        <p:nvSpPr>
          <p:cNvPr id="3" name="Rounded Rectangle 2"/>
          <p:cNvSpPr/>
          <p:nvPr/>
        </p:nvSpPr>
        <p:spPr>
          <a:xfrm>
            <a:off x="4407437" y="1649900"/>
            <a:ext cx="1502820" cy="797706"/>
          </a:xfrm>
          <a:prstGeom prst="roundRect">
            <a:avLst/>
          </a:prstGeom>
          <a:no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4607E"/>
                </a:solidFill>
              </a:rPr>
              <a:t>Central office </a:t>
            </a:r>
            <a:endParaRPr lang="en-US" sz="1600" b="1" dirty="0">
              <a:solidFill>
                <a:srgbClr val="04607E"/>
              </a:solidFill>
            </a:endParaRPr>
          </a:p>
        </p:txBody>
      </p:sp>
      <p:sp>
        <p:nvSpPr>
          <p:cNvPr id="7" name="Rounded Rectangle 6"/>
          <p:cNvSpPr/>
          <p:nvPr/>
        </p:nvSpPr>
        <p:spPr>
          <a:xfrm>
            <a:off x="8592503" y="1649900"/>
            <a:ext cx="1502820" cy="797706"/>
          </a:xfrm>
          <a:prstGeom prst="roundRect">
            <a:avLst/>
          </a:prstGeom>
          <a:no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4607E"/>
                </a:solidFill>
              </a:rPr>
              <a:t>Data manager / IT support</a:t>
            </a:r>
            <a:endParaRPr lang="en-US" sz="1600" b="1" dirty="0">
              <a:solidFill>
                <a:srgbClr val="04607E"/>
              </a:solidFill>
            </a:endParaRPr>
          </a:p>
        </p:txBody>
      </p:sp>
      <p:sp>
        <p:nvSpPr>
          <p:cNvPr id="8" name="Rounded Rectangle 7"/>
          <p:cNvSpPr/>
          <p:nvPr/>
        </p:nvSpPr>
        <p:spPr>
          <a:xfrm>
            <a:off x="6496537" y="1649900"/>
            <a:ext cx="1502820" cy="797706"/>
          </a:xfrm>
          <a:prstGeom prst="roundRect">
            <a:avLst/>
          </a:prstGeom>
          <a:no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4607E"/>
                </a:solidFill>
              </a:rPr>
              <a:t>Survey coordinator</a:t>
            </a:r>
            <a:endParaRPr lang="en-US" sz="1600" b="1" dirty="0">
              <a:solidFill>
                <a:srgbClr val="04607E"/>
              </a:solidFill>
            </a:endParaRPr>
          </a:p>
        </p:txBody>
      </p:sp>
      <p:sp>
        <p:nvSpPr>
          <p:cNvPr id="9" name="Rounded Rectangle 8"/>
          <p:cNvSpPr/>
          <p:nvPr/>
        </p:nvSpPr>
        <p:spPr>
          <a:xfrm>
            <a:off x="6497652" y="2882539"/>
            <a:ext cx="1502820" cy="797706"/>
          </a:xfrm>
          <a:prstGeom prst="roundRect">
            <a:avLst/>
          </a:prstGeom>
          <a:no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4607E"/>
                </a:solidFill>
              </a:rPr>
              <a:t>Supervisor</a:t>
            </a:r>
            <a:endParaRPr lang="en-US" sz="1600" b="1" dirty="0">
              <a:solidFill>
                <a:srgbClr val="04607E"/>
              </a:solidFill>
            </a:endParaRPr>
          </a:p>
        </p:txBody>
      </p:sp>
      <p:sp>
        <p:nvSpPr>
          <p:cNvPr id="10" name="Rounded Rectangle 9"/>
          <p:cNvSpPr/>
          <p:nvPr/>
        </p:nvSpPr>
        <p:spPr>
          <a:xfrm>
            <a:off x="3855312" y="3993229"/>
            <a:ext cx="1502820" cy="797706"/>
          </a:xfrm>
          <a:prstGeom prst="roundRect">
            <a:avLst/>
          </a:prstGeom>
          <a:no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4607E"/>
                </a:solidFill>
              </a:rPr>
              <a:t>Team leader</a:t>
            </a:r>
            <a:endParaRPr lang="en-US" sz="1600" b="1" dirty="0">
              <a:solidFill>
                <a:srgbClr val="04607E"/>
              </a:solidFill>
            </a:endParaRPr>
          </a:p>
        </p:txBody>
      </p:sp>
      <p:sp>
        <p:nvSpPr>
          <p:cNvPr id="11" name="Rounded Rectangle 10"/>
          <p:cNvSpPr/>
          <p:nvPr/>
        </p:nvSpPr>
        <p:spPr>
          <a:xfrm>
            <a:off x="8878816" y="3993229"/>
            <a:ext cx="1502820" cy="797706"/>
          </a:xfrm>
          <a:prstGeom prst="roundRect">
            <a:avLst/>
          </a:prstGeom>
          <a:no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4607E"/>
                </a:solidFill>
              </a:rPr>
              <a:t>Team leader</a:t>
            </a:r>
            <a:endParaRPr lang="en-US" sz="1600" b="1" dirty="0">
              <a:solidFill>
                <a:srgbClr val="04607E"/>
              </a:solidFill>
            </a:endParaRPr>
          </a:p>
        </p:txBody>
      </p:sp>
      <p:sp>
        <p:nvSpPr>
          <p:cNvPr id="12" name="Rounded Rectangle 11"/>
          <p:cNvSpPr/>
          <p:nvPr/>
        </p:nvSpPr>
        <p:spPr>
          <a:xfrm>
            <a:off x="3855312" y="5347818"/>
            <a:ext cx="1502820" cy="797706"/>
          </a:xfrm>
          <a:prstGeom prst="roundRect">
            <a:avLst/>
          </a:prstGeom>
          <a:no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4607E"/>
                </a:solidFill>
              </a:rPr>
              <a:t>Interviewer</a:t>
            </a:r>
            <a:endParaRPr lang="en-US" sz="1600" b="1" dirty="0">
              <a:solidFill>
                <a:srgbClr val="04607E"/>
              </a:solidFill>
            </a:endParaRPr>
          </a:p>
        </p:txBody>
      </p:sp>
      <p:sp>
        <p:nvSpPr>
          <p:cNvPr id="4" name="Content Placeholder 3"/>
          <p:cNvSpPr>
            <a:spLocks noGrp="1"/>
          </p:cNvSpPr>
          <p:nvPr>
            <p:ph idx="1"/>
          </p:nvPr>
        </p:nvSpPr>
        <p:spPr>
          <a:xfrm>
            <a:off x="609601" y="1600205"/>
            <a:ext cx="2971800" cy="3276596"/>
          </a:xfrm>
        </p:spPr>
        <p:txBody>
          <a:bodyPr>
            <a:normAutofit/>
          </a:bodyPr>
          <a:lstStyle/>
          <a:p>
            <a:pPr>
              <a:spcBef>
                <a:spcPct val="0"/>
              </a:spcBef>
              <a:buClrTx/>
              <a:buSzTx/>
              <a:buFontTx/>
              <a:buNone/>
            </a:pPr>
            <a:r>
              <a:rPr lang="en-US" altLang="en-US" sz="2000" b="1" dirty="0" smtClean="0">
                <a:solidFill>
                  <a:srgbClr val="8D3B72"/>
                </a:solidFill>
              </a:rPr>
              <a:t>[DEFINE NUMBER OF INDIVIDUALS FOR EACH ROLE ON THIS SLIDE]</a:t>
            </a:r>
            <a:endParaRPr lang="en-US" altLang="en-US" sz="2000" b="1" dirty="0">
              <a:solidFill>
                <a:srgbClr val="8D3B72"/>
              </a:solidFill>
            </a:endParaRPr>
          </a:p>
        </p:txBody>
      </p:sp>
      <p:sp>
        <p:nvSpPr>
          <p:cNvPr id="14" name="Rounded Rectangle 13"/>
          <p:cNvSpPr/>
          <p:nvPr/>
        </p:nvSpPr>
        <p:spPr>
          <a:xfrm>
            <a:off x="5483643" y="5347818"/>
            <a:ext cx="1502820" cy="797706"/>
          </a:xfrm>
          <a:prstGeom prst="roundRect">
            <a:avLst/>
          </a:prstGeom>
          <a:no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4607E"/>
                </a:solidFill>
              </a:rPr>
              <a:t>Interviewer</a:t>
            </a:r>
            <a:endParaRPr lang="en-US" sz="1600" b="1" dirty="0">
              <a:solidFill>
                <a:srgbClr val="04607E"/>
              </a:solidFill>
            </a:endParaRPr>
          </a:p>
        </p:txBody>
      </p:sp>
      <p:sp>
        <p:nvSpPr>
          <p:cNvPr id="15" name="Rounded Rectangle 14"/>
          <p:cNvSpPr/>
          <p:nvPr/>
        </p:nvSpPr>
        <p:spPr>
          <a:xfrm>
            <a:off x="7250485" y="5347818"/>
            <a:ext cx="1502820" cy="797706"/>
          </a:xfrm>
          <a:prstGeom prst="roundRect">
            <a:avLst/>
          </a:prstGeom>
          <a:no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4607E"/>
                </a:solidFill>
              </a:rPr>
              <a:t>Interviewer</a:t>
            </a:r>
            <a:endParaRPr lang="en-US" sz="1600" b="1" dirty="0">
              <a:solidFill>
                <a:srgbClr val="04607E"/>
              </a:solidFill>
            </a:endParaRPr>
          </a:p>
        </p:txBody>
      </p:sp>
      <p:sp>
        <p:nvSpPr>
          <p:cNvPr id="16" name="Rounded Rectangle 15"/>
          <p:cNvSpPr/>
          <p:nvPr/>
        </p:nvSpPr>
        <p:spPr>
          <a:xfrm>
            <a:off x="8878816" y="5347818"/>
            <a:ext cx="1502820" cy="797706"/>
          </a:xfrm>
          <a:prstGeom prst="roundRect">
            <a:avLst/>
          </a:prstGeom>
          <a:no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4607E"/>
                </a:solidFill>
              </a:rPr>
              <a:t>Interviewer</a:t>
            </a:r>
            <a:endParaRPr lang="en-US" sz="1600" b="1" dirty="0">
              <a:solidFill>
                <a:srgbClr val="04607E"/>
              </a:solidFill>
            </a:endParaRPr>
          </a:p>
        </p:txBody>
      </p:sp>
      <p:sp>
        <p:nvSpPr>
          <p:cNvPr id="17" name="Rounded Rectangle 16"/>
          <p:cNvSpPr/>
          <p:nvPr/>
        </p:nvSpPr>
        <p:spPr>
          <a:xfrm>
            <a:off x="10507149" y="5347818"/>
            <a:ext cx="1502820" cy="797706"/>
          </a:xfrm>
          <a:prstGeom prst="roundRect">
            <a:avLst/>
          </a:prstGeom>
          <a:no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4607E"/>
                </a:solidFill>
              </a:rPr>
              <a:t>Interviewer</a:t>
            </a:r>
            <a:endParaRPr lang="en-US" sz="1600" b="1" dirty="0">
              <a:solidFill>
                <a:srgbClr val="04607E"/>
              </a:solidFill>
            </a:endParaRPr>
          </a:p>
        </p:txBody>
      </p:sp>
      <p:sp>
        <p:nvSpPr>
          <p:cNvPr id="19" name="Rounded Rectangle 18"/>
          <p:cNvSpPr/>
          <p:nvPr/>
        </p:nvSpPr>
        <p:spPr>
          <a:xfrm>
            <a:off x="2226981" y="5347818"/>
            <a:ext cx="1502820" cy="797706"/>
          </a:xfrm>
          <a:prstGeom prst="roundRect">
            <a:avLst/>
          </a:prstGeom>
          <a:noFill/>
          <a:ln w="28575">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4607E"/>
                </a:solidFill>
              </a:rPr>
              <a:t>Interviewer</a:t>
            </a:r>
            <a:endParaRPr lang="en-US" sz="1600" b="1" dirty="0">
              <a:solidFill>
                <a:srgbClr val="04607E"/>
              </a:solidFill>
            </a:endParaRPr>
          </a:p>
        </p:txBody>
      </p:sp>
      <p:cxnSp>
        <p:nvCxnSpPr>
          <p:cNvPr id="21" name="Elbow Connector 20"/>
          <p:cNvCxnSpPr>
            <a:stCxn id="10" idx="2"/>
            <a:endCxn id="14" idx="0"/>
          </p:cNvCxnSpPr>
          <p:nvPr/>
        </p:nvCxnSpPr>
        <p:spPr>
          <a:xfrm rot="16200000" flipH="1">
            <a:off x="5142446" y="4255210"/>
            <a:ext cx="556883" cy="1628331"/>
          </a:xfrm>
          <a:prstGeom prst="bentConnector3">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5" name="Elbow Connector 24"/>
          <p:cNvCxnSpPr>
            <a:stCxn id="10" idx="2"/>
            <a:endCxn id="19" idx="0"/>
          </p:cNvCxnSpPr>
          <p:nvPr/>
        </p:nvCxnSpPr>
        <p:spPr>
          <a:xfrm rot="5400000">
            <a:off x="3514116" y="4255211"/>
            <a:ext cx="556883" cy="1628331"/>
          </a:xfrm>
          <a:prstGeom prst="bentConnector3">
            <a:avLst>
              <a:gd name="adj1" fmla="val 50000"/>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0" name="Elbow Connector 29"/>
          <p:cNvCxnSpPr>
            <a:endCxn id="12" idx="0"/>
          </p:cNvCxnSpPr>
          <p:nvPr/>
        </p:nvCxnSpPr>
        <p:spPr>
          <a:xfrm rot="16200000" flipH="1">
            <a:off x="4323604" y="5064700"/>
            <a:ext cx="551198" cy="15038"/>
          </a:xfrm>
          <a:prstGeom prst="bentConnector3">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2" name="Elbow Connector 31"/>
          <p:cNvCxnSpPr/>
          <p:nvPr/>
        </p:nvCxnSpPr>
        <p:spPr>
          <a:xfrm rot="16200000" flipH="1">
            <a:off x="10163561" y="4255209"/>
            <a:ext cx="556883" cy="1628331"/>
          </a:xfrm>
          <a:prstGeom prst="bentConnector3">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3" name="Elbow Connector 32"/>
          <p:cNvCxnSpPr/>
          <p:nvPr/>
        </p:nvCxnSpPr>
        <p:spPr>
          <a:xfrm rot="5400000">
            <a:off x="8535231" y="4255210"/>
            <a:ext cx="556883" cy="1628331"/>
          </a:xfrm>
          <a:prstGeom prst="bentConnector3">
            <a:avLst>
              <a:gd name="adj1" fmla="val 50000"/>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4" name="Elbow Connector 33"/>
          <p:cNvCxnSpPr/>
          <p:nvPr/>
        </p:nvCxnSpPr>
        <p:spPr>
          <a:xfrm rot="16200000" flipH="1">
            <a:off x="9344719" y="5064699"/>
            <a:ext cx="551198" cy="15038"/>
          </a:xfrm>
          <a:prstGeom prst="bentConnector3">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5" name="Elbow Connector 34"/>
          <p:cNvCxnSpPr>
            <a:stCxn id="9" idx="2"/>
            <a:endCxn id="11" idx="0"/>
          </p:cNvCxnSpPr>
          <p:nvPr/>
        </p:nvCxnSpPr>
        <p:spPr>
          <a:xfrm rot="16200000" flipH="1">
            <a:off x="8283152" y="2646155"/>
            <a:ext cx="312984" cy="2381164"/>
          </a:xfrm>
          <a:prstGeom prst="bentConnector3">
            <a:avLst>
              <a:gd name="adj1" fmla="val 50000"/>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Elbow Connector 38"/>
          <p:cNvCxnSpPr>
            <a:stCxn id="9" idx="2"/>
            <a:endCxn id="10" idx="0"/>
          </p:cNvCxnSpPr>
          <p:nvPr/>
        </p:nvCxnSpPr>
        <p:spPr>
          <a:xfrm rot="5400000">
            <a:off x="5771400" y="2515567"/>
            <a:ext cx="312984" cy="2642340"/>
          </a:xfrm>
          <a:prstGeom prst="bentConnector3">
            <a:avLst>
              <a:gd name="adj1" fmla="val 50000"/>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Elbow Connector 41"/>
          <p:cNvCxnSpPr>
            <a:stCxn id="8" idx="2"/>
            <a:endCxn id="9" idx="0"/>
          </p:cNvCxnSpPr>
          <p:nvPr/>
        </p:nvCxnSpPr>
        <p:spPr>
          <a:xfrm rot="16200000" flipH="1">
            <a:off x="7031038" y="2664514"/>
            <a:ext cx="434933" cy="1115"/>
          </a:xfrm>
          <a:prstGeom prst="bentConnector3">
            <a:avLst>
              <a:gd name="adj1" fmla="val 50000"/>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6" name="Elbow Connector 45"/>
          <p:cNvCxnSpPr>
            <a:stCxn id="7" idx="2"/>
          </p:cNvCxnSpPr>
          <p:nvPr/>
        </p:nvCxnSpPr>
        <p:spPr>
          <a:xfrm rot="5400000">
            <a:off x="8187197" y="1508356"/>
            <a:ext cx="217467" cy="2095966"/>
          </a:xfrm>
          <a:prstGeom prst="bentConnector2">
            <a:avLst/>
          </a:prstGeom>
          <a:ln>
            <a:tailEnd type="none"/>
          </a:ln>
          <a:effectLst/>
        </p:spPr>
        <p:style>
          <a:lnRef idx="2">
            <a:schemeClr val="accent1"/>
          </a:lnRef>
          <a:fillRef idx="0">
            <a:schemeClr val="accent1"/>
          </a:fillRef>
          <a:effectRef idx="1">
            <a:schemeClr val="accent1"/>
          </a:effectRef>
          <a:fontRef idx="minor">
            <a:schemeClr val="tx1"/>
          </a:fontRef>
        </p:style>
      </p:cxnSp>
      <p:cxnSp>
        <p:nvCxnSpPr>
          <p:cNvPr id="49" name="Elbow Connector 48"/>
          <p:cNvCxnSpPr>
            <a:stCxn id="3" idx="2"/>
          </p:cNvCxnSpPr>
          <p:nvPr/>
        </p:nvCxnSpPr>
        <p:spPr>
          <a:xfrm rot="16200000" flipH="1">
            <a:off x="6099620" y="1506833"/>
            <a:ext cx="213918" cy="2095464"/>
          </a:xfrm>
          <a:prstGeom prst="bentConnector2">
            <a:avLst/>
          </a:prstGeom>
          <a:ln>
            <a:tailEnd type="none"/>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title"/>
          </p:nvPr>
        </p:nvSpPr>
        <p:spPr/>
        <p:txBody>
          <a:bodyPr>
            <a:normAutofit/>
          </a:bodyPr>
          <a:lstStyle/>
          <a:p>
            <a:r>
              <a:rPr lang="en-US" altLang="en-US" sz="3600" dirty="0" smtClean="0"/>
              <a:t>Roles and responsibilities</a:t>
            </a:r>
          </a:p>
        </p:txBody>
      </p:sp>
      <p:sp>
        <p:nvSpPr>
          <p:cNvPr id="8195" name="Content Placeholder 2"/>
          <p:cNvSpPr>
            <a:spLocks noGrp="1" noChangeArrowheads="1"/>
          </p:cNvSpPr>
          <p:nvPr>
            <p:ph idx="1"/>
          </p:nvPr>
        </p:nvSpPr>
        <p:spPr/>
        <p:txBody>
          <a:bodyPr>
            <a:normAutofit/>
          </a:bodyPr>
          <a:lstStyle/>
          <a:p>
            <a:r>
              <a:rPr lang="en-US" altLang="en-US" sz="2400" dirty="0" smtClean="0"/>
              <a:t>Survey coordinator</a:t>
            </a:r>
          </a:p>
          <a:p>
            <a:r>
              <a:rPr lang="en-US" altLang="en-US" sz="2400" dirty="0" smtClean="0"/>
              <a:t>Data manager / IT support</a:t>
            </a:r>
          </a:p>
          <a:p>
            <a:r>
              <a:rPr lang="en-US" altLang="en-US" sz="2400" dirty="0" smtClean="0"/>
              <a:t>Supervisors</a:t>
            </a:r>
          </a:p>
          <a:p>
            <a:r>
              <a:rPr lang="en-US" altLang="en-US" sz="2400" dirty="0" smtClean="0"/>
              <a:t>Team leaders</a:t>
            </a:r>
          </a:p>
          <a:p>
            <a:r>
              <a:rPr lang="en-US" altLang="en-US" sz="2400" dirty="0" smtClean="0"/>
              <a:t>Interviewers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altLang="en-US" sz="3600" smtClean="0"/>
              <a:t>Survey coordinator</a:t>
            </a:r>
          </a:p>
        </p:txBody>
      </p:sp>
      <p:sp>
        <p:nvSpPr>
          <p:cNvPr id="11267" name="Rectangle 3">
            <a:extLst/>
          </p:cNvPr>
          <p:cNvSpPr>
            <a:spLocks noGrp="1" noChangeArrowheads="1"/>
          </p:cNvSpPr>
          <p:nvPr>
            <p:ph idx="1"/>
          </p:nvPr>
        </p:nvSpPr>
        <p:spPr/>
        <p:txBody>
          <a:bodyPr>
            <a:normAutofit lnSpcReduction="10000"/>
          </a:bodyPr>
          <a:lstStyle/>
          <a:p>
            <a:pPr lvl="0"/>
            <a:r>
              <a:rPr lang="en-US" altLang="en-US" sz="2400" dirty="0" smtClean="0">
                <a:solidFill>
                  <a:prstClr val="black"/>
                </a:solidFill>
              </a:rPr>
              <a:t>Overview </a:t>
            </a:r>
            <a:r>
              <a:rPr lang="en-US" altLang="en-US" sz="2400" dirty="0">
                <a:solidFill>
                  <a:prstClr val="black"/>
                </a:solidFill>
              </a:rPr>
              <a:t>and oversight of the study in all aspects</a:t>
            </a:r>
          </a:p>
          <a:p>
            <a:pPr lvl="0"/>
            <a:r>
              <a:rPr lang="en-US" altLang="en-US" sz="2400" dirty="0">
                <a:solidFill>
                  <a:prstClr val="black"/>
                </a:solidFill>
              </a:rPr>
              <a:t>Coordinate questionnaire adaptation, translation, and pre-testing</a:t>
            </a:r>
          </a:p>
          <a:p>
            <a:pPr lvl="0"/>
            <a:r>
              <a:rPr lang="en-US" altLang="en-US" sz="2400" dirty="0">
                <a:solidFill>
                  <a:prstClr val="black"/>
                </a:solidFill>
              </a:rPr>
              <a:t>Assist with training interviewers and adapting training materials </a:t>
            </a:r>
          </a:p>
          <a:p>
            <a:pPr lvl="0"/>
            <a:r>
              <a:rPr lang="en-US" altLang="en-US" sz="2400" dirty="0">
                <a:solidFill>
                  <a:prstClr val="black"/>
                </a:solidFill>
              </a:rPr>
              <a:t>Work with team leaders to organize logistics and field operations of data collection</a:t>
            </a:r>
          </a:p>
          <a:p>
            <a:pPr lvl="0"/>
            <a:r>
              <a:rPr lang="en-US" altLang="en-US" sz="2400" dirty="0">
                <a:solidFill>
                  <a:prstClr val="black"/>
                </a:solidFill>
              </a:rPr>
              <a:t>Oversee supervisors to ensure good data quality</a:t>
            </a:r>
          </a:p>
          <a:p>
            <a:pPr lvl="0"/>
            <a:r>
              <a:rPr lang="en-US" altLang="en-US" sz="2400" dirty="0">
                <a:solidFill>
                  <a:prstClr val="black"/>
                </a:solidFill>
              </a:rPr>
              <a:t>Oversight of all data collection / field operations</a:t>
            </a:r>
          </a:p>
          <a:p>
            <a:pPr lvl="1"/>
            <a:r>
              <a:rPr lang="en-US" altLang="en-US" sz="2250" dirty="0">
                <a:solidFill>
                  <a:prstClr val="black"/>
                </a:solidFill>
              </a:rPr>
              <a:t>Assign teams and deal with any issues related to team formation and deployment</a:t>
            </a:r>
          </a:p>
          <a:p>
            <a:pPr lvl="1"/>
            <a:r>
              <a:rPr lang="en-US" altLang="en-US" sz="2250" dirty="0">
                <a:solidFill>
                  <a:prstClr val="black"/>
                </a:solidFill>
              </a:rPr>
              <a:t>Liaise with supervisors on field or interviewer issues</a:t>
            </a:r>
          </a:p>
          <a:p>
            <a:pPr lvl="0"/>
            <a:r>
              <a:rPr lang="en-US" altLang="en-US" sz="2400" dirty="0">
                <a:solidFill>
                  <a:prstClr val="black"/>
                </a:solidFill>
              </a:rPr>
              <a:t>Team leader and supervisors report to coordinators</a:t>
            </a:r>
          </a:p>
          <a:p>
            <a:pPr marL="285750" indent="-285750">
              <a:buFont typeface="Arial" panose="020B0604020202020204" pitchFamily="34" charset="0"/>
              <a:buChar char="•"/>
              <a:defRPr/>
            </a:pPr>
            <a:endParaRPr lang="en-US" sz="2400" dirty="0" smtClean="0">
              <a:latin typeface="Franklin Gothic Book" panose="020B0503020102020204" pitchFamily="34" charset="0"/>
            </a:endParaRPr>
          </a:p>
          <a:p>
            <a:pPr marL="514350" indent="-514350">
              <a:buFont typeface="+mj-lt"/>
              <a:buAutoNum type="arabicPeriod"/>
              <a:defRPr/>
            </a:pP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en-US" altLang="en-US" sz="3600" dirty="0" smtClean="0"/>
              <a:t>Data manager / IT support</a:t>
            </a:r>
            <a:endParaRPr lang="en-US" altLang="en-US" sz="3600" u="sng" dirty="0" smtClean="0"/>
          </a:p>
        </p:txBody>
      </p:sp>
      <p:sp>
        <p:nvSpPr>
          <p:cNvPr id="11267" name="Rectangle 3">
            <a:extLst/>
          </p:cNvPr>
          <p:cNvSpPr>
            <a:spLocks noGrp="1" noChangeArrowheads="1"/>
          </p:cNvSpPr>
          <p:nvPr>
            <p:ph idx="1"/>
          </p:nvPr>
        </p:nvSpPr>
        <p:spPr/>
        <p:txBody>
          <a:bodyPr>
            <a:normAutofit lnSpcReduction="10000"/>
          </a:bodyPr>
          <a:lstStyle/>
          <a:p>
            <a:pPr lvl="0"/>
            <a:r>
              <a:rPr lang="en-US" altLang="en-US" sz="2400" dirty="0">
                <a:solidFill>
                  <a:prstClr val="black"/>
                </a:solidFill>
              </a:rPr>
              <a:t>Ensure tablets are functioning and </a:t>
            </a:r>
            <a:r>
              <a:rPr lang="en-US" altLang="en-US" sz="2400" dirty="0" smtClean="0">
                <a:solidFill>
                  <a:prstClr val="black"/>
                </a:solidFill>
              </a:rPr>
              <a:t>configured</a:t>
            </a:r>
          </a:p>
          <a:p>
            <a:pPr lvl="0"/>
            <a:r>
              <a:rPr lang="en-US" altLang="en-US" sz="2400" dirty="0">
                <a:solidFill>
                  <a:prstClr val="black"/>
                </a:solidFill>
              </a:rPr>
              <a:t>Establish a tracking system for tablets and other IT material </a:t>
            </a:r>
          </a:p>
          <a:p>
            <a:pPr lvl="0"/>
            <a:r>
              <a:rPr lang="en-US" altLang="en-US" sz="2400" dirty="0">
                <a:solidFill>
                  <a:prstClr val="black"/>
                </a:solidFill>
              </a:rPr>
              <a:t>Assist with training interviewers</a:t>
            </a:r>
          </a:p>
          <a:p>
            <a:pPr lvl="0"/>
            <a:r>
              <a:rPr lang="en-US" altLang="en-US" sz="2400" dirty="0">
                <a:solidFill>
                  <a:prstClr val="black"/>
                </a:solidFill>
              </a:rPr>
              <a:t>Assist with pre-testing of CAPI tool and make modifications, as required</a:t>
            </a:r>
          </a:p>
          <a:p>
            <a:pPr lvl="0"/>
            <a:r>
              <a:rPr lang="en-US" altLang="en-US" sz="2400" dirty="0">
                <a:solidFill>
                  <a:prstClr val="black"/>
                </a:solidFill>
              </a:rPr>
              <a:t>Data collection:</a:t>
            </a:r>
          </a:p>
          <a:p>
            <a:pPr lvl="1"/>
            <a:r>
              <a:rPr lang="en-US" altLang="en-US" sz="2250" dirty="0">
                <a:solidFill>
                  <a:prstClr val="black"/>
                </a:solidFill>
              </a:rPr>
              <a:t>Review and back up all incoming data submitted to the server daily</a:t>
            </a:r>
          </a:p>
          <a:p>
            <a:pPr lvl="1"/>
            <a:r>
              <a:rPr lang="en-US" altLang="en-US" sz="2250" dirty="0">
                <a:solidFill>
                  <a:prstClr val="black"/>
                </a:solidFill>
              </a:rPr>
              <a:t>Monitor interviewer and team performance using the electronic survey dashboard and all completed data quality forms and liaise with central/field staff with respect to data quality issues  </a:t>
            </a:r>
          </a:p>
          <a:p>
            <a:pPr lvl="1"/>
            <a:r>
              <a:rPr lang="en-US" altLang="en-US" sz="2250" dirty="0">
                <a:solidFill>
                  <a:prstClr val="black"/>
                </a:solidFill>
              </a:rPr>
              <a:t>Be available to address any issues in the field related to the tablets, CAPI / ODK system, IT, and/or data </a:t>
            </a:r>
            <a:r>
              <a:rPr lang="en-US" altLang="en-US" sz="2250" dirty="0" smtClean="0">
                <a:solidFill>
                  <a:prstClr val="black"/>
                </a:solidFill>
              </a:rPr>
              <a:t>submission</a:t>
            </a:r>
            <a:endParaRPr lang="en-US" altLang="en-US" sz="2250" dirty="0">
              <a:solidFill>
                <a:prstClr val="black"/>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en-US" altLang="en-US" sz="3600" dirty="0" smtClean="0"/>
              <a:t>Supervisors</a:t>
            </a:r>
          </a:p>
        </p:txBody>
      </p:sp>
      <p:sp>
        <p:nvSpPr>
          <p:cNvPr id="13315" name="Rectangle 3"/>
          <p:cNvSpPr>
            <a:spLocks noGrp="1" noChangeArrowheads="1"/>
          </p:cNvSpPr>
          <p:nvPr>
            <p:ph idx="1"/>
          </p:nvPr>
        </p:nvSpPr>
        <p:spPr/>
        <p:txBody>
          <a:bodyPr/>
          <a:lstStyle/>
          <a:p>
            <a:r>
              <a:rPr lang="en-US" altLang="en-US" sz="2000"/>
              <a:t>Assist with the training of interviewers and team leaders</a:t>
            </a:r>
          </a:p>
          <a:p>
            <a:r>
              <a:rPr lang="en-US" altLang="en-US" sz="2000"/>
              <a:t>Support the deployment of survey teams</a:t>
            </a:r>
          </a:p>
          <a:p>
            <a:r>
              <a:rPr lang="en-US" altLang="en-US" sz="2000"/>
              <a:t>Maintain regular contact with team leaders and central staff to ensure that the work is going as planned and to resolve any problems</a:t>
            </a:r>
          </a:p>
          <a:p>
            <a:r>
              <a:rPr lang="en-US" altLang="en-US" sz="2000"/>
              <a:t>Visit teams in the field regularly to monitor fieldwork and data quality</a:t>
            </a:r>
          </a:p>
          <a:p>
            <a:pPr lvl="1"/>
            <a:r>
              <a:rPr lang="en-US" altLang="en-US" sz="2000"/>
              <a:t>Generally, at least 1 day/team</a:t>
            </a:r>
          </a:p>
          <a:p>
            <a:pPr lvl="1"/>
            <a:r>
              <a:rPr lang="en-US" altLang="en-US" sz="2000"/>
              <a:t>Observe interviews (1 per day)</a:t>
            </a:r>
          </a:p>
          <a:p>
            <a:pPr lvl="1"/>
            <a:r>
              <a:rPr lang="en-US" altLang="en-US" sz="2000"/>
              <a:t>Conduct re-interviews (2-3x per week)</a:t>
            </a:r>
          </a:p>
          <a:p>
            <a:pPr lvl="1"/>
            <a:r>
              <a:rPr lang="en-US" altLang="en-US" sz="2000"/>
              <a:t>Meet with teams during debriefs</a:t>
            </a:r>
          </a:p>
          <a:p>
            <a:pPr lvl="1"/>
            <a:r>
              <a:rPr lang="en-US" altLang="en-US" sz="2000"/>
              <a:t>Monitor interviewer performance in conjunction with team leader</a:t>
            </a:r>
          </a:p>
          <a:p>
            <a:pPr lvl="1"/>
            <a:r>
              <a:rPr lang="en-US" altLang="en-US" sz="2000"/>
              <a:t>May be trained on data quality Dash board to monitor along with Data Manager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r>
              <a:rPr lang="en-US" altLang="en-US" sz="3600" dirty="0" smtClean="0"/>
              <a:t>Team Leaders</a:t>
            </a:r>
          </a:p>
        </p:txBody>
      </p:sp>
      <p:sp>
        <p:nvSpPr>
          <p:cNvPr id="15363" name="Rectangle 3"/>
          <p:cNvSpPr>
            <a:spLocks noGrp="1" noChangeArrowheads="1"/>
          </p:cNvSpPr>
          <p:nvPr>
            <p:ph idx="1"/>
          </p:nvPr>
        </p:nvSpPr>
        <p:spPr/>
        <p:txBody>
          <a:bodyPr/>
          <a:lstStyle/>
          <a:p>
            <a:pPr eaLnBrk="1" hangingPunct="1">
              <a:buFont typeface="Wingdings" panose="05000000000000000000" pitchFamily="2" charset="2"/>
              <a:buNone/>
            </a:pPr>
            <a:r>
              <a:rPr lang="en-US" altLang="en-US" sz="2000" dirty="0"/>
              <a:t>Team leaders’ R&amp;R in three broader categories:</a:t>
            </a:r>
          </a:p>
          <a:p>
            <a:pPr eaLnBrk="1" hangingPunct="1">
              <a:buFont typeface="Wingdings" panose="05000000000000000000" pitchFamily="2" charset="2"/>
              <a:buNone/>
            </a:pPr>
            <a:r>
              <a:rPr lang="en-US" altLang="en-US" sz="2000" dirty="0"/>
              <a:t> </a:t>
            </a:r>
          </a:p>
          <a:p>
            <a:pPr eaLnBrk="1" hangingPunct="1"/>
            <a:r>
              <a:rPr lang="en-US" altLang="en-US" sz="2000" dirty="0"/>
              <a:t>During preparation for fieldwork</a:t>
            </a:r>
          </a:p>
          <a:p>
            <a:pPr eaLnBrk="1" hangingPunct="1"/>
            <a:r>
              <a:rPr lang="en-US" altLang="en-US" sz="2000" dirty="0"/>
              <a:t>During the fieldwork</a:t>
            </a:r>
          </a:p>
          <a:p>
            <a:pPr eaLnBrk="1" hangingPunct="1"/>
            <a:r>
              <a:rPr lang="en-US" altLang="en-US" sz="2000" dirty="0"/>
              <a:t>Quality assurance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n-US" altLang="en-US" sz="3600" dirty="0" smtClean="0"/>
              <a:t>Team Leaders</a:t>
            </a:r>
          </a:p>
        </p:txBody>
      </p:sp>
      <p:sp>
        <p:nvSpPr>
          <p:cNvPr id="7171" name="Rectangle 3">
            <a:extLst/>
          </p:cNvPr>
          <p:cNvSpPr>
            <a:spLocks noGrp="1" noChangeArrowheads="1"/>
          </p:cNvSpPr>
          <p:nvPr>
            <p:ph idx="1"/>
          </p:nvPr>
        </p:nvSpPr>
        <p:spPr/>
        <p:txBody>
          <a:bodyPr>
            <a:normAutofit/>
          </a:bodyPr>
          <a:lstStyle/>
          <a:p>
            <a:pPr marL="0" indent="0" eaLnBrk="1" hangingPunct="1">
              <a:buNone/>
              <a:defRPr/>
            </a:pPr>
            <a:r>
              <a:rPr lang="en-US" altLang="en-US" sz="2000" b="1" dirty="0"/>
              <a:t>During preparation for the fieldwork</a:t>
            </a:r>
          </a:p>
          <a:p>
            <a:pPr marL="514350" indent="-514350">
              <a:buFont typeface="+mj-lt"/>
              <a:buAutoNum type="arabicPeriod"/>
              <a:defRPr/>
            </a:pPr>
            <a:r>
              <a:rPr lang="en-US" sz="2000" dirty="0"/>
              <a:t>Contact local authorities and local guides to inform them about the survey team’s arrival and gain their cooperation.</a:t>
            </a:r>
          </a:p>
          <a:p>
            <a:pPr marL="514350" indent="-514350">
              <a:buFont typeface="+mj-lt"/>
              <a:buAutoNum type="arabicPeriod"/>
              <a:defRPr/>
            </a:pPr>
            <a:r>
              <a:rPr lang="en-US" sz="2000" dirty="0"/>
              <a:t>Obtain sampled household lists and/or maps (provided by study coordinator) for each cluster in which his/her team will be working.</a:t>
            </a:r>
          </a:p>
          <a:p>
            <a:pPr marL="514350" indent="-514350">
              <a:buFont typeface="+mj-lt"/>
              <a:buAutoNum type="arabicPeriod"/>
              <a:defRPr/>
            </a:pPr>
            <a:r>
              <a:rPr lang="en-US" sz="2000" dirty="0"/>
              <a:t>Become familiar with the area where the team will be working and determine the best arrangements (travel and accommodation, if applicable) for collecting data from sampled households.</a:t>
            </a:r>
          </a:p>
          <a:p>
            <a:pPr marL="514350" indent="-514350">
              <a:buFont typeface="+mj-lt"/>
              <a:buAutoNum type="arabicPeriod"/>
              <a:defRPr/>
            </a:pPr>
            <a:r>
              <a:rPr lang="en-US" sz="2000" dirty="0"/>
              <a:t>Obtain all monetary advances, supplies including mobile phone cards, tablets, chargers, consent forms, interviewer assignment sheets, literacy cards, and other equipment necessary for the team to complete its assigned interviews.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u="sng" smtClean="0"/>
              <a:t>Team Leaders</a:t>
            </a:r>
            <a:endParaRPr lang="en-US" altLang="en-US" smtClean="0"/>
          </a:p>
        </p:txBody>
      </p:sp>
      <p:sp>
        <p:nvSpPr>
          <p:cNvPr id="7171" name="Rectangle 3">
            <a:extLst/>
          </p:cNvPr>
          <p:cNvSpPr>
            <a:spLocks noGrp="1" noChangeArrowheads="1"/>
          </p:cNvSpPr>
          <p:nvPr>
            <p:ph idx="1"/>
          </p:nvPr>
        </p:nvSpPr>
        <p:spPr/>
        <p:txBody>
          <a:bodyPr numCol="2">
            <a:noAutofit/>
          </a:bodyPr>
          <a:lstStyle/>
          <a:p>
            <a:pPr marL="0" indent="0">
              <a:buNone/>
              <a:defRPr/>
            </a:pPr>
            <a:r>
              <a:rPr lang="en-US" sz="2000" b="1" dirty="0"/>
              <a:t>Collecting materials and logistical arrangements for fieldwork</a:t>
            </a:r>
          </a:p>
          <a:p>
            <a:pPr marL="0" indent="0">
              <a:buNone/>
              <a:defRPr/>
            </a:pPr>
            <a:r>
              <a:rPr lang="en-US" sz="1400" b="1" dirty="0"/>
              <a:t>Fieldwork Documents</a:t>
            </a:r>
            <a:endParaRPr lang="en-US" sz="1400" dirty="0"/>
          </a:p>
          <a:p>
            <a:pPr>
              <a:defRPr/>
            </a:pPr>
            <a:r>
              <a:rPr lang="en-US" sz="1400" dirty="0"/>
              <a:t>Field Team Leader / Supervisor’s Manual &amp; Interviewer Manual</a:t>
            </a:r>
          </a:p>
          <a:p>
            <a:pPr>
              <a:defRPr/>
            </a:pPr>
            <a:r>
              <a:rPr lang="en-US" sz="1400" dirty="0"/>
              <a:t>Maps and household listing forms for all sampled clusters in the assigned area</a:t>
            </a:r>
          </a:p>
          <a:p>
            <a:pPr>
              <a:defRPr/>
            </a:pPr>
            <a:r>
              <a:rPr lang="en-US" sz="1400" dirty="0"/>
              <a:t>Letters of introduction to local authorities </a:t>
            </a:r>
          </a:p>
          <a:p>
            <a:pPr>
              <a:defRPr/>
            </a:pPr>
            <a:r>
              <a:rPr lang="en-US" sz="1400" dirty="0"/>
              <a:t>Supervisor Assignment Sheets</a:t>
            </a:r>
          </a:p>
          <a:p>
            <a:pPr>
              <a:defRPr/>
            </a:pPr>
            <a:r>
              <a:rPr lang="en-US" sz="1400" dirty="0"/>
              <a:t>Interviewer Assignment Sheets</a:t>
            </a:r>
          </a:p>
          <a:p>
            <a:pPr>
              <a:defRPr/>
            </a:pPr>
            <a:r>
              <a:rPr lang="en-US" sz="1400" dirty="0"/>
              <a:t>Consent forms</a:t>
            </a:r>
          </a:p>
          <a:p>
            <a:pPr>
              <a:defRPr/>
            </a:pPr>
            <a:r>
              <a:rPr lang="en-US" sz="1400" dirty="0"/>
              <a:t>Literacy cards</a:t>
            </a:r>
          </a:p>
          <a:p>
            <a:pPr marL="0" indent="0">
              <a:buNone/>
              <a:defRPr/>
            </a:pPr>
            <a:r>
              <a:rPr lang="en-US" sz="1400" b="1" dirty="0"/>
              <a:t>Supplies</a:t>
            </a:r>
            <a:endParaRPr lang="en-US" sz="1400" dirty="0"/>
          </a:p>
          <a:p>
            <a:pPr>
              <a:defRPr/>
            </a:pPr>
            <a:r>
              <a:rPr lang="en-US" sz="1400" dirty="0"/>
              <a:t>Tablets</a:t>
            </a:r>
          </a:p>
          <a:p>
            <a:pPr>
              <a:defRPr/>
            </a:pPr>
            <a:r>
              <a:rPr lang="en-US" sz="1400" dirty="0"/>
              <a:t>Chargers and extension cables for tablets</a:t>
            </a:r>
          </a:p>
          <a:p>
            <a:pPr>
              <a:defRPr/>
            </a:pPr>
            <a:endParaRPr lang="en-US" sz="1400" dirty="0" smtClean="0"/>
          </a:p>
          <a:p>
            <a:pPr>
              <a:defRPr/>
            </a:pPr>
            <a:endParaRPr lang="en-US" sz="1400" dirty="0"/>
          </a:p>
          <a:p>
            <a:pPr>
              <a:defRPr/>
            </a:pPr>
            <a:endParaRPr lang="en-US" sz="1400" dirty="0" smtClean="0"/>
          </a:p>
          <a:p>
            <a:pPr>
              <a:defRPr/>
            </a:pPr>
            <a:r>
              <a:rPr lang="en-US" sz="1400" dirty="0" smtClean="0"/>
              <a:t>Phone </a:t>
            </a:r>
            <a:r>
              <a:rPr lang="en-US" sz="1400" dirty="0"/>
              <a:t>and internet credit</a:t>
            </a:r>
          </a:p>
          <a:p>
            <a:pPr>
              <a:defRPr/>
            </a:pPr>
            <a:r>
              <a:rPr lang="en-US" sz="1400" dirty="0"/>
              <a:t>Backpacks/bags</a:t>
            </a:r>
          </a:p>
          <a:p>
            <a:pPr>
              <a:defRPr/>
            </a:pPr>
            <a:r>
              <a:rPr lang="en-US" sz="1400" dirty="0"/>
              <a:t>Umbrellas</a:t>
            </a:r>
          </a:p>
          <a:p>
            <a:pPr>
              <a:defRPr/>
            </a:pPr>
            <a:r>
              <a:rPr lang="en-US" sz="1400" dirty="0"/>
              <a:t>First aid </a:t>
            </a:r>
            <a:r>
              <a:rPr lang="en-US" sz="1400" dirty="0" smtClean="0"/>
              <a:t>kit</a:t>
            </a:r>
            <a:endParaRPr lang="en-US" sz="1400" b="1" dirty="0" smtClean="0"/>
          </a:p>
          <a:p>
            <a:pPr marL="0" indent="0">
              <a:buNone/>
              <a:defRPr/>
            </a:pPr>
            <a:r>
              <a:rPr lang="en-US" sz="1400" b="1" dirty="0" smtClean="0"/>
              <a:t>Funds </a:t>
            </a:r>
            <a:r>
              <a:rPr lang="en-US" sz="1400" b="1" dirty="0"/>
              <a:t>for Field Expenses</a:t>
            </a:r>
            <a:endParaRPr lang="en-US" sz="1400" dirty="0"/>
          </a:p>
          <a:p>
            <a:pPr>
              <a:defRPr/>
            </a:pPr>
            <a:r>
              <a:rPr lang="en-US" sz="1400" dirty="0"/>
              <a:t>Sufficient funds to cover expenses for the team</a:t>
            </a:r>
          </a:p>
          <a:p>
            <a:pPr>
              <a:defRPr/>
            </a:pPr>
            <a:r>
              <a:rPr lang="en-US" sz="1400" dirty="0"/>
              <a:t>Funds for fuel and minor vehicle repairs, if required</a:t>
            </a:r>
          </a:p>
          <a:p>
            <a:pPr>
              <a:defRPr/>
            </a:pPr>
            <a:r>
              <a:rPr lang="en-US" sz="1400" dirty="0"/>
              <a:t>Funds for incidentals</a:t>
            </a:r>
          </a:p>
          <a:p>
            <a:pPr>
              <a:defRPr/>
            </a:pPr>
            <a:r>
              <a:rPr lang="en-US" sz="1400" dirty="0"/>
              <a:t>Funds/phone cards for communicating with the central office</a:t>
            </a:r>
          </a:p>
          <a:p>
            <a:pPr>
              <a:defRPr/>
            </a:pPr>
            <a:r>
              <a:rPr lang="en-US" sz="1400" dirty="0"/>
              <a:t>Advances for per diem allowances for the team.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jhsph-normal">
  <a:themeElements>
    <a:clrScheme name="RADAR Tool 6">
      <a:dk1>
        <a:sysClr val="windowText" lastClr="000000"/>
      </a:dk1>
      <a:lt1>
        <a:srgbClr val="FFFFFF"/>
      </a:lt1>
      <a:dk2>
        <a:srgbClr val="04607E"/>
      </a:dk2>
      <a:lt2>
        <a:srgbClr val="FFFFFF"/>
      </a:lt2>
      <a:accent1>
        <a:srgbClr val="A1CC3A"/>
      </a:accent1>
      <a:accent2>
        <a:srgbClr val="154780"/>
      </a:accent2>
      <a:accent3>
        <a:srgbClr val="4A66AC"/>
      </a:accent3>
      <a:accent4>
        <a:srgbClr val="9D90A0"/>
      </a:accent4>
      <a:accent5>
        <a:srgbClr val="7F8FA9"/>
      </a:accent5>
      <a:accent6>
        <a:srgbClr val="629DD1"/>
      </a:accent6>
      <a:hlink>
        <a:srgbClr val="A1CC3A"/>
      </a:hlink>
      <a:folHlink>
        <a:srgbClr val="A1CC3A"/>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17EB125-C55B-4167-BF82-C3424A1E07A1}" vid="{F654CB58-0B2D-4D15-8CB1-5021BA4EA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788</TotalTime>
  <Words>1752</Words>
  <Application>Microsoft Office PowerPoint</Application>
  <PresentationFormat>Widescreen</PresentationFormat>
  <Paragraphs>189</Paragraphs>
  <Slides>17</Slides>
  <Notes>15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ＭＳ Ｐゴシック</vt:lpstr>
      <vt:lpstr>ＭＳ Ｐゴシック</vt:lpstr>
      <vt:lpstr>Arial</vt:lpstr>
      <vt:lpstr>Calibri</vt:lpstr>
      <vt:lpstr>Calibri Light</vt:lpstr>
      <vt:lpstr>Franklin Gothic Book</vt:lpstr>
      <vt:lpstr>Franklin Gothic Medium</vt:lpstr>
      <vt:lpstr>Georgia</vt:lpstr>
      <vt:lpstr>Lucida Grande</vt:lpstr>
      <vt:lpstr>Wingdings</vt:lpstr>
      <vt:lpstr>jhsph-normal</vt:lpstr>
      <vt:lpstr>RADAR Coverage Survey ToT - Roles and Responsibilities (R&amp;R) of Survey Staff</vt:lpstr>
      <vt:lpstr>Survey Team Composition</vt:lpstr>
      <vt:lpstr>Roles and responsibilities</vt:lpstr>
      <vt:lpstr>Survey coordinator</vt:lpstr>
      <vt:lpstr>Data manager / IT support</vt:lpstr>
      <vt:lpstr>Supervisors</vt:lpstr>
      <vt:lpstr>Team Leaders</vt:lpstr>
      <vt:lpstr>Team Leaders</vt:lpstr>
      <vt:lpstr>Team Leaders</vt:lpstr>
      <vt:lpstr>Team Leaders</vt:lpstr>
      <vt:lpstr>Team Leaders </vt:lpstr>
      <vt:lpstr>Team Leaders </vt:lpstr>
      <vt:lpstr>Interviewers</vt:lpstr>
      <vt:lpstr>Interviewers</vt:lpstr>
      <vt:lpstr>Interviewer characteristics</vt:lpstr>
      <vt:lpstr>Interviewer selection  </vt:lpstr>
      <vt:lpstr>Thank you!</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3</dc:title>
  <dc:creator>User</dc:creator>
  <cp:lastModifiedBy>Talata Sawadogo-Lewis</cp:lastModifiedBy>
  <cp:revision>74</cp:revision>
  <dcterms:created xsi:type="dcterms:W3CDTF">2010-11-20T13:58:14Z</dcterms:created>
  <dcterms:modified xsi:type="dcterms:W3CDTF">2018-11-13T16:20:56Z</dcterms:modified>
</cp:coreProperties>
</file>