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5"/>
  </p:notesMasterIdLst>
  <p:sldIdLst>
    <p:sldId id="29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7" r:id="rId14"/>
    <p:sldId id="288" r:id="rId15"/>
    <p:sldId id="289" r:id="rId16"/>
    <p:sldId id="291" r:id="rId17"/>
    <p:sldId id="290" r:id="rId18"/>
    <p:sldId id="292" r:id="rId19"/>
    <p:sldId id="293" r:id="rId20"/>
    <p:sldId id="294" r:id="rId21"/>
    <p:sldId id="295" r:id="rId22"/>
    <p:sldId id="296" r:id="rId23"/>
    <p:sldId id="298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07E"/>
    <a:srgbClr val="8D3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9710" autoAdjust="0"/>
  </p:normalViewPr>
  <p:slideViewPr>
    <p:cSldViewPr>
      <p:cViewPr varScale="1">
        <p:scale>
          <a:sx n="85" d="100"/>
          <a:sy n="85" d="100"/>
        </p:scale>
        <p:origin x="51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F149692-2CA5-436D-B3DF-AF188E703E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45B8D8F-ECB6-41A9-B169-8E89C67404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0E426D25-F8C2-4FB5-BCB9-E16647C889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34A8A4AA-A93F-459B-A405-D7A949A359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92C77C7E-F283-4434-9D80-8CCE871B10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D34E5F-8434-4F1C-891C-8A0439A86A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D84CB4-D855-43AF-92EB-7448536D877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783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1C020C-66FB-44B4-A25E-4DDD78A1D9D3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C2902A-0447-41FC-8A3A-BFAD38D5201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=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7E6009-82FD-4B34-976A-4277289C18BB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D610E6-AA84-4B94-85E9-CD0379D68FE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81422D-B981-4AF9-8D48-DC6B29065F0C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C6522E-CE71-4905-9CA4-4F0517931DB7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746F2C-3075-4407-A8DF-60B5E3411406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680C1A-8E17-4F15-8379-7C6FF61B1347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001861-FE00-410C-9F8D-72FEEBDF8B06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D75221-A043-484B-ADCA-DEF6C965EC20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9C0A2D-764D-443D-A71C-F20BFBF6190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B63760-673F-4840-80A0-51E6252715D3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E8E44C-D90F-41D6-85E3-46C5A13D2C2D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972FD2-4F91-475F-8BCA-3F056C5A43E6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F112F7-3563-4B80-BC89-4A9408705F6A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1ECA47-FDEB-41BC-B781-5626854E18CA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4F4C64-10C6-40FC-9367-4ED965DD612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C192BB-56B5-4279-86D9-F648DDD657FD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4AE24B-FD87-46B4-A9B8-F25B7F5AE42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2339B1-8979-4F4C-9B87-0C4E8F3F9C8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E9AFD-6818-4C1A-BB0C-F6A198F90223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rgbClr val="154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Watermark of Johns Hopkins School of Public Health logo"/>
          <p:cNvPicPr>
            <a:picLocks noChangeAspect="1"/>
          </p:cNvPicPr>
          <p:nvPr userDrawn="1"/>
        </p:nvPicPr>
        <p:blipFill>
          <a:blip r:embed="rId2" cstate="print"/>
          <a:srcRect r="21205" b="9191"/>
          <a:stretch>
            <a:fillRect/>
          </a:stretch>
        </p:blipFill>
        <p:spPr>
          <a:xfrm>
            <a:off x="6956831" y="408232"/>
            <a:ext cx="5235172" cy="6458239"/>
          </a:xfrm>
          <a:prstGeom prst="rect">
            <a:avLst/>
          </a:prstGeom>
        </p:spPr>
      </p:pic>
      <p:cxnSp>
        <p:nvCxnSpPr>
          <p:cNvPr id="9" name="Straight Connector 1"/>
          <p:cNvCxnSpPr>
            <a:cxnSpLocks noChangeShapeType="1"/>
          </p:cNvCxnSpPr>
          <p:nvPr userDrawn="1"/>
        </p:nvCxnSpPr>
        <p:spPr bwMode="auto">
          <a:xfrm>
            <a:off x="336552" y="4220633"/>
            <a:ext cx="9577917" cy="0"/>
          </a:xfrm>
          <a:prstGeom prst="line">
            <a:avLst/>
          </a:prstGeom>
          <a:noFill/>
          <a:ln w="9525">
            <a:solidFill>
              <a:srgbClr val="A1CC3A"/>
            </a:solidFill>
            <a:round/>
            <a:headEnd type="none" w="sm" len="sm"/>
            <a:tailEnd type="none" w="sm" len="sm"/>
          </a:ln>
        </p:spPr>
      </p:cxnSp>
      <p:pic>
        <p:nvPicPr>
          <p:cNvPr id="13" name="Picture 12" descr="JHSPH logo with text: Johns Hopkins Bloomberg School of Public Health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3"/>
            <a:ext cx="3520017" cy="2491317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60" y="5940760"/>
            <a:ext cx="424289" cy="45182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80731" y="3391463"/>
            <a:ext cx="93305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A1CC3A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Evaluating Public Health Programs at Scale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396068" y="4383617"/>
            <a:ext cx="751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Global Disease, Epidemiology &amp; Control Program</a:t>
            </a:r>
            <a:b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Department of International Health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954882" y="5777547"/>
            <a:ext cx="65973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Real Accountability: Data Analysis for Results (RADAR)</a:t>
            </a:r>
            <a:b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Funded by the Government of Canada</a:t>
            </a:r>
          </a:p>
        </p:txBody>
      </p:sp>
    </p:spTree>
    <p:extLst>
      <p:ext uri="{BB962C8B-B14F-4D97-AF65-F5344CB8AC3E}">
        <p14:creationId xmlns:p14="http://schemas.microsoft.com/office/powerpoint/2010/main" val="174227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/Example 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10600270" y="114707"/>
            <a:ext cx="1481729" cy="1481729"/>
          </a:xfrm>
          <a:prstGeom prst="roundRect">
            <a:avLst/>
          </a:prstGeom>
          <a:solidFill>
            <a:srgbClr val="04607E"/>
          </a:solidFill>
          <a:ln>
            <a:solidFill>
              <a:srgbClr val="A1CC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+mn-cs"/>
            </a:endParaRP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06" y="333349"/>
            <a:ext cx="657255" cy="65725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0723064" y="1032936"/>
            <a:ext cx="1236133" cy="491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&lt;X&gt;</a:t>
            </a:r>
          </a:p>
        </p:txBody>
      </p:sp>
      <p:sp>
        <p:nvSpPr>
          <p:cNvPr id="7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89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600" baseline="0">
                <a:solidFill>
                  <a:srgbClr val="000000"/>
                </a:solidFill>
                <a:latin typeface="Franklin Gothic Book" panose="020B0503020102020204" pitchFamily="34" charset="0"/>
                <a:cs typeface="Calibri"/>
              </a:defRPr>
            </a:lvl1pPr>
            <a:lvl2pPr marL="561975" indent="-30480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750">
                <a:latin typeface="Georgia"/>
                <a:cs typeface="Georgia"/>
              </a:defRPr>
            </a:lvl2pPr>
            <a:lvl3pPr marL="600075" indent="257175">
              <a:spcBef>
                <a:spcPts val="0"/>
              </a:spcBef>
              <a:buClr>
                <a:srgbClr val="B50D0D"/>
              </a:buClr>
              <a:buNone/>
              <a:defRPr sz="75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100"/>
            </a:lvl4pPr>
            <a:lvl5pPr>
              <a:buClr>
                <a:srgbClr val="B50D0D"/>
              </a:buClr>
              <a:defRPr sz="21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7307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mon evaluation framewor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Common evaluation framework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89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600" baseline="0">
                <a:solidFill>
                  <a:srgbClr val="000000"/>
                </a:solidFill>
                <a:latin typeface="Franklin Gothic Book" panose="020B0503020102020204" pitchFamily="34" charset="0"/>
                <a:cs typeface="Calibri"/>
              </a:defRPr>
            </a:lvl1pPr>
            <a:lvl2pPr marL="561975" indent="-30480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750">
                <a:latin typeface="Georgia"/>
                <a:cs typeface="Georgia"/>
              </a:defRPr>
            </a:lvl2pPr>
            <a:lvl3pPr marL="600075" indent="257175">
              <a:spcBef>
                <a:spcPts val="0"/>
              </a:spcBef>
              <a:buClr>
                <a:srgbClr val="B50D0D"/>
              </a:buClr>
              <a:buNone/>
              <a:defRPr sz="75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100"/>
            </a:lvl4pPr>
            <a:lvl5pPr>
              <a:buClr>
                <a:srgbClr val="B50D0D"/>
              </a:buClr>
              <a:defRPr sz="2100"/>
            </a:lvl5pPr>
          </a:lstStyle>
          <a:p>
            <a:pPr lvl="0"/>
            <a:r>
              <a:rPr lang="en-US" dirty="0"/>
              <a:t>Bryce J, </a:t>
            </a:r>
            <a:r>
              <a:rPr lang="en-US" dirty="0" err="1"/>
              <a:t>Victora</a:t>
            </a:r>
            <a:r>
              <a:rPr lang="en-US" dirty="0"/>
              <a:t> CG, </a:t>
            </a:r>
            <a:r>
              <a:rPr lang="en-US" dirty="0" err="1"/>
              <a:t>Boerma</a:t>
            </a:r>
            <a:r>
              <a:rPr lang="en-US" dirty="0"/>
              <a:t> JT, Peters DH, Black RE.  Evaluating the scale-up to MDGs 4 and 5: a common framework.  International Health 2011; 3(3):139-146. 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632037" y="1480658"/>
            <a:ext cx="2212323" cy="492443"/>
          </a:xfrm>
          <a:prstGeom prst="rect">
            <a:avLst/>
          </a:prstGeom>
          <a:solidFill>
            <a:srgbClr val="9CC8FB"/>
          </a:solidFill>
          <a:ln>
            <a:solidFill>
              <a:srgbClr val="9CC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Process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261889" y="2149625"/>
            <a:ext cx="2212321" cy="3106869"/>
          </a:xfrm>
          <a:prstGeom prst="rect">
            <a:avLst/>
          </a:prstGeom>
          <a:solidFill>
            <a:schemeClr val="bg1"/>
          </a:solidFill>
          <a:ln>
            <a:solidFill>
              <a:srgbClr val="9A1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Funding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Policies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Plan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Harmonization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2632037" y="2149621"/>
            <a:ext cx="2212323" cy="3106871"/>
          </a:xfrm>
          <a:prstGeom prst="rect">
            <a:avLst/>
          </a:prstGeom>
          <a:solidFill>
            <a:schemeClr val="bg1"/>
          </a:solidFill>
          <a:ln>
            <a:solidFill>
              <a:srgbClr val="9CC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Project implementation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Capacity building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Accountability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Gender equality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7368351" y="2149616"/>
            <a:ext cx="2216312" cy="3106871"/>
          </a:xfrm>
          <a:prstGeom prst="rect">
            <a:avLst/>
          </a:prstGeom>
          <a:solidFill>
            <a:schemeClr val="bg1"/>
          </a:solidFill>
          <a:ln>
            <a:solidFill>
              <a:srgbClr val="FEED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Intervention coverage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Behavior change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9734887" y="2157201"/>
            <a:ext cx="2219932" cy="3106871"/>
          </a:xfrm>
          <a:prstGeom prst="rect">
            <a:avLst/>
          </a:prstGeom>
          <a:solidFill>
            <a:schemeClr val="bg1"/>
          </a:solidFill>
          <a:ln>
            <a:solidFill>
              <a:srgbClr val="FD6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Improved survival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Improved nutrition</a:t>
            </a:r>
          </a:p>
        </p:txBody>
      </p:sp>
      <p:sp>
        <p:nvSpPr>
          <p:cNvPr id="30" name="Rectangle 29"/>
          <p:cNvSpPr/>
          <p:nvPr userDrawn="1"/>
        </p:nvSpPr>
        <p:spPr>
          <a:xfrm rot="16200000">
            <a:off x="3929290" y="3218529"/>
            <a:ext cx="3106873" cy="969048"/>
          </a:xfrm>
          <a:prstGeom prst="rect">
            <a:avLst/>
          </a:prstGeom>
          <a:solidFill>
            <a:schemeClr val="bg1"/>
          </a:solidFill>
          <a:ln>
            <a:solidFill>
              <a:srgbClr val="BCEB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Improved provision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of services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</p:txBody>
      </p:sp>
      <p:sp>
        <p:nvSpPr>
          <p:cNvPr id="31" name="Rectangle 30"/>
          <p:cNvSpPr/>
          <p:nvPr userDrawn="1"/>
        </p:nvSpPr>
        <p:spPr>
          <a:xfrm rot="16200000">
            <a:off x="5180172" y="3218528"/>
            <a:ext cx="3106873" cy="969048"/>
          </a:xfrm>
          <a:prstGeom prst="rect">
            <a:avLst/>
          </a:prstGeom>
          <a:solidFill>
            <a:schemeClr val="bg1"/>
          </a:solidFill>
          <a:ln>
            <a:solidFill>
              <a:srgbClr val="BCEB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Improved utilization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259889" y="5410204"/>
            <a:ext cx="11692931" cy="855387"/>
          </a:xfrm>
          <a:prstGeom prst="rect">
            <a:avLst/>
          </a:prstGeom>
          <a:solidFill>
            <a:schemeClr val="bg1"/>
          </a:solidFill>
          <a:ln>
            <a:solidFill>
              <a:srgbClr val="046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Environmental health, Equity, Contextual Factors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261885" y="1480658"/>
            <a:ext cx="2212323" cy="492443"/>
          </a:xfrm>
          <a:prstGeom prst="rect">
            <a:avLst/>
          </a:prstGeom>
          <a:solidFill>
            <a:srgbClr val="FFD4A1"/>
          </a:solidFill>
          <a:ln>
            <a:solidFill>
              <a:srgbClr val="FFD4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Inputs</a:t>
            </a:r>
          </a:p>
        </p:txBody>
      </p:sp>
      <p:sp>
        <p:nvSpPr>
          <p:cNvPr id="41" name="Rectangle 40"/>
          <p:cNvSpPr/>
          <p:nvPr userDrawn="1"/>
        </p:nvSpPr>
        <p:spPr>
          <a:xfrm>
            <a:off x="5002189" y="1480658"/>
            <a:ext cx="2212323" cy="492443"/>
          </a:xfrm>
          <a:prstGeom prst="rect">
            <a:avLst/>
          </a:prstGeom>
          <a:solidFill>
            <a:srgbClr val="BCEBB8"/>
          </a:solidFill>
          <a:ln>
            <a:solidFill>
              <a:srgbClr val="BCEB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Outputs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7372341" y="1480658"/>
            <a:ext cx="2212323" cy="492443"/>
          </a:xfrm>
          <a:prstGeom prst="rect">
            <a:avLst/>
          </a:prstGeom>
          <a:solidFill>
            <a:srgbClr val="FEED90"/>
          </a:solidFill>
          <a:ln>
            <a:solidFill>
              <a:srgbClr val="FEED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Outcomes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9742493" y="1480658"/>
            <a:ext cx="2212323" cy="492443"/>
          </a:xfrm>
          <a:prstGeom prst="rect">
            <a:avLst/>
          </a:prstGeom>
          <a:solidFill>
            <a:srgbClr val="FD688F"/>
          </a:solidFill>
          <a:ln>
            <a:solidFill>
              <a:srgbClr val="FD6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Impact</a:t>
            </a:r>
          </a:p>
        </p:txBody>
      </p:sp>
      <p:cxnSp>
        <p:nvCxnSpPr>
          <p:cNvPr id="44" name="Straight Arrow Connector 43"/>
          <p:cNvCxnSpPr/>
          <p:nvPr userDrawn="1"/>
        </p:nvCxnSpPr>
        <p:spPr>
          <a:xfrm>
            <a:off x="2421824" y="1726880"/>
            <a:ext cx="262597" cy="0"/>
          </a:xfrm>
          <a:prstGeom prst="straightConnector1">
            <a:avLst/>
          </a:prstGeom>
          <a:ln w="19050">
            <a:solidFill>
              <a:srgbClr val="0460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 userDrawn="1"/>
        </p:nvCxnSpPr>
        <p:spPr>
          <a:xfrm>
            <a:off x="4791976" y="1726880"/>
            <a:ext cx="262597" cy="0"/>
          </a:xfrm>
          <a:prstGeom prst="straightConnector1">
            <a:avLst/>
          </a:prstGeom>
          <a:ln w="19050">
            <a:solidFill>
              <a:srgbClr val="0460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 userDrawn="1"/>
        </p:nvCxnSpPr>
        <p:spPr>
          <a:xfrm>
            <a:off x="7162128" y="1726880"/>
            <a:ext cx="262597" cy="0"/>
          </a:xfrm>
          <a:prstGeom prst="straightConnector1">
            <a:avLst/>
          </a:prstGeom>
          <a:ln w="19050">
            <a:solidFill>
              <a:srgbClr val="0460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 userDrawn="1"/>
        </p:nvCxnSpPr>
        <p:spPr>
          <a:xfrm>
            <a:off x="9532280" y="1726880"/>
            <a:ext cx="262597" cy="0"/>
          </a:xfrm>
          <a:prstGeom prst="straightConnector1">
            <a:avLst/>
          </a:prstGeom>
          <a:ln w="19050">
            <a:solidFill>
              <a:srgbClr val="0460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 userDrawn="1"/>
        </p:nvCxnSpPr>
        <p:spPr>
          <a:xfrm>
            <a:off x="2421824" y="3721365"/>
            <a:ext cx="262597" cy="0"/>
          </a:xfrm>
          <a:prstGeom prst="straightConnector1">
            <a:avLst/>
          </a:prstGeom>
          <a:ln w="19050">
            <a:solidFill>
              <a:srgbClr val="0460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 userDrawn="1"/>
        </p:nvCxnSpPr>
        <p:spPr>
          <a:xfrm>
            <a:off x="4791976" y="3721365"/>
            <a:ext cx="262597" cy="0"/>
          </a:xfrm>
          <a:prstGeom prst="straightConnector1">
            <a:avLst/>
          </a:prstGeom>
          <a:ln w="19050">
            <a:solidFill>
              <a:srgbClr val="0460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 userDrawn="1"/>
        </p:nvCxnSpPr>
        <p:spPr>
          <a:xfrm>
            <a:off x="7162128" y="3721365"/>
            <a:ext cx="262597" cy="0"/>
          </a:xfrm>
          <a:prstGeom prst="straightConnector1">
            <a:avLst/>
          </a:prstGeom>
          <a:ln w="19050">
            <a:solidFill>
              <a:srgbClr val="0460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 userDrawn="1"/>
        </p:nvCxnSpPr>
        <p:spPr>
          <a:xfrm>
            <a:off x="9532280" y="3721365"/>
            <a:ext cx="262597" cy="0"/>
          </a:xfrm>
          <a:prstGeom prst="straightConnector1">
            <a:avLst/>
          </a:prstGeom>
          <a:ln w="19050">
            <a:solidFill>
              <a:srgbClr val="0460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 userDrawn="1"/>
        </p:nvCxnSpPr>
        <p:spPr>
          <a:xfrm>
            <a:off x="5988256" y="3721365"/>
            <a:ext cx="262597" cy="0"/>
          </a:xfrm>
          <a:prstGeom prst="straightConnector1">
            <a:avLst/>
          </a:prstGeom>
          <a:ln w="19050">
            <a:solidFill>
              <a:srgbClr val="0460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 userDrawn="1"/>
        </p:nvSpPr>
        <p:spPr>
          <a:xfrm>
            <a:off x="2632037" y="1480658"/>
            <a:ext cx="2212323" cy="492443"/>
          </a:xfrm>
          <a:prstGeom prst="rect">
            <a:avLst/>
          </a:prstGeom>
          <a:solidFill>
            <a:srgbClr val="2D13D0"/>
          </a:solidFill>
          <a:ln>
            <a:solidFill>
              <a:srgbClr val="2D1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Process</a:t>
            </a:r>
          </a:p>
        </p:txBody>
      </p:sp>
      <p:sp>
        <p:nvSpPr>
          <p:cNvPr id="68" name="Rectangle 67"/>
          <p:cNvSpPr/>
          <p:nvPr userDrawn="1"/>
        </p:nvSpPr>
        <p:spPr>
          <a:xfrm>
            <a:off x="261889" y="2149625"/>
            <a:ext cx="2212321" cy="3106869"/>
          </a:xfrm>
          <a:prstGeom prst="rect">
            <a:avLst/>
          </a:prstGeom>
          <a:solidFill>
            <a:schemeClr val="bg1"/>
          </a:solidFill>
          <a:ln>
            <a:solidFill>
              <a:srgbClr val="9A1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Funding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Policies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Plan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Harmonization</a:t>
            </a:r>
          </a:p>
        </p:txBody>
      </p:sp>
      <p:sp>
        <p:nvSpPr>
          <p:cNvPr id="69" name="Rectangle 68"/>
          <p:cNvSpPr/>
          <p:nvPr userDrawn="1"/>
        </p:nvSpPr>
        <p:spPr>
          <a:xfrm>
            <a:off x="2632037" y="2149621"/>
            <a:ext cx="2212323" cy="3106871"/>
          </a:xfrm>
          <a:prstGeom prst="rect">
            <a:avLst/>
          </a:prstGeom>
          <a:solidFill>
            <a:schemeClr val="bg1"/>
          </a:solidFill>
          <a:ln>
            <a:solidFill>
              <a:srgbClr val="2D1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Project implementation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Capacity building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Accountability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Gender equality</a:t>
            </a:r>
          </a:p>
        </p:txBody>
      </p:sp>
      <p:sp>
        <p:nvSpPr>
          <p:cNvPr id="70" name="Rectangle 69"/>
          <p:cNvSpPr/>
          <p:nvPr userDrawn="1"/>
        </p:nvSpPr>
        <p:spPr>
          <a:xfrm>
            <a:off x="7368351" y="2149616"/>
            <a:ext cx="2216312" cy="3106871"/>
          </a:xfrm>
          <a:prstGeom prst="rect">
            <a:avLst/>
          </a:prstGeom>
          <a:solidFill>
            <a:schemeClr val="bg1"/>
          </a:solidFill>
          <a:ln>
            <a:solidFill>
              <a:srgbClr val="13D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Intervention coverage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Behavior change</a:t>
            </a:r>
          </a:p>
        </p:txBody>
      </p:sp>
      <p:sp>
        <p:nvSpPr>
          <p:cNvPr id="71" name="Rectangle 70"/>
          <p:cNvSpPr/>
          <p:nvPr userDrawn="1"/>
        </p:nvSpPr>
        <p:spPr>
          <a:xfrm>
            <a:off x="9734887" y="2157201"/>
            <a:ext cx="2219932" cy="3106871"/>
          </a:xfrm>
          <a:prstGeom prst="rect">
            <a:avLst/>
          </a:prstGeom>
          <a:solidFill>
            <a:schemeClr val="bg1"/>
          </a:solidFill>
          <a:ln>
            <a:solidFill>
              <a:srgbClr val="5D6C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Improved survival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MS PGothic" charset="0"/>
              <a:cs typeface="MS PGothic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Improved nutrition</a:t>
            </a:r>
          </a:p>
        </p:txBody>
      </p:sp>
      <p:sp>
        <p:nvSpPr>
          <p:cNvPr id="72" name="Rectangle 71"/>
          <p:cNvSpPr/>
          <p:nvPr userDrawn="1"/>
        </p:nvSpPr>
        <p:spPr>
          <a:xfrm rot="16200000">
            <a:off x="3929290" y="3218529"/>
            <a:ext cx="3106873" cy="969048"/>
          </a:xfrm>
          <a:prstGeom prst="rect">
            <a:avLst/>
          </a:prstGeom>
          <a:solidFill>
            <a:schemeClr val="bg1"/>
          </a:solidFill>
          <a:ln>
            <a:solidFill>
              <a:srgbClr val="139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Improved provision of services</a:t>
            </a:r>
          </a:p>
        </p:txBody>
      </p:sp>
      <p:sp>
        <p:nvSpPr>
          <p:cNvPr id="73" name="Rectangle 72"/>
          <p:cNvSpPr/>
          <p:nvPr userDrawn="1"/>
        </p:nvSpPr>
        <p:spPr>
          <a:xfrm rot="16200000">
            <a:off x="5180172" y="3218528"/>
            <a:ext cx="3106873" cy="969048"/>
          </a:xfrm>
          <a:prstGeom prst="rect">
            <a:avLst/>
          </a:prstGeom>
          <a:solidFill>
            <a:schemeClr val="bg1"/>
          </a:solidFill>
          <a:ln>
            <a:solidFill>
              <a:srgbClr val="139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Improved utilization</a:t>
            </a:r>
          </a:p>
        </p:txBody>
      </p:sp>
      <p:sp>
        <p:nvSpPr>
          <p:cNvPr id="74" name="Rectangle 73"/>
          <p:cNvSpPr/>
          <p:nvPr userDrawn="1"/>
        </p:nvSpPr>
        <p:spPr>
          <a:xfrm>
            <a:off x="259889" y="5410204"/>
            <a:ext cx="11692931" cy="855387"/>
          </a:xfrm>
          <a:prstGeom prst="rect">
            <a:avLst/>
          </a:prstGeom>
          <a:solidFill>
            <a:schemeClr val="bg1"/>
          </a:solidFill>
          <a:ln>
            <a:solidFill>
              <a:srgbClr val="0518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charset="0"/>
                <a:cs typeface="MS PGothic" charset="0"/>
              </a:rPr>
              <a:t>Environmental health, Equity, Contextual Factors</a:t>
            </a:r>
          </a:p>
        </p:txBody>
      </p:sp>
      <p:sp>
        <p:nvSpPr>
          <p:cNvPr id="75" name="Rectangle 74"/>
          <p:cNvSpPr/>
          <p:nvPr userDrawn="1"/>
        </p:nvSpPr>
        <p:spPr>
          <a:xfrm>
            <a:off x="261885" y="1480658"/>
            <a:ext cx="2212323" cy="492443"/>
          </a:xfrm>
          <a:prstGeom prst="rect">
            <a:avLst/>
          </a:prstGeom>
          <a:solidFill>
            <a:srgbClr val="9A13D0"/>
          </a:solidFill>
          <a:ln>
            <a:solidFill>
              <a:srgbClr val="9A13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Inputs</a:t>
            </a:r>
          </a:p>
        </p:txBody>
      </p:sp>
      <p:sp>
        <p:nvSpPr>
          <p:cNvPr id="76" name="Rectangle 75"/>
          <p:cNvSpPr/>
          <p:nvPr userDrawn="1"/>
        </p:nvSpPr>
        <p:spPr>
          <a:xfrm>
            <a:off x="5002189" y="1480658"/>
            <a:ext cx="2212323" cy="492443"/>
          </a:xfrm>
          <a:prstGeom prst="rect">
            <a:avLst/>
          </a:prstGeom>
          <a:solidFill>
            <a:srgbClr val="1392D0"/>
          </a:solidFill>
          <a:ln>
            <a:solidFill>
              <a:srgbClr val="139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Outputs</a:t>
            </a:r>
          </a:p>
        </p:txBody>
      </p:sp>
      <p:sp>
        <p:nvSpPr>
          <p:cNvPr id="77" name="Rectangle 76"/>
          <p:cNvSpPr/>
          <p:nvPr userDrawn="1"/>
        </p:nvSpPr>
        <p:spPr>
          <a:xfrm>
            <a:off x="7372341" y="1480658"/>
            <a:ext cx="2212323" cy="492443"/>
          </a:xfrm>
          <a:prstGeom prst="rect">
            <a:avLst/>
          </a:prstGeom>
          <a:solidFill>
            <a:srgbClr val="13D0BD"/>
          </a:solidFill>
          <a:ln>
            <a:solidFill>
              <a:srgbClr val="13D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Outcomes</a:t>
            </a:r>
          </a:p>
        </p:txBody>
      </p:sp>
      <p:sp>
        <p:nvSpPr>
          <p:cNvPr id="78" name="Rectangle 77"/>
          <p:cNvSpPr/>
          <p:nvPr userDrawn="1"/>
        </p:nvSpPr>
        <p:spPr>
          <a:xfrm>
            <a:off x="9742493" y="1480658"/>
            <a:ext cx="2212323" cy="492443"/>
          </a:xfrm>
          <a:prstGeom prst="rect">
            <a:avLst/>
          </a:prstGeom>
          <a:solidFill>
            <a:srgbClr val="5D6C98"/>
          </a:solidFill>
          <a:ln>
            <a:solidFill>
              <a:srgbClr val="5D6C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Impact</a:t>
            </a:r>
          </a:p>
        </p:txBody>
      </p:sp>
      <p:cxnSp>
        <p:nvCxnSpPr>
          <p:cNvPr id="79" name="Straight Arrow Connector 78"/>
          <p:cNvCxnSpPr/>
          <p:nvPr userDrawn="1"/>
        </p:nvCxnSpPr>
        <p:spPr>
          <a:xfrm>
            <a:off x="2421824" y="1726880"/>
            <a:ext cx="2625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 userDrawn="1"/>
        </p:nvCxnSpPr>
        <p:spPr>
          <a:xfrm>
            <a:off x="4791976" y="1726880"/>
            <a:ext cx="2625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 userDrawn="1"/>
        </p:nvCxnSpPr>
        <p:spPr>
          <a:xfrm>
            <a:off x="7162128" y="1726880"/>
            <a:ext cx="2625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 userDrawn="1"/>
        </p:nvCxnSpPr>
        <p:spPr>
          <a:xfrm>
            <a:off x="9532280" y="1726880"/>
            <a:ext cx="2625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 userDrawn="1"/>
        </p:nvCxnSpPr>
        <p:spPr>
          <a:xfrm>
            <a:off x="2421824" y="3721365"/>
            <a:ext cx="2625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 userDrawn="1"/>
        </p:nvCxnSpPr>
        <p:spPr>
          <a:xfrm>
            <a:off x="4791976" y="3721365"/>
            <a:ext cx="2625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 userDrawn="1"/>
        </p:nvCxnSpPr>
        <p:spPr>
          <a:xfrm>
            <a:off x="7162128" y="3721365"/>
            <a:ext cx="2625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 userDrawn="1"/>
        </p:nvCxnSpPr>
        <p:spPr>
          <a:xfrm>
            <a:off x="9532280" y="3721365"/>
            <a:ext cx="2625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 userDrawn="1"/>
        </p:nvCxnSpPr>
        <p:spPr>
          <a:xfrm>
            <a:off x="5988256" y="3721365"/>
            <a:ext cx="2625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77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(boom!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89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600" baseline="0">
                <a:solidFill>
                  <a:srgbClr val="000000"/>
                </a:solidFill>
                <a:latin typeface="Franklin Gothic Book" panose="020B0503020102020204" pitchFamily="34" charset="0"/>
                <a:cs typeface="Calibri"/>
              </a:defRPr>
            </a:lvl1pPr>
            <a:lvl2pPr marL="561975" indent="-30480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750">
                <a:latin typeface="Georgia"/>
                <a:cs typeface="Georgia"/>
              </a:defRPr>
            </a:lvl2pPr>
            <a:lvl3pPr marL="600075" indent="257175">
              <a:spcBef>
                <a:spcPts val="0"/>
              </a:spcBef>
              <a:buClr>
                <a:srgbClr val="B50D0D"/>
              </a:buClr>
              <a:buNone/>
              <a:defRPr sz="75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100"/>
            </a:lvl4pPr>
            <a:lvl5pPr>
              <a:buClr>
                <a:srgbClr val="B50D0D"/>
              </a:buClr>
              <a:defRPr sz="21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846602" y="1137925"/>
            <a:ext cx="8387292" cy="4758573"/>
          </a:xfrm>
          <a:ln w="28575">
            <a:solidFill>
              <a:srgbClr val="A1CC3A"/>
            </a:solidFill>
          </a:ln>
        </p:spPr>
        <p:txBody>
          <a:bodyPr>
            <a:normAutofit fontScale="90000"/>
          </a:bodyPr>
          <a:lstStyle>
            <a:lvl1pPr>
              <a:defRPr/>
            </a:lvl1pPr>
          </a:lstStyle>
          <a:p>
            <a:pPr algn="ctr"/>
            <a:r>
              <a:rPr lang="en-US" dirty="0"/>
              <a:t>&lt;Insert text&gt;</a:t>
            </a:r>
          </a:p>
        </p:txBody>
      </p:sp>
    </p:spTree>
    <p:extLst>
      <p:ext uri="{BB962C8B-B14F-4D97-AF65-F5344CB8AC3E}">
        <p14:creationId xmlns:p14="http://schemas.microsoft.com/office/powerpoint/2010/main" val="3058223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of module slide (last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2082436"/>
            <a:ext cx="11785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End of Module [X]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114" y="5303077"/>
            <a:ext cx="2297777" cy="64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851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51C76-041B-47EC-A5A7-8C63DB3605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8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dule title">
    <p:bg>
      <p:bgPr>
        <a:solidFill>
          <a:srgbClr val="154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246" y="4335054"/>
            <a:ext cx="6515100" cy="1724236"/>
          </a:xfrm>
        </p:spPr>
        <p:txBody>
          <a:bodyPr anchor="t">
            <a:normAutofit/>
          </a:bodyPr>
          <a:lstStyle>
            <a:lvl1pPr>
              <a:defRPr sz="1650">
                <a:solidFill>
                  <a:srgbClr val="A1CC3A"/>
                </a:solidFill>
              </a:defRPr>
            </a:lvl1pPr>
          </a:lstStyle>
          <a:p>
            <a:r>
              <a:rPr lang="en-US" dirty="0"/>
              <a:t>Click to add module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42243" y="6188912"/>
            <a:ext cx="119526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ＭＳ Ｐゴシック" pitchFamily="-1" charset="-128"/>
                <a:cs typeface="Calibri Light"/>
              </a:rPr>
              <a:t>The material in this video is subject to the copyright of the owners of the material and is being provided for educational purposes under</a:t>
            </a:r>
            <a:b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ＭＳ Ｐゴシック" pitchFamily="-1" charset="-128"/>
                <a:cs typeface="Calibri Light"/>
              </a:rPr>
            </a:b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ＭＳ Ｐゴシック" pitchFamily="-1" charset="-128"/>
                <a:cs typeface="Calibri Light"/>
              </a:rPr>
              <a:t>rules of fair use for registered students in this course only. No additional copies of the copyrighted work may be made or distributed.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Calibri Light"/>
            </a:endParaRPr>
          </a:p>
        </p:txBody>
      </p:sp>
      <p:pic>
        <p:nvPicPr>
          <p:cNvPr id="11" name="Picture 10" descr="JHSPH logo with text: Johns Hopkins Bloomberg School of Public Healt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3"/>
            <a:ext cx="3520017" cy="2491317"/>
          </a:xfrm>
          <a:prstGeom prst="rect">
            <a:avLst/>
          </a:prstGeom>
          <a:noFill/>
        </p:spPr>
      </p:pic>
      <p:pic>
        <p:nvPicPr>
          <p:cNvPr id="12" name="Picture 11" descr="Watermark of Johns Hopkins School of Public Health logo"/>
          <p:cNvPicPr>
            <a:picLocks noChangeAspect="1"/>
          </p:cNvPicPr>
          <p:nvPr userDrawn="1"/>
        </p:nvPicPr>
        <p:blipFill>
          <a:blip r:embed="rId3" cstate="print"/>
          <a:srcRect r="21205" b="9191"/>
          <a:stretch>
            <a:fillRect/>
          </a:stretch>
        </p:blipFill>
        <p:spPr>
          <a:xfrm>
            <a:off x="6956831" y="399762"/>
            <a:ext cx="5235172" cy="6458239"/>
          </a:xfrm>
          <a:prstGeom prst="rect">
            <a:avLst/>
          </a:prstGeom>
        </p:spPr>
      </p:pic>
      <p:cxnSp>
        <p:nvCxnSpPr>
          <p:cNvPr id="7" name="Straight Connector 1"/>
          <p:cNvCxnSpPr>
            <a:cxnSpLocks noChangeShapeType="1"/>
          </p:cNvCxnSpPr>
          <p:nvPr userDrawn="1"/>
        </p:nvCxnSpPr>
        <p:spPr bwMode="auto">
          <a:xfrm>
            <a:off x="342244" y="4222751"/>
            <a:ext cx="9577917" cy="0"/>
          </a:xfrm>
          <a:prstGeom prst="line">
            <a:avLst/>
          </a:prstGeom>
          <a:noFill/>
          <a:ln w="9525">
            <a:solidFill>
              <a:srgbClr val="A1CC3A"/>
            </a:solidFill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12110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10F7D-D725-4635-BE5D-46E707DB5A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3084" y="4405846"/>
            <a:ext cx="10363200" cy="1363133"/>
          </a:xfrm>
        </p:spPr>
        <p:txBody>
          <a:bodyPr anchor="b">
            <a:normAutofit/>
          </a:bodyPr>
          <a:lstStyle>
            <a:lvl1pPr marL="0" indent="0" algn="l" defTabSz="342900" rtl="0" eaLnBrk="1" latinLnBrk="0" hangingPunct="1">
              <a:spcBef>
                <a:spcPct val="0"/>
              </a:spcBef>
              <a:buNone/>
              <a:defRPr lang="en-US" sz="2700" b="0" kern="1200" dirty="0">
                <a:solidFill>
                  <a:srgbClr val="04607E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b="0" dirty="0"/>
              <a:t>Click to add sub-section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0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35001" y="1456267"/>
            <a:ext cx="10955867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7" y="6378789"/>
            <a:ext cx="11391783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600" baseline="0">
                <a:solidFill>
                  <a:srgbClr val="000000"/>
                </a:solidFill>
                <a:latin typeface="Franklin Gothic Book" panose="020B0503020102020204" pitchFamily="34" charset="0"/>
                <a:cs typeface="Calibri"/>
              </a:defRPr>
            </a:lvl1pPr>
            <a:lvl2pPr marL="561975" indent="-30480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750">
                <a:latin typeface="Georgia"/>
                <a:cs typeface="Georgia"/>
              </a:defRPr>
            </a:lvl2pPr>
            <a:lvl3pPr marL="600075" indent="257175">
              <a:spcBef>
                <a:spcPts val="0"/>
              </a:spcBef>
              <a:buClr>
                <a:srgbClr val="B50D0D"/>
              </a:buClr>
              <a:buNone/>
              <a:defRPr sz="75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100"/>
            </a:lvl4pPr>
            <a:lvl5pPr>
              <a:buClr>
                <a:srgbClr val="B50D0D"/>
              </a:buClr>
              <a:defRPr sz="21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61132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2" y="2074337"/>
            <a:ext cx="10981268" cy="410633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7" y="6378789"/>
            <a:ext cx="11383316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600" baseline="0">
                <a:solidFill>
                  <a:srgbClr val="000000"/>
                </a:solidFill>
                <a:latin typeface="Franklin Gothic Book" panose="020B0503020102020204" pitchFamily="34" charset="0"/>
                <a:cs typeface="Calibri"/>
              </a:defRPr>
            </a:lvl1pPr>
            <a:lvl2pPr marL="561975" indent="-30480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750">
                <a:latin typeface="Georgia"/>
                <a:cs typeface="Georgia"/>
              </a:defRPr>
            </a:lvl2pPr>
            <a:lvl3pPr marL="600075" indent="257175">
              <a:spcBef>
                <a:spcPts val="0"/>
              </a:spcBef>
              <a:buClr>
                <a:srgbClr val="B50D0D"/>
              </a:buClr>
              <a:buNone/>
              <a:defRPr sz="75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100"/>
            </a:lvl4pPr>
            <a:lvl5pPr>
              <a:buClr>
                <a:srgbClr val="B50D0D"/>
              </a:buClr>
              <a:defRPr sz="21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2" y="1437644"/>
            <a:ext cx="10972801" cy="512233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pPr lvl="0"/>
            <a:r>
              <a:rPr lang="en-US" dirty="0"/>
              <a:t>Click to add table title</a:t>
            </a:r>
          </a:p>
        </p:txBody>
      </p:sp>
    </p:spTree>
    <p:extLst>
      <p:ext uri="{BB962C8B-B14F-4D97-AF65-F5344CB8AC3E}">
        <p14:creationId xmlns:p14="http://schemas.microsoft.com/office/powerpoint/2010/main" val="131900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3" hasCustomPrompt="1"/>
          </p:nvPr>
        </p:nvSpPr>
        <p:spPr>
          <a:xfrm>
            <a:off x="609600" y="1600204"/>
            <a:ext cx="5444837" cy="4525963"/>
          </a:xfrm>
        </p:spPr>
        <p:txBody>
          <a:bodyPr>
            <a:normAutofit/>
          </a:bodyPr>
          <a:lstStyle>
            <a:lvl1pPr marL="216694" indent="-216694">
              <a:buFont typeface="Arial" panose="020B0604020202020204" pitchFamily="34" charset="0"/>
              <a:buChar char="►"/>
              <a:defRPr sz="1350" baseline="0"/>
            </a:lvl1pPr>
            <a:lvl2pPr marL="426244" indent="-213122">
              <a:buFont typeface="Wingdings" panose="05000000000000000000" pitchFamily="2" charset="2"/>
              <a:buChar char="§"/>
              <a:defRPr sz="1200"/>
            </a:lvl2pPr>
            <a:lvl3pPr marL="606029" indent="-176213">
              <a:buFont typeface="Franklin Gothic Book" panose="020B0503020102020204" pitchFamily="34" charset="0"/>
              <a:buChar char="—"/>
              <a:tabLst/>
              <a:defRPr sz="1200"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153689" y="1601898"/>
            <a:ext cx="5437179" cy="45259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16694" indent="-216694" algn="l" defTabSz="342900" rtl="0" eaLnBrk="1" latinLnBrk="0" hangingPunct="1">
              <a:spcBef>
                <a:spcPts val="0"/>
              </a:spcBef>
              <a:spcAft>
                <a:spcPts val="1125"/>
              </a:spcAft>
              <a:buSzPct val="100000"/>
              <a:buFont typeface="Arial" panose="020B0604020202020204" pitchFamily="34" charset="0"/>
              <a:buChar char="►"/>
              <a:defRPr lang="en-US" sz="1350" kern="1200" baseline="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26244" indent="-213122" algn="l" defTabSz="342900" rtl="0" eaLnBrk="1" latinLnBrk="0" hangingPunct="1">
              <a:spcBef>
                <a:spcPts val="0"/>
              </a:spcBef>
              <a:spcAft>
                <a:spcPts val="1125"/>
              </a:spcAft>
              <a:buSzPct val="100000"/>
              <a:buFont typeface="Wingdings" panose="05000000000000000000" pitchFamily="2" charset="2"/>
              <a:buChar char="§"/>
              <a:defRPr lang="en-US" sz="1200" kern="1200" baseline="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598885" indent="-172641" algn="l" defTabSz="342900" rtl="0" eaLnBrk="1" latinLnBrk="0" hangingPunct="1">
              <a:spcBef>
                <a:spcPts val="0"/>
              </a:spcBef>
              <a:spcAft>
                <a:spcPts val="1125"/>
              </a:spcAft>
              <a:buSzPct val="100000"/>
              <a:buFont typeface="Franklin Gothic Book" panose="020B0503020102020204" pitchFamily="34" charset="0"/>
              <a:buChar char="—"/>
              <a:defRPr lang="en-US" sz="1200" kern="1200" baseline="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89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9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561975" indent="-30480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750">
                <a:latin typeface="Georgia"/>
                <a:cs typeface="Georgia"/>
              </a:defRPr>
            </a:lvl2pPr>
            <a:lvl3pPr marL="600075" indent="257175">
              <a:spcBef>
                <a:spcPts val="0"/>
              </a:spcBef>
              <a:buClr>
                <a:srgbClr val="B50D0D"/>
              </a:buClr>
              <a:buNone/>
              <a:defRPr sz="75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100"/>
            </a:lvl4pPr>
            <a:lvl5pPr>
              <a:buClr>
                <a:srgbClr val="B50D0D"/>
              </a:buClr>
              <a:defRPr sz="21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36148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top caption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626533" y="1637290"/>
            <a:ext cx="5427904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598885" indent="0">
              <a:buNone/>
              <a:defRPr sz="105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3" hasCustomPrompt="1"/>
          </p:nvPr>
        </p:nvSpPr>
        <p:spPr>
          <a:xfrm>
            <a:off x="626533" y="2325510"/>
            <a:ext cx="5427904" cy="3809999"/>
          </a:xfrm>
        </p:spPr>
        <p:txBody>
          <a:bodyPr>
            <a:normAutofit/>
          </a:bodyPr>
          <a:lstStyle>
            <a:lvl1pPr marL="216694" indent="-216694">
              <a:buFont typeface="Arial" panose="020B0604020202020204" pitchFamily="34" charset="0"/>
              <a:buChar char="►"/>
              <a:defRPr sz="1350" baseline="0"/>
            </a:lvl1pPr>
            <a:lvl2pPr marL="426244" indent="-213122">
              <a:buFont typeface="Wingdings" panose="05000000000000000000" pitchFamily="2" charset="2"/>
              <a:buChar char="§"/>
              <a:defRPr sz="1200"/>
            </a:lvl2pPr>
            <a:lvl3pPr marL="606029" indent="-176213">
              <a:buFont typeface="Franklin Gothic Book" panose="020B0503020102020204" pitchFamily="34" charset="0"/>
              <a:buChar char="—"/>
              <a:tabLst/>
              <a:defRPr sz="1200"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6" hasCustomPrompt="1"/>
          </p:nvPr>
        </p:nvSpPr>
        <p:spPr>
          <a:xfrm>
            <a:off x="6153692" y="1638834"/>
            <a:ext cx="5428713" cy="601133"/>
          </a:xfrm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598885" indent="0">
              <a:buNone/>
              <a:defRPr sz="105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153689" y="2327201"/>
            <a:ext cx="5428712" cy="380830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16694" indent="-216694">
              <a:buFont typeface="Arial" panose="020B0604020202020204" pitchFamily="34" charset="0"/>
              <a:buChar char="►"/>
              <a:defRPr lang="en-US" sz="1350" kern="1200" baseline="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26244" indent="-213122">
              <a:buFont typeface="Wingdings" panose="05000000000000000000" pitchFamily="2" charset="2"/>
              <a:buChar char="§"/>
              <a:defRPr sz="1200">
                <a:latin typeface="Franklin Gothic Book" panose="020B0503020102020204" pitchFamily="34" charset="0"/>
              </a:defRPr>
            </a:lvl2pPr>
            <a:lvl3pPr marL="598885" indent="-172641">
              <a:buFont typeface="Franklin Gothic Book" panose="020B0503020102020204" pitchFamily="34" charset="0"/>
              <a:buChar char="—"/>
              <a:defRPr sz="1200">
                <a:latin typeface="Franklin Gothic Book" panose="020B0503020102020204" pitchFamily="34" charset="0"/>
              </a:defRPr>
            </a:lvl3pPr>
          </a:lstStyle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ource"/>
          <p:cNvSpPr>
            <a:spLocks noGrp="1"/>
          </p:cNvSpPr>
          <p:nvPr>
            <p:ph idx="11" hasCustomPrompt="1"/>
          </p:nvPr>
        </p:nvSpPr>
        <p:spPr>
          <a:xfrm>
            <a:off x="199088" y="6378789"/>
            <a:ext cx="10841449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900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561975" indent="-30480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750">
                <a:latin typeface="Georgia"/>
                <a:cs typeface="Georgia"/>
              </a:defRPr>
            </a:lvl2pPr>
            <a:lvl3pPr marL="600075" indent="257175">
              <a:spcBef>
                <a:spcPts val="0"/>
              </a:spcBef>
              <a:buClr>
                <a:srgbClr val="B50D0D"/>
              </a:buClr>
              <a:buNone/>
              <a:defRPr sz="75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100"/>
            </a:lvl4pPr>
            <a:lvl5pPr>
              <a:buClr>
                <a:srgbClr val="B50D0D"/>
              </a:buClr>
              <a:defRPr sz="21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32793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/Exampl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 txBox="1">
            <a:spLocks/>
          </p:cNvSpPr>
          <p:nvPr userDrawn="1"/>
        </p:nvSpPr>
        <p:spPr>
          <a:xfrm>
            <a:off x="2754662" y="1699666"/>
            <a:ext cx="6682681" cy="3442975"/>
          </a:xfrm>
          <a:prstGeom prst="rect">
            <a:avLst/>
          </a:prstGeom>
          <a:solidFill>
            <a:srgbClr val="04607E"/>
          </a:solidFill>
          <a:ln w="38100">
            <a:solidFill>
              <a:srgbClr val="A1CC3A"/>
            </a:solidFill>
          </a:ln>
        </p:spPr>
        <p:txBody>
          <a:bodyPr spcFirstLastPara="1" wrap="square" lIns="68569" tIns="68569" rIns="68569" bIns="68569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04607E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" name="Rounded Rectangle 8"/>
          <p:cNvSpPr/>
          <p:nvPr userDrawn="1"/>
        </p:nvSpPr>
        <p:spPr>
          <a:xfrm>
            <a:off x="10600270" y="114707"/>
            <a:ext cx="1481729" cy="1481729"/>
          </a:xfrm>
          <a:prstGeom prst="roundRect">
            <a:avLst/>
          </a:prstGeom>
          <a:solidFill>
            <a:srgbClr val="04607E"/>
          </a:solidFill>
          <a:ln>
            <a:solidFill>
              <a:srgbClr val="A1CC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+mn-cs"/>
            </a:endParaRP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06" y="333349"/>
            <a:ext cx="657255" cy="65725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753785" y="1699684"/>
            <a:ext cx="6683555" cy="34438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&lt;Insert question&gt;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0723064" y="1032936"/>
            <a:ext cx="1236133" cy="491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&lt;X&gt;</a:t>
            </a:r>
          </a:p>
        </p:txBody>
      </p:sp>
    </p:spTree>
    <p:extLst>
      <p:ext uri="{BB962C8B-B14F-4D97-AF65-F5344CB8AC3E}">
        <p14:creationId xmlns:p14="http://schemas.microsoft.com/office/powerpoint/2010/main" val="35873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/Exam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35001" y="1456267"/>
            <a:ext cx="10955867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ource"/>
          <p:cNvSpPr>
            <a:spLocks noGrp="1"/>
          </p:cNvSpPr>
          <p:nvPr>
            <p:ph idx="11" hasCustomPrompt="1"/>
          </p:nvPr>
        </p:nvSpPr>
        <p:spPr>
          <a:xfrm>
            <a:off x="199087" y="6378789"/>
            <a:ext cx="11391783" cy="37338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>
            <a:normAutofit/>
          </a:bodyPr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50D0D"/>
              </a:buClr>
              <a:buSzPct val="100000"/>
              <a:buFont typeface="Wingdings" pitchFamily="-1" charset="2"/>
              <a:buNone/>
              <a:tabLst/>
              <a:defRPr sz="600" baseline="0">
                <a:solidFill>
                  <a:srgbClr val="000000"/>
                </a:solidFill>
                <a:latin typeface="Franklin Gothic Book" panose="020B0503020102020204" pitchFamily="34" charset="0"/>
                <a:cs typeface="Calibri"/>
              </a:defRPr>
            </a:lvl1pPr>
            <a:lvl2pPr marL="561975" indent="-304800">
              <a:spcBef>
                <a:spcPts val="0"/>
              </a:spcBef>
              <a:buClr>
                <a:srgbClr val="B50D0D"/>
              </a:buClr>
              <a:buFont typeface="Lucida Grande"/>
              <a:buNone/>
              <a:defRPr sz="750">
                <a:latin typeface="Georgia"/>
                <a:cs typeface="Georgia"/>
              </a:defRPr>
            </a:lvl2pPr>
            <a:lvl3pPr marL="600075" indent="257175">
              <a:spcBef>
                <a:spcPts val="0"/>
              </a:spcBef>
              <a:buClr>
                <a:srgbClr val="B50D0D"/>
              </a:buClr>
              <a:buNone/>
              <a:defRPr sz="750" baseline="0">
                <a:latin typeface="Georgia"/>
                <a:cs typeface="Georgia"/>
              </a:defRPr>
            </a:lvl3pPr>
            <a:lvl4pPr>
              <a:buClr>
                <a:srgbClr val="B50D0D"/>
              </a:buClr>
              <a:defRPr sz="2100"/>
            </a:lvl4pPr>
            <a:lvl5pPr>
              <a:buClr>
                <a:srgbClr val="B50D0D"/>
              </a:buClr>
              <a:defRPr sz="2100"/>
            </a:lvl5pPr>
          </a:lstStyle>
          <a:p>
            <a:pPr lvl="0"/>
            <a:r>
              <a:rPr lang="en-US" dirty="0"/>
              <a:t>Click to add source information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10600270" y="114707"/>
            <a:ext cx="1481729" cy="1481729"/>
          </a:xfrm>
          <a:prstGeom prst="roundRect">
            <a:avLst/>
          </a:prstGeom>
          <a:solidFill>
            <a:srgbClr val="04607E"/>
          </a:solidFill>
          <a:ln>
            <a:solidFill>
              <a:srgbClr val="A1CC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+mn-cs"/>
            </a:endParaRP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06" y="333349"/>
            <a:ext cx="657255" cy="657255"/>
          </a:xfrm>
          <a:prstGeom prst="rect">
            <a:avLst/>
          </a:prstGeom>
        </p:spPr>
      </p:pic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0723064" y="1032936"/>
            <a:ext cx="1236133" cy="491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&lt;X&gt;</a:t>
            </a:r>
          </a:p>
        </p:txBody>
      </p:sp>
    </p:spTree>
    <p:extLst>
      <p:ext uri="{BB962C8B-B14F-4D97-AF65-F5344CB8AC3E}">
        <p14:creationId xmlns:p14="http://schemas.microsoft.com/office/powerpoint/2010/main" val="56930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9088" y="71967"/>
            <a:ext cx="118108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982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first-level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1270830" y="6387045"/>
            <a:ext cx="739137" cy="365125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829787-D675-D94B-A2C7-829D4562C48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86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49" r:id="rId14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rgbClr val="04607E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16694" indent="-216694" algn="l" defTabSz="342900" rtl="0" eaLnBrk="1" latinLnBrk="0" hangingPunct="1">
        <a:spcBef>
          <a:spcPts val="0"/>
        </a:spcBef>
        <a:spcAft>
          <a:spcPts val="750"/>
        </a:spcAft>
        <a:buClr>
          <a:srgbClr val="04607E"/>
        </a:buClr>
        <a:buSzPct val="100000"/>
        <a:buFont typeface="Arial" panose="020B0604020202020204" pitchFamily="34" charset="0"/>
        <a:buChar char="►"/>
        <a:defRPr lang="en-US" sz="1350" kern="1200" baseline="0" dirty="0" smtClean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425196" indent="-213122" algn="l" defTabSz="342900" rtl="0" eaLnBrk="1" latinLnBrk="0" hangingPunct="1">
        <a:spcBef>
          <a:spcPts val="0"/>
        </a:spcBef>
        <a:spcAft>
          <a:spcPts val="750"/>
        </a:spcAft>
        <a:buClr>
          <a:srgbClr val="A1CC3A"/>
        </a:buClr>
        <a:buSzPct val="10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425196" indent="178308" algn="l" defTabSz="342900" rtl="0" eaLnBrk="1" latinLnBrk="0" hangingPunct="1">
        <a:spcBef>
          <a:spcPts val="0"/>
        </a:spcBef>
        <a:spcAft>
          <a:spcPts val="750"/>
        </a:spcAft>
        <a:buClr>
          <a:srgbClr val="04607E"/>
        </a:buClr>
        <a:buSzPct val="100000"/>
        <a:buFont typeface="Franklin Gothic Book" panose="020B0503020102020204" pitchFamily="34" charset="0"/>
        <a:buChar char="—"/>
        <a:defRPr sz="1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425196" indent="0" algn="l" defTabSz="342900" rtl="0" eaLnBrk="1" latinLnBrk="0" hangingPunct="1">
        <a:spcBef>
          <a:spcPct val="20000"/>
        </a:spcBef>
        <a:buClr>
          <a:srgbClr val="04607E"/>
        </a:buClr>
        <a:buFont typeface="Wingdings" panose="05000000000000000000" pitchFamily="2" charset="2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3429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5120" userDrawn="1">
          <p15:clr>
            <a:srgbClr val="F26B43"/>
          </p15:clr>
        </p15:guide>
        <p15:guide id="5" orient="horz" pos="2892" userDrawn="1">
          <p15:clr>
            <a:srgbClr val="F26B43"/>
          </p15:clr>
        </p15:guide>
        <p15:guide id="8" pos="171" userDrawn="1">
          <p15:clr>
            <a:srgbClr val="F26B43"/>
          </p15:clr>
        </p15:guide>
        <p15:guide id="9" pos="10069" userDrawn="1">
          <p15:clr>
            <a:srgbClr val="F26B43"/>
          </p15:clr>
        </p15:guide>
        <p15:guide id="10" orient="horz" pos="1620" userDrawn="1">
          <p15:clr>
            <a:srgbClr val="F26B43"/>
          </p15:clr>
        </p15:guide>
        <p15:guide id="11" orient="horz" pos="2556" userDrawn="1">
          <p15:clr>
            <a:srgbClr val="F26B43"/>
          </p15:clr>
        </p15:guide>
        <p15:guide id="12" orient="horz" pos="3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E878A84-8C5D-4145-9022-8F77DE21D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267200"/>
            <a:ext cx="5693938" cy="129317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200" dirty="0"/>
              <a:t>RADAR Coverage Survey</a:t>
            </a:r>
            <a:br>
              <a:rPr lang="en-US" altLang="en-US" sz="3200" dirty="0"/>
            </a:br>
            <a:r>
              <a:rPr lang="en-US" altLang="en-US" sz="2400" dirty="0"/>
              <a:t>Human subjects research ethics</a:t>
            </a:r>
            <a:r>
              <a:rPr lang="en-US" altLang="en-US" sz="2400" dirty="0">
                <a:solidFill>
                  <a:schemeClr val="folHlink"/>
                </a:solidFill>
              </a:rPr>
              <a:t/>
            </a:r>
            <a:br>
              <a:rPr lang="en-US" altLang="en-US" sz="2400" dirty="0">
                <a:solidFill>
                  <a:schemeClr val="folHlink"/>
                </a:solidFill>
              </a:rPr>
            </a:b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816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Informed Consent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Informed consent is the </a:t>
            </a:r>
            <a:r>
              <a:rPr lang="en-US" altLang="en-US" sz="2400" b="1" dirty="0" smtClean="0">
                <a:solidFill>
                  <a:srgbClr val="04607E"/>
                </a:solidFill>
              </a:rPr>
              <a:t>process</a:t>
            </a:r>
            <a:r>
              <a:rPr lang="en-US" altLang="en-US" sz="2400" dirty="0" smtClean="0"/>
              <a:t> of providing information about the study, asking the respondent if they want to join, and responding to any questions or concerns about the study. </a:t>
            </a:r>
          </a:p>
          <a:p>
            <a:pPr eaLnBrk="1" hangingPunct="1"/>
            <a:r>
              <a:rPr lang="en-US" altLang="en-US" sz="2400" dirty="0" smtClean="0"/>
              <a:t>This study is using an oral script to be read aloud with written signed consent.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b="1" dirty="0" smtClean="0">
                <a:solidFill>
                  <a:srgbClr val="04607E"/>
                </a:solidFill>
              </a:rPr>
              <a:t>The informed consent procedure must be done before the interview begins.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Informed Consent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Household Questionnaire: Consent from the head of household or other adult respondent. </a:t>
            </a:r>
          </a:p>
          <a:p>
            <a:pPr eaLnBrk="1" hangingPunct="1"/>
            <a:r>
              <a:rPr lang="en-US" altLang="en-US" sz="2400" dirty="0" smtClean="0"/>
              <a:t>Women’s Questionnaire: Consent from a married woman age 15- 49 or parental permission and assent from unmarried girls aged 15-17</a:t>
            </a:r>
          </a:p>
          <a:p>
            <a:pPr eaLnBrk="1" hangingPunct="1"/>
            <a:r>
              <a:rPr lang="en-US" altLang="en-US" sz="2400" dirty="0" smtClean="0"/>
              <a:t>Child’s Questionnaire: Consent from a caregiver aged 18-49 or 15-17 and either married or with parental permission and assent</a:t>
            </a:r>
          </a:p>
          <a:p>
            <a:pPr eaLnBrk="1" hangingPunct="1"/>
            <a:r>
              <a:rPr lang="en-US" altLang="en-US" sz="2400" dirty="0" smtClean="0"/>
              <a:t>Men’s Questionnaire: Consent from a married man age 15-49 or parental permission and assent from unmarried boys aged 15-17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Informed Consent 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99421A7-F4EB-42DD-969C-81A843DAD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428" y="1214967"/>
            <a:ext cx="10998200" cy="4525963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/>
              <a:t>Seven consent forms: 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/>
              <a:t>Household consent form (1)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Administered to the head of household or other adult respondent 18 – 49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 err="1"/>
              <a:t>HH</a:t>
            </a:r>
            <a:r>
              <a:rPr lang="en-US" altLang="en-US" sz="1600" dirty="0"/>
              <a:t> head who is unmarried and 15-17 years old with no parent/guardian or more senior adult member of the household residing in the household will be considered a mature minor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/>
              <a:t>Women consent form (3)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Adult consent administered to women 18 – 49 years old or married women age 15 – 49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Parental permission administered to the parent / guardian of unmarried girls age 15 – 17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Assent administered to unmarried girls age 15 – </a:t>
            </a:r>
            <a:r>
              <a:rPr lang="en-US" altLang="en-US" sz="1600" dirty="0" smtClean="0"/>
              <a:t>17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1800" dirty="0" smtClean="0"/>
              <a:t>Child </a:t>
            </a:r>
            <a:r>
              <a:rPr lang="en-US" altLang="en-US" sz="1800" dirty="0"/>
              <a:t>consent form (3)</a:t>
            </a:r>
          </a:p>
          <a:p>
            <a:pPr lvl="2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1600" dirty="0"/>
              <a:t>Adult consent administered to </a:t>
            </a:r>
            <a:r>
              <a:rPr lang="en-US" altLang="en-US" sz="1600" dirty="0" smtClean="0"/>
              <a:t>caregiver </a:t>
            </a:r>
            <a:r>
              <a:rPr lang="en-US" altLang="en-US" sz="1600" dirty="0"/>
              <a:t>18 – 49 years old or married caregiver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age 15 – 49</a:t>
            </a:r>
          </a:p>
          <a:p>
            <a:pPr lvl="2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1600" dirty="0"/>
              <a:t>Parental permission administered to the parent / guardian of unmarried caregiver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age 15 – 17</a:t>
            </a:r>
          </a:p>
          <a:p>
            <a:pPr lvl="2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1600" dirty="0"/>
              <a:t>Assent administered to unmarried caregiver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age 15 – </a:t>
            </a:r>
            <a:r>
              <a:rPr lang="en-US" altLang="en-US" sz="1600" dirty="0" smtClean="0"/>
              <a:t>17</a:t>
            </a:r>
            <a:endParaRPr lang="en-US" altLang="en-US" sz="1600" dirty="0"/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/>
              <a:t>Men consent form (3)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Adult consent administered to men 18 – 49 years old or married men age 15 – 49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Parental permission administered to the parent / guardian of unmarried boys age 15 – 17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Assent administered to unmarried boys age 15 - 17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Informed Consent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Procedures: </a:t>
            </a:r>
          </a:p>
          <a:p>
            <a:pPr lvl="1" eaLnBrk="1" hangingPunct="1"/>
            <a:r>
              <a:rPr lang="en-US" altLang="en-US" sz="2400" dirty="0" smtClean="0"/>
              <a:t>Read the form to the respondent clearly. </a:t>
            </a:r>
          </a:p>
          <a:p>
            <a:pPr lvl="1" eaLnBrk="1" hangingPunct="1"/>
            <a:r>
              <a:rPr lang="en-US" altLang="en-US" sz="2400" dirty="0" smtClean="0"/>
              <a:t>Allow respondent to ask questions. </a:t>
            </a:r>
          </a:p>
          <a:p>
            <a:pPr lvl="1" eaLnBrk="1" hangingPunct="1"/>
            <a:r>
              <a:rPr lang="en-US" altLang="en-US" sz="2400" dirty="0" smtClean="0"/>
              <a:t>Ask if respondent would like to join: </a:t>
            </a:r>
          </a:p>
          <a:p>
            <a:pPr lvl="2" eaLnBrk="1" hangingPunct="1"/>
            <a:r>
              <a:rPr lang="en-US" altLang="en-US" sz="2000" dirty="0"/>
              <a:t>Yes </a:t>
            </a:r>
            <a:r>
              <a:rPr lang="en-US" altLang="en-US" sz="2000" dirty="0">
                <a:sym typeface="Wingdings" panose="05000000000000000000" pitchFamily="2" charset="2"/>
              </a:rPr>
              <a:t> Begin the interview</a:t>
            </a:r>
          </a:p>
          <a:p>
            <a:pPr lvl="2" eaLnBrk="1" hangingPunct="1"/>
            <a:r>
              <a:rPr lang="en-US" altLang="en-US" sz="2000" dirty="0">
                <a:sym typeface="Wingdings" panose="05000000000000000000" pitchFamily="2" charset="2"/>
              </a:rPr>
              <a:t>No  Ask “May I come back another time?”</a:t>
            </a:r>
          </a:p>
          <a:p>
            <a:pPr lvl="2" eaLnBrk="1" hangingPunct="1"/>
            <a:r>
              <a:rPr lang="en-US" altLang="en-US" sz="2000" dirty="0">
                <a:sym typeface="Wingdings" panose="05000000000000000000" pitchFamily="2" charset="2"/>
              </a:rPr>
              <a:t>No  Thank the respondent and mark as a “refusal”</a:t>
            </a:r>
          </a:p>
          <a:p>
            <a:pPr lvl="1" eaLnBrk="1" hangingPunct="1"/>
            <a:r>
              <a:rPr lang="en-US" altLang="en-US" sz="2000" dirty="0"/>
              <a:t>DO NOT make false promises to respondents to convince them to participate (e.g., do not tell them that their household will receive a </a:t>
            </a:r>
            <a:r>
              <a:rPr lang="en-US" altLang="en-US" sz="2000" dirty="0" err="1"/>
              <a:t>bednet</a:t>
            </a:r>
            <a:r>
              <a:rPr lang="en-US" altLang="en-US" sz="2000" dirty="0"/>
              <a:t> or that their village will receive a new health center).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Personal privacy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Conduct the interview in a quiet place away from others. </a:t>
            </a:r>
          </a:p>
          <a:p>
            <a:pPr lvl="1" eaLnBrk="1" hangingPunct="1"/>
            <a:r>
              <a:rPr lang="en-US" altLang="en-US" sz="2400" dirty="0" smtClean="0"/>
              <a:t>If there are multiple, eligible women in one household, interview each separately. </a:t>
            </a:r>
          </a:p>
          <a:p>
            <a:pPr lvl="1" eaLnBrk="1" hangingPunct="1"/>
            <a:r>
              <a:rPr lang="en-US" altLang="en-US" sz="2400" dirty="0" smtClean="0"/>
              <a:t>An interview team may attract curious onlookers. Try to anticipate this problem and minimize it.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Protection of Personal Information </a:t>
            </a:r>
            <a:endParaRPr lang="en-US" altLang="en-US" sz="24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There is always a risk that information about a respondent may become “public” and bad things could happen: embarrassment, social damage, etc. </a:t>
            </a:r>
          </a:p>
          <a:p>
            <a:pPr eaLnBrk="1" hangingPunct="1"/>
            <a:r>
              <a:rPr lang="en-US" altLang="en-US" sz="2400" dirty="0" smtClean="0"/>
              <a:t>Do not share the respondent information with anyone outside of the research team.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Protection of Personal Information 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B43AD2C-6A9C-426D-99FC-2E57F8AF6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The research team is responsible for keeping respondent information safe.</a:t>
            </a:r>
          </a:p>
          <a:p>
            <a:pPr lvl="1" eaLnBrk="1" hangingPunct="1">
              <a:defRPr/>
            </a:pPr>
            <a:r>
              <a:rPr lang="en-US" altLang="en-US" sz="2400" dirty="0"/>
              <a:t>In the field, paper consent forms, assignment sheets, and data quality control forms should be kept with the research team at all times.  </a:t>
            </a:r>
          </a:p>
          <a:p>
            <a:pPr lvl="1" eaLnBrk="1" hangingPunct="1">
              <a:defRPr/>
            </a:pPr>
            <a:r>
              <a:rPr lang="en-US" altLang="en-US" sz="2400" dirty="0"/>
              <a:t>In the office, paper consent forms, assignment sheets, and data quality control forms should be locked unless in use by research team. </a:t>
            </a:r>
          </a:p>
          <a:p>
            <a:pPr lvl="1" eaLnBrk="1" hangingPunct="1">
              <a:defRPr/>
            </a:pPr>
            <a:r>
              <a:rPr lang="en-US" altLang="en-US" sz="2400" dirty="0"/>
              <a:t>Tablets should be password protected, encrypted and kept closely monitored to ensure not lost, stolen, or misused</a:t>
            </a:r>
          </a:p>
          <a:p>
            <a:pPr lvl="1" eaLnBrk="1" hangingPunct="1">
              <a:defRPr/>
            </a:pPr>
            <a:r>
              <a:rPr lang="en-US" altLang="en-US" sz="2400" dirty="0"/>
              <a:t>Computer data should be stored in a </a:t>
            </a:r>
            <a:r>
              <a:rPr lang="en-US" altLang="en-US" sz="2400" dirty="0" smtClean="0"/>
              <a:t>password-protected computer</a:t>
            </a:r>
            <a:r>
              <a:rPr lang="en-US" altLang="en-US" sz="2400" dirty="0"/>
              <a:t>. </a:t>
            </a:r>
          </a:p>
          <a:p>
            <a:pPr eaLnBrk="1" hangingPunct="1"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Response to participant’s questions </a:t>
            </a:r>
            <a:endParaRPr lang="en-US" altLang="en-US" sz="400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The interviewers will meet many people in the study communities.  Many will have questions about the study, even if they are not respondents. </a:t>
            </a:r>
          </a:p>
          <a:p>
            <a:pPr eaLnBrk="1" hangingPunct="1"/>
            <a:r>
              <a:rPr lang="en-US" altLang="en-US" sz="2400" dirty="0" smtClean="0"/>
              <a:t>Interviewers should show proper respect to everyone and do their best to answer all questions.  </a:t>
            </a:r>
          </a:p>
          <a:p>
            <a:pPr eaLnBrk="1" hangingPunct="1"/>
            <a:r>
              <a:rPr lang="en-US" altLang="en-US" sz="2400" dirty="0" smtClean="0"/>
              <a:t>If the interviewer does not know the answer, ask the supervisor and respond to the question later.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What is data integrity?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Font typeface="Arial" panose="020B0604020202020204" pitchFamily="34" charset="0"/>
              <a:buAutoNum type="alphaLcParenR"/>
            </a:pPr>
            <a:r>
              <a:rPr lang="en-US" altLang="en-US" sz="2400" dirty="0" smtClean="0"/>
              <a:t>Respect for the science of the study </a:t>
            </a:r>
          </a:p>
          <a:p>
            <a:pPr marL="514350" indent="-514350" eaLnBrk="1" hangingPunct="1">
              <a:buFont typeface="Arial" panose="020B0604020202020204" pitchFamily="34" charset="0"/>
              <a:buAutoNum type="alphaLcParenR"/>
            </a:pPr>
            <a:r>
              <a:rPr lang="en-US" altLang="en-US" sz="2400" dirty="0" smtClean="0"/>
              <a:t>Collecting, recording and storing study data</a:t>
            </a:r>
          </a:p>
          <a:p>
            <a:pPr marL="514350" indent="-514350" eaLnBrk="1" hangingPunct="1">
              <a:buFont typeface="Arial" panose="020B0604020202020204" pitchFamily="34" charset="0"/>
              <a:buAutoNum type="alphaLcParenR"/>
            </a:pPr>
            <a:r>
              <a:rPr lang="en-US" altLang="en-US" sz="2400" dirty="0" smtClean="0"/>
              <a:t>Deviation from the study procedures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Respect for the science of the study </a:t>
            </a:r>
            <a:endParaRPr lang="en-US" alt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It is very important that the information collected is correct. </a:t>
            </a:r>
          </a:p>
          <a:p>
            <a:pPr eaLnBrk="1" hangingPunct="1"/>
            <a:r>
              <a:rPr lang="en-US" altLang="en-US" sz="2400" dirty="0" smtClean="0"/>
              <a:t>Scientist will use this information to answer research questions. </a:t>
            </a:r>
          </a:p>
          <a:p>
            <a:pPr eaLnBrk="1" hangingPunct="1"/>
            <a:r>
              <a:rPr lang="en-US" altLang="en-US" sz="2400" dirty="0" smtClean="0"/>
              <a:t>If the information is wrong, the answers to the research questions will be wrong. </a:t>
            </a:r>
          </a:p>
          <a:p>
            <a:pPr eaLnBrk="1" hangingPunct="1"/>
            <a:r>
              <a:rPr lang="en-US" altLang="en-US" sz="2400" dirty="0" smtClean="0"/>
              <a:t>People’s lives may be affected by the study results, if the information is wrong.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What is Research Ethics?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508EAD47-20FC-48AD-AC3F-361CDBD1A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Ethical interactions with respondents </a:t>
            </a:r>
          </a:p>
          <a:p>
            <a:pPr marL="971550" lvl="1" indent="-514350" eaLnBrk="1" fontAlgn="auto" hangingPunct="1">
              <a:buFont typeface="Arial" panose="020B0604020202020204" pitchFamily="34" charset="0"/>
              <a:buAutoNum type="alphaLcParenR"/>
              <a:defRPr/>
            </a:pPr>
            <a:r>
              <a:rPr lang="en-US" altLang="en-US" sz="2400" dirty="0"/>
              <a:t>Role of the data collector</a:t>
            </a:r>
          </a:p>
          <a:p>
            <a:pPr marL="971550" lvl="1" indent="-514350" eaLnBrk="1" fontAlgn="auto" hangingPunct="1">
              <a:buFont typeface="Arial" panose="020B0604020202020204" pitchFamily="34" charset="0"/>
              <a:buAutoNum type="alphaLcParenR"/>
              <a:defRPr/>
            </a:pPr>
            <a:r>
              <a:rPr lang="en-US" altLang="en-US" sz="2400" dirty="0"/>
              <a:t>Respect </a:t>
            </a:r>
          </a:p>
          <a:p>
            <a:pPr marL="971550" lvl="1" indent="-514350" eaLnBrk="1" fontAlgn="auto" hangingPunct="1">
              <a:buFont typeface="Arial" panose="020B0604020202020204" pitchFamily="34" charset="0"/>
              <a:buAutoNum type="alphaLcParenR"/>
              <a:defRPr/>
            </a:pPr>
            <a:r>
              <a:rPr lang="en-US" altLang="en-US" sz="2400" dirty="0"/>
              <a:t>Voluntary participation</a:t>
            </a:r>
          </a:p>
          <a:p>
            <a:pPr marL="971550" lvl="1" indent="-514350" eaLnBrk="1" fontAlgn="auto" hangingPunct="1">
              <a:buFont typeface="Arial" panose="020B0604020202020204" pitchFamily="34" charset="0"/>
              <a:buAutoNum type="alphaLcParenR"/>
              <a:defRPr/>
            </a:pPr>
            <a:r>
              <a:rPr lang="en-US" altLang="en-US" sz="2400" dirty="0"/>
              <a:t>Informed consent </a:t>
            </a:r>
          </a:p>
          <a:p>
            <a:pPr marL="971550" lvl="1" indent="-514350" eaLnBrk="1" fontAlgn="auto" hangingPunct="1">
              <a:buFont typeface="Arial" panose="020B0604020202020204" pitchFamily="34" charset="0"/>
              <a:buAutoNum type="alphaLcParenR"/>
              <a:defRPr/>
            </a:pPr>
            <a:r>
              <a:rPr lang="en-US" altLang="en-US" sz="2400" dirty="0"/>
              <a:t>Personal privacy </a:t>
            </a:r>
          </a:p>
          <a:p>
            <a:pPr marL="971550" lvl="1" indent="-514350" eaLnBrk="1" fontAlgn="auto" hangingPunct="1">
              <a:buFont typeface="Arial" panose="020B0604020202020204" pitchFamily="34" charset="0"/>
              <a:buAutoNum type="alphaLcParenR"/>
              <a:defRPr/>
            </a:pPr>
            <a:r>
              <a:rPr lang="en-US" altLang="en-US" sz="2400" dirty="0"/>
              <a:t>Protection of personal information </a:t>
            </a:r>
          </a:p>
          <a:p>
            <a:pPr marL="971550" lvl="1" indent="-514350" eaLnBrk="1" fontAlgn="auto" hangingPunct="1">
              <a:buFont typeface="Arial" panose="020B0604020202020204" pitchFamily="34" charset="0"/>
              <a:buAutoNum type="alphaLcParenR"/>
              <a:defRPr/>
            </a:pPr>
            <a:r>
              <a:rPr lang="en-US" altLang="en-US" sz="2400" dirty="0"/>
              <a:t>Response to participant questions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Collecting, recording, and storing data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There are</a:t>
            </a:r>
            <a:r>
              <a:rPr lang="en-US" altLang="en-US" sz="2000" dirty="0" smtClean="0"/>
              <a:t> </a:t>
            </a:r>
            <a:r>
              <a:rPr lang="en-US" altLang="en-US" sz="2400" dirty="0" smtClean="0"/>
              <a:t>very specific details on how the information must be collected, recorded and stored. </a:t>
            </a:r>
          </a:p>
          <a:p>
            <a:pPr eaLnBrk="1" hangingPunct="1"/>
            <a:r>
              <a:rPr lang="en-US" altLang="en-US" sz="2400" dirty="0" smtClean="0"/>
              <a:t>Interviewers will be trained on these procedures. Interviewers must: </a:t>
            </a:r>
          </a:p>
          <a:p>
            <a:pPr lvl="1" eaLnBrk="1" hangingPunct="1"/>
            <a:r>
              <a:rPr lang="en-US" altLang="en-US" sz="2400" dirty="0" smtClean="0"/>
              <a:t>Ask questions if anything is unclear. </a:t>
            </a:r>
          </a:p>
          <a:p>
            <a:pPr lvl="1" eaLnBrk="1" hangingPunct="1"/>
            <a:r>
              <a:rPr lang="en-US" altLang="en-US" sz="2400" dirty="0" smtClean="0"/>
              <a:t>Report and discuss any mistakes with the supervisors.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lvl="2" eaLnBrk="1" hangingPunct="1"/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Collecting, recording, and storing data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altLang="en-US" sz="2400" dirty="0" smtClean="0"/>
              <a:t>Interviewers must record all information with honesty and accuracy.  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400" dirty="0" smtClean="0"/>
              <a:t>Never “make up” or assume any information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400" dirty="0" smtClean="0"/>
              <a:t>Extra information not asked in the questionnaire that is </a:t>
            </a:r>
            <a:r>
              <a:rPr lang="en-US" altLang="en-US" sz="2400" b="1" dirty="0" smtClean="0">
                <a:solidFill>
                  <a:srgbClr val="04607E"/>
                </a:solidFill>
              </a:rPr>
              <a:t>important</a:t>
            </a:r>
            <a:r>
              <a:rPr lang="en-US" altLang="en-US" sz="2400" dirty="0" smtClean="0"/>
              <a:t>, may be typed in the “Interviewers Observations” section.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400" dirty="0" smtClean="0"/>
              <a:t>Keep all stored information confidential.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400" dirty="0" smtClean="0"/>
              <a:t>If a tablet is lost or stolen, study leaders must be </a:t>
            </a:r>
            <a:r>
              <a:rPr lang="en-US" altLang="en-US" sz="2400" b="1" dirty="0" smtClean="0">
                <a:solidFill>
                  <a:srgbClr val="04607E"/>
                </a:solidFill>
              </a:rPr>
              <a:t>immediately</a:t>
            </a:r>
            <a:r>
              <a:rPr lang="en-US" altLang="en-US" sz="2400" dirty="0" smtClean="0"/>
              <a:t> informed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400" dirty="0" smtClean="0"/>
              <a:t>If anyone outside the study staff views information on a tablet, or views signed consent forms, study leaders must be </a:t>
            </a:r>
            <a:r>
              <a:rPr lang="en-US" altLang="en-US" sz="2400" b="1" dirty="0" smtClean="0">
                <a:solidFill>
                  <a:srgbClr val="04607E"/>
                </a:solidFill>
              </a:rPr>
              <a:t>immediately</a:t>
            </a:r>
            <a:r>
              <a:rPr lang="en-US" altLang="en-US" sz="2400" dirty="0" smtClean="0"/>
              <a:t> informed</a:t>
            </a:r>
          </a:p>
          <a:p>
            <a:pPr eaLnBrk="1" hangingPunct="1">
              <a:spcBef>
                <a:spcPts val="600"/>
              </a:spcBef>
              <a:buNone/>
            </a:pPr>
            <a:endParaRPr lang="en-US" altLang="en-US" sz="2400" dirty="0" smtClean="0"/>
          </a:p>
          <a:p>
            <a:pPr lvl="2" eaLnBrk="1" hangingPunct="1">
              <a:spcBef>
                <a:spcPts val="600"/>
              </a:spcBef>
            </a:pPr>
            <a:endParaRPr lang="en-US" altLang="en-US" sz="2400" dirty="0" smtClean="0"/>
          </a:p>
          <a:p>
            <a:pPr eaLnBrk="1" hangingPunct="1">
              <a:spcBef>
                <a:spcPts val="600"/>
              </a:spcBef>
              <a:buNone/>
            </a:pPr>
            <a:endParaRPr lang="en-US" altLang="en-US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Deviations from Study Procedures </a:t>
            </a:r>
            <a:endParaRPr lang="en-US" altLang="en-US" sz="2400" dirty="0" smtClean="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8864C269-F12F-494A-A9AB-A1004A29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en-US" altLang="en-US" sz="2000" dirty="0"/>
              <a:t>Sometimes the study team may not be able to follow the procedures or may make mistakes. </a:t>
            </a:r>
          </a:p>
          <a:p>
            <a:pPr eaLnBrk="1" fontAlgn="auto" hangingPunct="1">
              <a:lnSpc>
                <a:spcPct val="100000"/>
              </a:lnSpc>
              <a:defRPr/>
            </a:pPr>
            <a:r>
              <a:rPr lang="en-US" altLang="en-US" sz="2000" dirty="0"/>
              <a:t>It is very important to report such cases to study leaders </a:t>
            </a:r>
            <a:r>
              <a:rPr lang="en-US" altLang="en-US" sz="2000" b="1" dirty="0">
                <a:solidFill>
                  <a:srgbClr val="04607E"/>
                </a:solidFill>
              </a:rPr>
              <a:t>immediately</a:t>
            </a:r>
          </a:p>
          <a:p>
            <a:pPr eaLnBrk="1" fontAlgn="auto" hangingPunct="1">
              <a:lnSpc>
                <a:spcPct val="100000"/>
              </a:lnSpc>
              <a:defRPr/>
            </a:pPr>
            <a:r>
              <a:rPr lang="en-US" altLang="en-US" sz="2000" dirty="0"/>
              <a:t>Examples of deviations that must be reported: </a:t>
            </a:r>
          </a:p>
          <a:p>
            <a:pPr lvl="1" eaLnBrk="1" fontAlgn="auto" hangingPunct="1">
              <a:lnSpc>
                <a:spcPct val="100000"/>
              </a:lnSpc>
              <a:defRPr/>
            </a:pPr>
            <a:r>
              <a:rPr lang="en-US" altLang="en-US" sz="2000" dirty="0"/>
              <a:t>Team cannot find an </a:t>
            </a:r>
            <a:r>
              <a:rPr lang="en-US" altLang="en-US" sz="2000" dirty="0" err="1"/>
              <a:t>EA</a:t>
            </a:r>
            <a:r>
              <a:rPr lang="en-US" altLang="en-US" sz="2000" dirty="0"/>
              <a:t>/cluster. </a:t>
            </a:r>
          </a:p>
          <a:p>
            <a:pPr lvl="1" eaLnBrk="1" fontAlgn="auto" hangingPunct="1">
              <a:lnSpc>
                <a:spcPct val="100000"/>
              </a:lnSpc>
              <a:defRPr/>
            </a:pPr>
            <a:r>
              <a:rPr lang="en-US" altLang="en-US" sz="2000" dirty="0"/>
              <a:t>Team cannot reach several selected households in an EA due to river flooding or other reason.  </a:t>
            </a:r>
          </a:p>
          <a:p>
            <a:pPr lvl="1" eaLnBrk="1" fontAlgn="auto" hangingPunct="1">
              <a:lnSpc>
                <a:spcPct val="100000"/>
              </a:lnSpc>
              <a:defRPr/>
            </a:pPr>
            <a:r>
              <a:rPr lang="en-US" altLang="en-US" sz="2000" dirty="0"/>
              <a:t>Completed or partially completed questionnaires were not saved or deleted from tablets prior to submission. </a:t>
            </a:r>
          </a:p>
          <a:p>
            <a:pPr lvl="1" eaLnBrk="1" fontAlgn="auto" hangingPunct="1">
              <a:lnSpc>
                <a:spcPct val="100000"/>
              </a:lnSpc>
              <a:defRPr/>
            </a:pPr>
            <a:r>
              <a:rPr lang="en-US" altLang="en-US" sz="2000" dirty="0"/>
              <a:t>A tablet is lost or stolen</a:t>
            </a:r>
          </a:p>
          <a:p>
            <a:pPr lvl="1" eaLnBrk="1" fontAlgn="auto" hangingPunct="1">
              <a:lnSpc>
                <a:spcPct val="100000"/>
              </a:lnSpc>
              <a:defRPr/>
            </a:pPr>
            <a:r>
              <a:rPr lang="en-US" altLang="en-US" sz="2000" dirty="0"/>
              <a:t>Completed consent forms are lost or stolen</a:t>
            </a:r>
          </a:p>
          <a:p>
            <a:pPr lvl="1" eaLnBrk="1" fontAlgn="auto" hangingPunct="1">
              <a:lnSpc>
                <a:spcPct val="100000"/>
              </a:lnSpc>
              <a:defRPr/>
            </a:pPr>
            <a:r>
              <a:rPr lang="en-US" altLang="en-US" sz="2000" dirty="0"/>
              <a:t>An interviewer forgets to obtain informed consent before the interviews.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4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Role of the data collector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The interviewer is the “ambassador” for the study.</a:t>
            </a:r>
          </a:p>
          <a:p>
            <a:pPr lvl="1" eaLnBrk="1" hangingPunct="1"/>
            <a:r>
              <a:rPr lang="en-US" altLang="en-US" sz="2400" dirty="0" smtClean="0"/>
              <a:t>He/she is sometimes the only person from the study that respondents with have contact with. </a:t>
            </a:r>
          </a:p>
          <a:p>
            <a:pPr lvl="1" eaLnBrk="1" hangingPunct="1"/>
            <a:r>
              <a:rPr lang="en-US" altLang="en-US" sz="2400" dirty="0" smtClean="0"/>
              <a:t>How the interviewer presents him or herself reflects on the study.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Role of the data collector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The interviewer must ensure that: </a:t>
            </a:r>
          </a:p>
          <a:p>
            <a:pPr lvl="1" eaLnBrk="1" hangingPunct="1"/>
            <a:r>
              <a:rPr lang="en-US" altLang="en-US" sz="2400" dirty="0" smtClean="0"/>
              <a:t>The respondents understand the study and what they are agreeing to do (consent).</a:t>
            </a:r>
          </a:p>
          <a:p>
            <a:pPr lvl="1" eaLnBrk="1" hangingPunct="1"/>
            <a:r>
              <a:rPr lang="en-US" altLang="en-US" sz="2400" dirty="0" smtClean="0"/>
              <a:t>All information recorded in the questionnaires is accurate and protected from loss. </a:t>
            </a:r>
          </a:p>
          <a:p>
            <a:pPr lvl="1" eaLnBrk="1" hangingPunct="1"/>
            <a:r>
              <a:rPr lang="en-US" altLang="en-US" sz="2400" dirty="0" smtClean="0"/>
              <a:t>The research plan, the manuals and other procedures are followed exactly.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en-US" smtClean="0"/>
              <a:t>Respect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Every person on the study team must show respect for: </a:t>
            </a:r>
          </a:p>
          <a:p>
            <a:pPr lvl="1"/>
            <a:r>
              <a:rPr lang="en-US" altLang="en-US" sz="2400" dirty="0"/>
              <a:t>The goals of the project</a:t>
            </a:r>
          </a:p>
          <a:p>
            <a:pPr lvl="1"/>
            <a:r>
              <a:rPr lang="en-US" altLang="en-US" sz="2400" dirty="0"/>
              <a:t>The leaders of the project </a:t>
            </a:r>
          </a:p>
          <a:p>
            <a:pPr lvl="1"/>
            <a:r>
              <a:rPr lang="en-US" altLang="en-US" sz="2400" dirty="0"/>
              <a:t>The study respondents </a:t>
            </a:r>
          </a:p>
          <a:p>
            <a:pPr lvl="1"/>
            <a:r>
              <a:rPr lang="en-US" altLang="en-US" sz="2400" dirty="0"/>
              <a:t>The study community </a:t>
            </a:r>
          </a:p>
          <a:p>
            <a:pPr lvl="1"/>
            <a:r>
              <a:rPr lang="en-US" altLang="en-US" sz="2400" dirty="0"/>
              <a:t>The data collected that will help achieve the project goals</a:t>
            </a:r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Respect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pPr marL="0" indent="0" algn="ctr">
              <a:buNone/>
            </a:pPr>
            <a:r>
              <a:rPr lang="en-US" altLang="en-US" sz="2400" dirty="0" smtClean="0"/>
              <a:t>The </a:t>
            </a:r>
            <a:r>
              <a:rPr lang="en-US" altLang="en-US" sz="2400" dirty="0"/>
              <a:t>information from this study may benefit women, men, and children in communities in </a:t>
            </a:r>
            <a:r>
              <a:rPr lang="en-US" altLang="en-US" sz="2400" b="1" dirty="0" smtClean="0">
                <a:solidFill>
                  <a:srgbClr val="8D3B72"/>
                </a:solidFill>
              </a:rPr>
              <a:t>[INSERT SURVEY COUNTRY AND REGION]</a:t>
            </a:r>
            <a:r>
              <a:rPr lang="en-US" altLang="en-US" sz="2400" dirty="0" smtClean="0"/>
              <a:t>, </a:t>
            </a:r>
            <a:r>
              <a:rPr lang="en-US" altLang="en-US" sz="2400" dirty="0"/>
              <a:t>but only if the research goals are met.   </a:t>
            </a:r>
          </a:p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Respect</a:t>
            </a:r>
            <a:r>
              <a:rPr lang="en-US" altLang="en-US" dirty="0" smtClean="0"/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Interviewers should always be professional and respectful.</a:t>
            </a:r>
          </a:p>
          <a:p>
            <a:pPr eaLnBrk="1" hangingPunct="1"/>
            <a:r>
              <a:rPr lang="en-US" altLang="en-US" sz="2400" dirty="0" smtClean="0"/>
              <a:t>Always be polite even if the respondent refuses to participate.</a:t>
            </a:r>
          </a:p>
          <a:p>
            <a:pPr eaLnBrk="1" hangingPunct="1"/>
            <a:r>
              <a:rPr lang="en-US" altLang="en-US" sz="2400" dirty="0" smtClean="0"/>
              <a:t>Ask questions in a clear voice.  If the respondent is not comfortable speaking in English or </a:t>
            </a:r>
            <a:r>
              <a:rPr lang="en-US" altLang="en-US" sz="2400" b="1" dirty="0" smtClean="0">
                <a:solidFill>
                  <a:srgbClr val="8D3B72"/>
                </a:solidFill>
              </a:rPr>
              <a:t>[INSERT LOCAL LANGUAGES]</a:t>
            </a:r>
            <a:r>
              <a:rPr lang="en-US" altLang="en-US" sz="2400" dirty="0" smtClean="0"/>
              <a:t>, find a translator.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Respect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Record all information neatly and accurately on the questionnaires. </a:t>
            </a:r>
          </a:p>
          <a:p>
            <a:pPr eaLnBrk="1" hangingPunct="1"/>
            <a:r>
              <a:rPr lang="en-US" altLang="en-US" sz="2400" dirty="0" smtClean="0"/>
              <a:t>Thank the respondent for participating once the interview is complete.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Voluntary Participation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No one is </a:t>
            </a:r>
            <a:r>
              <a:rPr lang="en-US" altLang="en-US" sz="2400" b="1" dirty="0" smtClean="0">
                <a:solidFill>
                  <a:srgbClr val="04607E"/>
                </a:solidFill>
              </a:rPr>
              <a:t>required</a:t>
            </a:r>
            <a:r>
              <a:rPr lang="en-US" altLang="en-US" sz="2400" dirty="0" smtClean="0"/>
              <a:t> to participate and be interviewed. </a:t>
            </a:r>
          </a:p>
          <a:p>
            <a:pPr eaLnBrk="1" hangingPunct="1"/>
            <a:r>
              <a:rPr lang="en-US" altLang="en-US" sz="2400" dirty="0" smtClean="0"/>
              <a:t>Every one has a right to learn about the study before deciding to be interviewed. </a:t>
            </a:r>
          </a:p>
          <a:p>
            <a:pPr eaLnBrk="1" hangingPunct="1"/>
            <a:r>
              <a:rPr lang="en-US" altLang="en-US" sz="2400" dirty="0" smtClean="0"/>
              <a:t>Even if the respondent joins the study, he or she may refuse to answer certain questions or withdraw.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hsph-normal">
  <a:themeElements>
    <a:clrScheme name="RADAR Tool 6">
      <a:dk1>
        <a:sysClr val="windowText" lastClr="000000"/>
      </a:dk1>
      <a:lt1>
        <a:srgbClr val="FFFFFF"/>
      </a:lt1>
      <a:dk2>
        <a:srgbClr val="04607E"/>
      </a:dk2>
      <a:lt2>
        <a:srgbClr val="FFFFFF"/>
      </a:lt2>
      <a:accent1>
        <a:srgbClr val="A1CC3A"/>
      </a:accent1>
      <a:accent2>
        <a:srgbClr val="154780"/>
      </a:accent2>
      <a:accent3>
        <a:srgbClr val="4A66AC"/>
      </a:accent3>
      <a:accent4>
        <a:srgbClr val="9D90A0"/>
      </a:accent4>
      <a:accent5>
        <a:srgbClr val="7F8FA9"/>
      </a:accent5>
      <a:accent6>
        <a:srgbClr val="629DD1"/>
      </a:accent6>
      <a:hlink>
        <a:srgbClr val="A1CC3A"/>
      </a:hlink>
      <a:folHlink>
        <a:srgbClr val="A1CC3A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17EB125-C55B-4167-BF82-C3424A1E07A1}" vid="{F654CB58-0B2D-4D15-8CB1-5021BA4EAFC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1351</Words>
  <Application>Microsoft Office PowerPoint</Application>
  <PresentationFormat>Widescreen</PresentationFormat>
  <Paragraphs>152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ＭＳ Ｐゴシック</vt:lpstr>
      <vt:lpstr>ＭＳ Ｐゴシック</vt:lpstr>
      <vt:lpstr>Arial</vt:lpstr>
      <vt:lpstr>Calibri</vt:lpstr>
      <vt:lpstr>Calibri Light</vt:lpstr>
      <vt:lpstr>Franklin Gothic Book</vt:lpstr>
      <vt:lpstr>Franklin Gothic Medium</vt:lpstr>
      <vt:lpstr>Georgia</vt:lpstr>
      <vt:lpstr>Lucida Grande</vt:lpstr>
      <vt:lpstr>Wingdings</vt:lpstr>
      <vt:lpstr>jhsph-normal</vt:lpstr>
      <vt:lpstr>RADAR Coverage Survey Human subjects research ethics </vt:lpstr>
      <vt:lpstr>What is Research Ethics?</vt:lpstr>
      <vt:lpstr>Role of the data collector </vt:lpstr>
      <vt:lpstr>Role of the data collector </vt:lpstr>
      <vt:lpstr>Respect </vt:lpstr>
      <vt:lpstr>Respect </vt:lpstr>
      <vt:lpstr>Respect </vt:lpstr>
      <vt:lpstr>Respect </vt:lpstr>
      <vt:lpstr>Voluntary Participation </vt:lpstr>
      <vt:lpstr>Informed Consent </vt:lpstr>
      <vt:lpstr>Informed Consent </vt:lpstr>
      <vt:lpstr>Informed Consent </vt:lpstr>
      <vt:lpstr>Informed Consent </vt:lpstr>
      <vt:lpstr>Personal privacy</vt:lpstr>
      <vt:lpstr>Protection of Personal Information </vt:lpstr>
      <vt:lpstr>Protection of Personal Information </vt:lpstr>
      <vt:lpstr>Response to participant’s questions </vt:lpstr>
      <vt:lpstr>What is data integrity?</vt:lpstr>
      <vt:lpstr>Respect for the science of the study </vt:lpstr>
      <vt:lpstr>Collecting, recording, and storing data</vt:lpstr>
      <vt:lpstr>Collecting, recording, and storing data</vt:lpstr>
      <vt:lpstr>Deviations from Study Procedures 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ESHE</dc:title>
  <dc:creator>owner</dc:creator>
  <cp:lastModifiedBy>Talata Sawadogo-Lewis</cp:lastModifiedBy>
  <cp:revision>147</cp:revision>
  <dcterms:created xsi:type="dcterms:W3CDTF">2008-04-05T02:13:11Z</dcterms:created>
  <dcterms:modified xsi:type="dcterms:W3CDTF">2018-11-13T16:18:12Z</dcterms:modified>
</cp:coreProperties>
</file>