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30"/>
  </p:notesMasterIdLst>
  <p:sldIdLst>
    <p:sldId id="342" r:id="rId2"/>
    <p:sldId id="294" r:id="rId3"/>
    <p:sldId id="300" r:id="rId4"/>
    <p:sldId id="295" r:id="rId5"/>
    <p:sldId id="307" r:id="rId6"/>
    <p:sldId id="308" r:id="rId7"/>
    <p:sldId id="304" r:id="rId8"/>
    <p:sldId id="301" r:id="rId9"/>
    <p:sldId id="318" r:id="rId10"/>
    <p:sldId id="333" r:id="rId11"/>
    <p:sldId id="314" r:id="rId12"/>
    <p:sldId id="336" r:id="rId13"/>
    <p:sldId id="298" r:id="rId14"/>
    <p:sldId id="337" r:id="rId15"/>
    <p:sldId id="299" r:id="rId16"/>
    <p:sldId id="322" r:id="rId17"/>
    <p:sldId id="341" r:id="rId18"/>
    <p:sldId id="327" r:id="rId19"/>
    <p:sldId id="338" r:id="rId20"/>
    <p:sldId id="323" r:id="rId21"/>
    <p:sldId id="339" r:id="rId22"/>
    <p:sldId id="324" r:id="rId23"/>
    <p:sldId id="325" r:id="rId24"/>
    <p:sldId id="330" r:id="rId25"/>
    <p:sldId id="340" r:id="rId26"/>
    <p:sldId id="326" r:id="rId27"/>
    <p:sldId id="331" r:id="rId28"/>
    <p:sldId id="343" r:id="rId29"/>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e Miller" initials="N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46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81" d="100"/>
          <a:sy n="81" d="100"/>
        </p:scale>
        <p:origin x="619" y="53"/>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2446" tIns="46223" rIns="92446" bIns="46223" rtlCol="0"/>
          <a:lstStyle>
            <a:lvl1pPr algn="r">
              <a:defRPr sz="1200">
                <a:latin typeface="Arial" charset="0"/>
              </a:defRPr>
            </a:lvl1pPr>
          </a:lstStyle>
          <a:p>
            <a:pPr>
              <a:defRPr/>
            </a:pPr>
            <a:fld id="{2018AF5F-D392-4461-9164-9CC769999DBC}" type="datetimeFigureOut">
              <a:rPr lang="en-US"/>
              <a:pPr>
                <a:defRPr/>
              </a:pPr>
              <a:t>11/13/2018</a:t>
            </a:fld>
            <a:endParaRPr lang="en-US"/>
          </a:p>
        </p:txBody>
      </p:sp>
      <p:sp>
        <p:nvSpPr>
          <p:cNvPr id="4" name="Slide Image Placeholder 3"/>
          <p:cNvSpPr>
            <a:spLocks noGrp="1" noRot="1" noChangeAspect="1"/>
          </p:cNvSpPr>
          <p:nvPr>
            <p:ph type="sldImg" idx="2"/>
          </p:nvPr>
        </p:nvSpPr>
        <p:spPr>
          <a:xfrm>
            <a:off x="342900" y="696913"/>
            <a:ext cx="6197600" cy="348615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a:defRPr sz="1200"/>
            </a:lvl1pPr>
          </a:lstStyle>
          <a:p>
            <a:pPr>
              <a:defRPr/>
            </a:pPr>
            <a:fld id="{7C8316A6-51B6-4775-903A-0681975957F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95D84CB4-D855-43AF-92EB-7448536D8771}"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84864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AB6580C4-7256-4EDE-A2C7-F364D4D7351A}" type="slidenum">
              <a:rPr lang="en-US" altLang="en-US" smtClean="0"/>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F4EDBA91-2CDD-4294-A832-57451DA9A66F}" type="slidenum">
              <a:rPr lang="en-US"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092A2E7F-B3A0-4ACF-85E2-9FFE99DEA494}" type="slidenum">
              <a:rPr lang="en-US" altLang="en-US" smtClean="0"/>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694E6B5A-6F69-47D9-9A85-6C863210A983}" type="slidenum">
              <a:rPr lang="en-US" altLang="en-US" smtClean="0"/>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C9B39A48-5005-40A6-9531-3C63F4419111}" type="slidenum">
              <a:rPr lang="en-US" altLang="en-US" smtClean="0"/>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639A49D6-C7AA-4D52-BAA9-EED4F83E9EB9}" type="slidenum">
              <a:rPr lang="en-US" altLang="en-US" smtClean="0"/>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2A73B799-1AE1-468E-B0C5-654D3849E213}" type="slidenum">
              <a:rPr lang="en-US" altLang="en-US" smtClean="0"/>
              <a:pPr/>
              <a:t>16</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752F9BA1-B2F3-44AF-94E5-85BACF77E8A0}" type="slidenum">
              <a:rPr lang="en-US" altLang="en-US" smtClean="0"/>
              <a:pPr/>
              <a:t>18</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1DD24CB0-0F87-4966-A3C0-A366D28E2FA5}" type="slidenum">
              <a:rPr lang="en-US" altLang="en-US" smtClean="0"/>
              <a:pPr/>
              <a:t>19</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13051E19-411B-4A6C-ABCB-9084554EF7DF}" type="slidenum">
              <a:rPr lang="en-US" altLang="en-US" smtClean="0"/>
              <a:pPr/>
              <a:t>20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076EF0C4-C813-4CAF-8B13-66AED74F44AC}" type="slidenum">
              <a:rPr lang="en-US"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73BB9C1E-770D-447A-8ED4-A6FEE38B1926}" type="slidenum">
              <a:rPr lang="en-US" altLang="en-US" smtClean="0"/>
              <a:pPr/>
              <a:t>21</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B04C01F4-6CAA-400E-BBE9-64C4DA54879C}" type="slidenum">
              <a:rPr lang="en-US" altLang="en-US" smtClean="0"/>
              <a:pPr/>
              <a:t>22</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06BCA3A8-1963-4C59-8CF0-DADB741D1AFC}" type="slidenum">
              <a:rPr lang="en-US" altLang="en-US" smtClean="0"/>
              <a:pPr/>
              <a:t>23</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15D0521E-B241-404A-806C-54D5ACFAC7BF}" type="slidenum">
              <a:rPr lang="en-US" altLang="en-US" smtClean="0"/>
              <a:pPr/>
              <a:t>24</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1CE75806-84B1-4C66-AC4F-F23C47BDB1B9}" type="slidenum">
              <a:rPr lang="en-US" altLang="en-US" smtClean="0"/>
              <a:pPr/>
              <a:t>25</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5410C026-54F3-4B82-86C9-57D2B8A52CAE}" type="slidenum">
              <a:rPr lang="en-US" altLang="en-US" smtClean="0"/>
              <a:pPr/>
              <a:t>26</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EBC51A2C-12AE-4BB3-8A73-C455A7C4D286}" type="slidenum">
              <a:rPr lang="en-US" altLang="en-US" smtClean="0"/>
              <a:pPr/>
              <a:t>27</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08A4499C-5532-4F0A-8943-54F72A20246E}" type="slidenum">
              <a:rPr lang="en-US" altLang="en-US" smtClean="0"/>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47A79122-7B5B-4DEB-A157-281631D71FCA}"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7FF4879F-E731-4AB7-B7DE-6E2346249AE1}"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71D4601A-374A-4EB0-9152-1935B28DA0B9}"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5ED70656-DE44-4450-9327-56B0AF33F9FC}" type="slidenum">
              <a:rPr lang="en-US"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7676F6CD-8C1D-407D-A69D-905A0049CEF6}"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3429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0888"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7663"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fld id="{18EF2559-F81A-4195-8690-E1D6A7083317}"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rgbClr val="154780"/>
        </a:solidFill>
        <a:effectLst/>
      </p:bgPr>
    </p:bg>
    <p:spTree>
      <p:nvGrpSpPr>
        <p:cNvPr id="1" name=""/>
        <p:cNvGrpSpPr/>
        <p:nvPr/>
      </p:nvGrpSpPr>
      <p:grpSpPr>
        <a:xfrm>
          <a:off x="0" y="0"/>
          <a:ext cx="0" cy="0"/>
          <a:chOff x="0" y="0"/>
          <a:chExt cx="0" cy="0"/>
        </a:xfrm>
      </p:grpSpPr>
      <p:pic>
        <p:nvPicPr>
          <p:cNvPr id="14" name="Picture 13" descr="Watermark of Johns Hopkins School of Public Health logo"/>
          <p:cNvPicPr>
            <a:picLocks noChangeAspect="1"/>
          </p:cNvPicPr>
          <p:nvPr userDrawn="1"/>
        </p:nvPicPr>
        <p:blipFill>
          <a:blip r:embed="rId2" cstate="print"/>
          <a:srcRect r="21205" b="9191"/>
          <a:stretch>
            <a:fillRect/>
          </a:stretch>
        </p:blipFill>
        <p:spPr>
          <a:xfrm>
            <a:off x="6956830" y="408230"/>
            <a:ext cx="5235172" cy="6458239"/>
          </a:xfrm>
          <a:prstGeom prst="rect">
            <a:avLst/>
          </a:prstGeom>
        </p:spPr>
      </p:pic>
      <p:cxnSp>
        <p:nvCxnSpPr>
          <p:cNvPr id="9" name="Straight Connector 1"/>
          <p:cNvCxnSpPr>
            <a:cxnSpLocks noChangeShapeType="1"/>
          </p:cNvCxnSpPr>
          <p:nvPr userDrawn="1"/>
        </p:nvCxnSpPr>
        <p:spPr bwMode="auto">
          <a:xfrm>
            <a:off x="336551" y="4220633"/>
            <a:ext cx="9577917" cy="0"/>
          </a:xfrm>
          <a:prstGeom prst="line">
            <a:avLst/>
          </a:prstGeom>
          <a:noFill/>
          <a:ln w="9525">
            <a:solidFill>
              <a:srgbClr val="A1CC3A"/>
            </a:solidFill>
            <a:round/>
            <a:headEnd type="none" w="sm" len="sm"/>
            <a:tailEnd type="none" w="sm" len="sm"/>
          </a:ln>
        </p:spPr>
      </p:cxnSp>
      <p:pic>
        <p:nvPicPr>
          <p:cNvPr id="13" name="Picture 12" descr="JHSPH logo with text: Johns Hopkins Bloomberg School of Public Health"/>
          <p:cNvPicPr>
            <a:picLocks noChangeAspect="1" noChangeArrowheads="1"/>
          </p:cNvPicPr>
          <p:nvPr userDrawn="1"/>
        </p:nvPicPr>
        <p:blipFill>
          <a:blip r:embed="rId3" cstate="print"/>
          <a:srcRect/>
          <a:stretch>
            <a:fillRect/>
          </a:stretch>
        </p:blipFill>
        <p:spPr bwMode="auto">
          <a:xfrm>
            <a:off x="2" y="1"/>
            <a:ext cx="3520017" cy="2491317"/>
          </a:xfrm>
          <a:prstGeom prst="rect">
            <a:avLst/>
          </a:prstGeom>
          <a:noFill/>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658" y="5940760"/>
            <a:ext cx="424289" cy="451824"/>
          </a:xfrm>
          <a:prstGeom prst="rect">
            <a:avLst/>
          </a:prstGeom>
        </p:spPr>
      </p:pic>
      <p:sp>
        <p:nvSpPr>
          <p:cNvPr id="8" name="TextBox 7"/>
          <p:cNvSpPr txBox="1"/>
          <p:nvPr userDrawn="1"/>
        </p:nvSpPr>
        <p:spPr>
          <a:xfrm>
            <a:off x="380731" y="3391463"/>
            <a:ext cx="933053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A1CC3A"/>
                </a:solidFill>
                <a:effectLst/>
                <a:uLnTx/>
                <a:uFillTx/>
                <a:latin typeface="Franklin Gothic Medium" panose="020B0603020102020204"/>
                <a:ea typeface="+mn-ea"/>
                <a:cs typeface="+mn-cs"/>
              </a:rPr>
              <a:t>Evaluating Public Health Programs at Scale</a:t>
            </a:r>
          </a:p>
        </p:txBody>
      </p:sp>
      <p:sp>
        <p:nvSpPr>
          <p:cNvPr id="11" name="TextBox 10"/>
          <p:cNvSpPr txBox="1"/>
          <p:nvPr userDrawn="1"/>
        </p:nvSpPr>
        <p:spPr>
          <a:xfrm>
            <a:off x="2396068" y="4383617"/>
            <a:ext cx="7518400" cy="70788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Franklin Gothic Book" panose="020B0503020102020204"/>
                <a:ea typeface="+mn-ea"/>
                <a:cs typeface="+mn-cs"/>
              </a:rPr>
              <a:t>Global Disease, Epidemiology &amp; Control Program</a:t>
            </a:r>
            <a:br>
              <a:rPr kumimoji="0" lang="en-US" sz="2000" b="0" i="0" u="none" strike="noStrike" kern="1200" cap="none" spc="0" normalizeH="0" baseline="0" noProof="0" dirty="0">
                <a:ln>
                  <a:noFill/>
                </a:ln>
                <a:solidFill>
                  <a:srgbClr val="FFFFFF"/>
                </a:solidFill>
                <a:effectLst/>
                <a:uLnTx/>
                <a:uFillTx/>
                <a:latin typeface="Franklin Gothic Book" panose="020B0503020102020204"/>
                <a:ea typeface="+mn-ea"/>
                <a:cs typeface="+mn-cs"/>
              </a:rPr>
            </a:br>
            <a:r>
              <a:rPr kumimoji="0" lang="en-US" sz="2000" b="0" i="0" u="none" strike="noStrike" kern="1200" cap="none" spc="0" normalizeH="0" baseline="0" noProof="0" dirty="0">
                <a:ln>
                  <a:noFill/>
                </a:ln>
                <a:solidFill>
                  <a:srgbClr val="FFFFFF"/>
                </a:solidFill>
                <a:effectLst/>
                <a:uLnTx/>
                <a:uFillTx/>
                <a:latin typeface="Franklin Gothic Book" panose="020B0503020102020204"/>
                <a:ea typeface="+mn-ea"/>
                <a:cs typeface="+mn-cs"/>
              </a:rPr>
              <a:t>Department of International Health</a:t>
            </a:r>
          </a:p>
        </p:txBody>
      </p:sp>
      <p:sp>
        <p:nvSpPr>
          <p:cNvPr id="12" name="TextBox 11"/>
          <p:cNvSpPr txBox="1"/>
          <p:nvPr userDrawn="1"/>
        </p:nvSpPr>
        <p:spPr>
          <a:xfrm>
            <a:off x="954881" y="5777547"/>
            <a:ext cx="6597388"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FFFFFF"/>
                </a:solidFill>
                <a:effectLst/>
                <a:uLnTx/>
                <a:uFillTx/>
                <a:latin typeface="Franklin Gothic Book" panose="020B0503020102020204"/>
                <a:ea typeface="+mn-ea"/>
                <a:cs typeface="+mn-cs"/>
              </a:rPr>
              <a:t>Real Accountability: Data Analysis for Results (RADAR)</a:t>
            </a:r>
            <a:br>
              <a:rPr kumimoji="0" lang="en-US" sz="1400" b="0" i="1" u="none" strike="noStrike" kern="1200" cap="none" spc="0" normalizeH="0" baseline="0" noProof="0" dirty="0">
                <a:ln>
                  <a:noFill/>
                </a:ln>
                <a:solidFill>
                  <a:srgbClr val="FFFFFF"/>
                </a:solidFill>
                <a:effectLst/>
                <a:uLnTx/>
                <a:uFillTx/>
                <a:latin typeface="Franklin Gothic Book" panose="020B0503020102020204"/>
                <a:ea typeface="+mn-ea"/>
                <a:cs typeface="+mn-cs"/>
              </a:rPr>
            </a:br>
            <a:r>
              <a:rPr kumimoji="0" lang="en-US" sz="1400" b="0" i="1" u="none" strike="noStrike" kern="1200" cap="none" spc="0" normalizeH="0" baseline="0" noProof="0" dirty="0">
                <a:ln>
                  <a:noFill/>
                </a:ln>
                <a:solidFill>
                  <a:srgbClr val="FFFFFF"/>
                </a:solidFill>
                <a:effectLst/>
                <a:uLnTx/>
                <a:uFillTx/>
                <a:latin typeface="Franklin Gothic Book" panose="020B0503020102020204"/>
                <a:ea typeface="+mn-ea"/>
                <a:cs typeface="+mn-cs"/>
              </a:rPr>
              <a:t>Funded by the Government of Canada</a:t>
            </a:r>
          </a:p>
        </p:txBody>
      </p:sp>
    </p:spTree>
    <p:extLst>
      <p:ext uri="{BB962C8B-B14F-4D97-AF65-F5344CB8AC3E}">
        <p14:creationId xmlns:p14="http://schemas.microsoft.com/office/powerpoint/2010/main" val="405424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ercise/Example 3">
    <p:bg>
      <p:bgPr>
        <a:solidFill>
          <a:srgbClr val="FFFFFF"/>
        </a:solidFill>
        <a:effectLst/>
      </p:bgPr>
    </p:bg>
    <p:spTree>
      <p:nvGrpSpPr>
        <p:cNvPr id="1" name=""/>
        <p:cNvGrpSpPr/>
        <p:nvPr/>
      </p:nvGrpSpPr>
      <p:grpSpPr>
        <a:xfrm>
          <a:off x="0" y="0"/>
          <a:ext cx="0" cy="0"/>
          <a:chOff x="0" y="0"/>
          <a:chExt cx="0" cy="0"/>
        </a:xfrm>
      </p:grpSpPr>
      <p:sp>
        <p:nvSpPr>
          <p:cNvPr id="9" name="Rounded Rectangle 8"/>
          <p:cNvSpPr/>
          <p:nvPr userDrawn="1"/>
        </p:nvSpPr>
        <p:spPr>
          <a:xfrm>
            <a:off x="10600269" y="114705"/>
            <a:ext cx="1481729" cy="1481729"/>
          </a:xfrm>
          <a:prstGeom prst="roundRect">
            <a:avLst/>
          </a:prstGeom>
          <a:solidFill>
            <a:srgbClr val="04607E"/>
          </a:solidFill>
          <a:ln>
            <a:solidFill>
              <a:srgbClr val="A1CC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2505" y="333347"/>
            <a:ext cx="657255" cy="657255"/>
          </a:xfrm>
          <a:prstGeom prst="rect">
            <a:avLst/>
          </a:prstGeom>
        </p:spPr>
      </p:pic>
      <p:sp>
        <p:nvSpPr>
          <p:cNvPr id="6" name="Text Placeholder 5"/>
          <p:cNvSpPr>
            <a:spLocks noGrp="1"/>
          </p:cNvSpPr>
          <p:nvPr>
            <p:ph type="body" sz="quarter" idx="12" hasCustomPrompt="1"/>
          </p:nvPr>
        </p:nvSpPr>
        <p:spPr>
          <a:xfrm>
            <a:off x="10723063" y="1032934"/>
            <a:ext cx="1236133" cy="491067"/>
          </a:xfrm>
        </p:spPr>
        <p:txBody>
          <a:bodyPr/>
          <a:lstStyle>
            <a:lvl1pPr marL="0" indent="0" algn="ctr">
              <a:buNone/>
              <a:defRPr>
                <a:solidFill>
                  <a:schemeClr val="bg1"/>
                </a:solidFill>
              </a:defRPr>
            </a:lvl1pPr>
            <a:lvl2pPr>
              <a:defRPr/>
            </a:lvl2pPr>
          </a:lstStyle>
          <a:p>
            <a:pPr lvl="0"/>
            <a:r>
              <a:rPr lang="en-US" dirty="0"/>
              <a:t>&lt;X&gt;</a:t>
            </a:r>
          </a:p>
        </p:txBody>
      </p:sp>
      <p:sp>
        <p:nvSpPr>
          <p:cNvPr id="7" name="Source"/>
          <p:cNvSpPr>
            <a:spLocks noGrp="1"/>
          </p:cNvSpPr>
          <p:nvPr>
            <p:ph idx="11" hasCustomPrompt="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738662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mon evaluation framework">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Common evaluation framework</a:t>
            </a:r>
          </a:p>
        </p:txBody>
      </p:sp>
      <p:sp>
        <p:nvSpPr>
          <p:cNvPr id="5" name="Source"/>
          <p:cNvSpPr>
            <a:spLocks noGrp="1"/>
          </p:cNvSpPr>
          <p:nvPr>
            <p:ph idx="11" hasCustomPrompt="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Bryce J, </a:t>
            </a:r>
            <a:r>
              <a:rPr lang="en-US" dirty="0" err="1"/>
              <a:t>Victora</a:t>
            </a:r>
            <a:r>
              <a:rPr lang="en-US" dirty="0"/>
              <a:t> CG, </a:t>
            </a:r>
            <a:r>
              <a:rPr lang="en-US" dirty="0" err="1"/>
              <a:t>Boerma</a:t>
            </a:r>
            <a:r>
              <a:rPr lang="en-US" dirty="0"/>
              <a:t> JT, Peters DH, Black RE.  Evaluating the scale-up to MDGs 4 and 5: a common framework.  International Health 2011; 3(3):139-146. </a:t>
            </a:r>
          </a:p>
        </p:txBody>
      </p:sp>
      <p:sp>
        <p:nvSpPr>
          <p:cNvPr id="25" name="Rectangle 24"/>
          <p:cNvSpPr/>
          <p:nvPr userDrawn="1"/>
        </p:nvSpPr>
        <p:spPr>
          <a:xfrm>
            <a:off x="2632036" y="1480658"/>
            <a:ext cx="2212323" cy="492443"/>
          </a:xfrm>
          <a:prstGeom prst="rect">
            <a:avLst/>
          </a:prstGeom>
          <a:solidFill>
            <a:srgbClr val="9CC8FB"/>
          </a:solidFill>
          <a:ln>
            <a:solidFill>
              <a:srgbClr val="9CC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8585A"/>
                </a:solidFill>
                <a:effectLst/>
                <a:uLnTx/>
                <a:uFillTx/>
                <a:latin typeface="Franklin Gothic Book" panose="020B0503020102020204"/>
                <a:ea typeface="+mn-ea"/>
                <a:cs typeface="+mn-cs"/>
              </a:rPr>
              <a:t>Process</a:t>
            </a:r>
          </a:p>
        </p:txBody>
      </p:sp>
      <p:sp>
        <p:nvSpPr>
          <p:cNvPr id="26" name="Rectangle 25"/>
          <p:cNvSpPr/>
          <p:nvPr userDrawn="1"/>
        </p:nvSpPr>
        <p:spPr>
          <a:xfrm>
            <a:off x="261888" y="2149623"/>
            <a:ext cx="2212321" cy="3106869"/>
          </a:xfrm>
          <a:prstGeom prst="rect">
            <a:avLst/>
          </a:prstGeom>
          <a:solidFill>
            <a:schemeClr val="bg1"/>
          </a:solidFill>
          <a:ln>
            <a:solidFill>
              <a:srgbClr val="9A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Funding</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Policies</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Plan</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Harmonization</a:t>
            </a:r>
          </a:p>
        </p:txBody>
      </p:sp>
      <p:sp>
        <p:nvSpPr>
          <p:cNvPr id="27" name="Rectangle 26"/>
          <p:cNvSpPr/>
          <p:nvPr userDrawn="1"/>
        </p:nvSpPr>
        <p:spPr>
          <a:xfrm>
            <a:off x="2632036" y="2149619"/>
            <a:ext cx="2212323" cy="3106871"/>
          </a:xfrm>
          <a:prstGeom prst="rect">
            <a:avLst/>
          </a:prstGeom>
          <a:solidFill>
            <a:schemeClr val="bg1"/>
          </a:solidFill>
          <a:ln>
            <a:solidFill>
              <a:srgbClr val="9CC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Project implementation</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Capacity building</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Accountability</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Gender equality</a:t>
            </a:r>
          </a:p>
        </p:txBody>
      </p:sp>
      <p:sp>
        <p:nvSpPr>
          <p:cNvPr id="28" name="Rectangle 27"/>
          <p:cNvSpPr/>
          <p:nvPr userDrawn="1"/>
        </p:nvSpPr>
        <p:spPr>
          <a:xfrm>
            <a:off x="7368351" y="2149616"/>
            <a:ext cx="2216312" cy="3106871"/>
          </a:xfrm>
          <a:prstGeom prst="rect">
            <a:avLst/>
          </a:prstGeom>
          <a:solidFill>
            <a:schemeClr val="bg1"/>
          </a:solidFill>
          <a:ln>
            <a:solidFill>
              <a:srgbClr val="FEE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Intervention coverage</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Behavior change</a:t>
            </a:r>
          </a:p>
        </p:txBody>
      </p:sp>
      <p:sp>
        <p:nvSpPr>
          <p:cNvPr id="29" name="Rectangle 28"/>
          <p:cNvSpPr/>
          <p:nvPr userDrawn="1"/>
        </p:nvSpPr>
        <p:spPr>
          <a:xfrm>
            <a:off x="9734886" y="2157201"/>
            <a:ext cx="2219932" cy="3106871"/>
          </a:xfrm>
          <a:prstGeom prst="rect">
            <a:avLst/>
          </a:prstGeom>
          <a:solidFill>
            <a:schemeClr val="bg1"/>
          </a:solidFill>
          <a:ln>
            <a:solidFill>
              <a:srgbClr val="FD68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survival</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nutrition</a:t>
            </a:r>
          </a:p>
        </p:txBody>
      </p:sp>
      <p:sp>
        <p:nvSpPr>
          <p:cNvPr id="30" name="Rectangle 29"/>
          <p:cNvSpPr/>
          <p:nvPr userDrawn="1"/>
        </p:nvSpPr>
        <p:spPr>
          <a:xfrm rot="16200000">
            <a:off x="3929289" y="3218529"/>
            <a:ext cx="3106873" cy="969048"/>
          </a:xfrm>
          <a:prstGeom prst="rect">
            <a:avLst/>
          </a:prstGeom>
          <a:solidFill>
            <a:schemeClr val="bg1"/>
          </a:solidFill>
          <a:ln>
            <a:solidFill>
              <a:srgbClr val="BCE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provision </a:t>
            </a:r>
            <a:r>
              <a:rPr kumimoji="0" lang="en-US" sz="1600" b="0" i="0" u="none" strike="noStrike" kern="1200" cap="none" spc="0" normalizeH="0" baseline="0" noProof="0">
                <a:ln>
                  <a:noFill/>
                </a:ln>
                <a:solidFill>
                  <a:prstClr val="black"/>
                </a:solidFill>
                <a:effectLst/>
                <a:uLnTx/>
                <a:uFillTx/>
                <a:latin typeface="Franklin Gothic Book" panose="020B0503020102020204" pitchFamily="34" charset="0"/>
                <a:ea typeface="MS PGothic" charset="0"/>
                <a:cs typeface="MS PGothic" charset="0"/>
              </a:rPr>
              <a:t>of services</a:t>
            </a: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p:txBody>
      </p:sp>
      <p:sp>
        <p:nvSpPr>
          <p:cNvPr id="31" name="Rectangle 30"/>
          <p:cNvSpPr/>
          <p:nvPr userDrawn="1"/>
        </p:nvSpPr>
        <p:spPr>
          <a:xfrm rot="16200000">
            <a:off x="5180170" y="3218528"/>
            <a:ext cx="3106873" cy="969048"/>
          </a:xfrm>
          <a:prstGeom prst="rect">
            <a:avLst/>
          </a:prstGeom>
          <a:solidFill>
            <a:schemeClr val="bg1"/>
          </a:solidFill>
          <a:ln>
            <a:solidFill>
              <a:srgbClr val="BCE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utilization</a:t>
            </a:r>
          </a:p>
        </p:txBody>
      </p:sp>
      <p:sp>
        <p:nvSpPr>
          <p:cNvPr id="32" name="Rectangle 31"/>
          <p:cNvSpPr/>
          <p:nvPr userDrawn="1"/>
        </p:nvSpPr>
        <p:spPr>
          <a:xfrm>
            <a:off x="259889" y="5410202"/>
            <a:ext cx="11692931" cy="855387"/>
          </a:xfrm>
          <a:prstGeom prst="rect">
            <a:avLst/>
          </a:prstGeom>
          <a:solidFill>
            <a:schemeClr val="bg1"/>
          </a:solidFill>
          <a:ln>
            <a:solidFill>
              <a:srgbClr val="0460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Pct val="75000"/>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Environmental health, Equity, Contextual Factors</a:t>
            </a:r>
          </a:p>
        </p:txBody>
      </p:sp>
      <p:sp>
        <p:nvSpPr>
          <p:cNvPr id="33" name="Rectangle 32"/>
          <p:cNvSpPr/>
          <p:nvPr userDrawn="1"/>
        </p:nvSpPr>
        <p:spPr>
          <a:xfrm>
            <a:off x="261884" y="1480658"/>
            <a:ext cx="2212323" cy="492443"/>
          </a:xfrm>
          <a:prstGeom prst="rect">
            <a:avLst/>
          </a:prstGeom>
          <a:solidFill>
            <a:srgbClr val="FFD4A1"/>
          </a:solidFill>
          <a:ln>
            <a:solidFill>
              <a:srgbClr val="FFD4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8585A"/>
                </a:solidFill>
                <a:effectLst/>
                <a:uLnTx/>
                <a:uFillTx/>
                <a:latin typeface="Franklin Gothic Book" panose="020B0503020102020204"/>
                <a:ea typeface="+mn-ea"/>
                <a:cs typeface="+mn-cs"/>
              </a:rPr>
              <a:t>Inputs</a:t>
            </a:r>
          </a:p>
        </p:txBody>
      </p:sp>
      <p:sp>
        <p:nvSpPr>
          <p:cNvPr id="41" name="Rectangle 40"/>
          <p:cNvSpPr/>
          <p:nvPr userDrawn="1"/>
        </p:nvSpPr>
        <p:spPr>
          <a:xfrm>
            <a:off x="5002188" y="1480658"/>
            <a:ext cx="2212323" cy="492443"/>
          </a:xfrm>
          <a:prstGeom prst="rect">
            <a:avLst/>
          </a:prstGeom>
          <a:solidFill>
            <a:srgbClr val="BCEBB8"/>
          </a:solidFill>
          <a:ln>
            <a:solidFill>
              <a:srgbClr val="BCE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8585A"/>
                </a:solidFill>
                <a:effectLst/>
                <a:uLnTx/>
                <a:uFillTx/>
                <a:latin typeface="Franklin Gothic Book" panose="020B0503020102020204"/>
                <a:ea typeface="+mn-ea"/>
                <a:cs typeface="+mn-cs"/>
              </a:rPr>
              <a:t>Outputs</a:t>
            </a:r>
          </a:p>
        </p:txBody>
      </p:sp>
      <p:sp>
        <p:nvSpPr>
          <p:cNvPr id="42" name="Rectangle 41"/>
          <p:cNvSpPr/>
          <p:nvPr userDrawn="1"/>
        </p:nvSpPr>
        <p:spPr>
          <a:xfrm>
            <a:off x="7372340" y="1480658"/>
            <a:ext cx="2212323" cy="492443"/>
          </a:xfrm>
          <a:prstGeom prst="rect">
            <a:avLst/>
          </a:prstGeom>
          <a:solidFill>
            <a:srgbClr val="FEED90"/>
          </a:solidFill>
          <a:ln>
            <a:solidFill>
              <a:srgbClr val="FEE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8585A"/>
                </a:solidFill>
                <a:effectLst/>
                <a:uLnTx/>
                <a:uFillTx/>
                <a:latin typeface="Franklin Gothic Book" panose="020B0503020102020204"/>
                <a:ea typeface="+mn-ea"/>
                <a:cs typeface="+mn-cs"/>
              </a:rPr>
              <a:t>Outcomes</a:t>
            </a:r>
          </a:p>
        </p:txBody>
      </p:sp>
      <p:sp>
        <p:nvSpPr>
          <p:cNvPr id="43" name="Rectangle 42"/>
          <p:cNvSpPr/>
          <p:nvPr userDrawn="1"/>
        </p:nvSpPr>
        <p:spPr>
          <a:xfrm>
            <a:off x="9742493" y="1480658"/>
            <a:ext cx="2212323" cy="492443"/>
          </a:xfrm>
          <a:prstGeom prst="rect">
            <a:avLst/>
          </a:prstGeom>
          <a:solidFill>
            <a:srgbClr val="FD688F"/>
          </a:solidFill>
          <a:ln>
            <a:solidFill>
              <a:srgbClr val="FD68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8585A"/>
                </a:solidFill>
                <a:effectLst/>
                <a:uLnTx/>
                <a:uFillTx/>
                <a:latin typeface="Franklin Gothic Book" panose="020B0503020102020204"/>
                <a:ea typeface="+mn-ea"/>
                <a:cs typeface="+mn-cs"/>
              </a:rPr>
              <a:t>Impact</a:t>
            </a:r>
          </a:p>
        </p:txBody>
      </p:sp>
      <p:cxnSp>
        <p:nvCxnSpPr>
          <p:cNvPr id="44" name="Straight Arrow Connector 43"/>
          <p:cNvCxnSpPr/>
          <p:nvPr userDrawn="1"/>
        </p:nvCxnSpPr>
        <p:spPr>
          <a:xfrm>
            <a:off x="2421823" y="1726880"/>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userDrawn="1"/>
        </p:nvCxnSpPr>
        <p:spPr>
          <a:xfrm>
            <a:off x="4791975" y="1726880"/>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userDrawn="1"/>
        </p:nvCxnSpPr>
        <p:spPr>
          <a:xfrm>
            <a:off x="7162127" y="1726880"/>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userDrawn="1"/>
        </p:nvCxnSpPr>
        <p:spPr>
          <a:xfrm>
            <a:off x="9532279" y="1726880"/>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userDrawn="1"/>
        </p:nvCxnSpPr>
        <p:spPr>
          <a:xfrm>
            <a:off x="2421823"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userDrawn="1"/>
        </p:nvCxnSpPr>
        <p:spPr>
          <a:xfrm>
            <a:off x="4791975"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userDrawn="1"/>
        </p:nvCxnSpPr>
        <p:spPr>
          <a:xfrm>
            <a:off x="7162127"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userDrawn="1"/>
        </p:nvCxnSpPr>
        <p:spPr>
          <a:xfrm>
            <a:off x="9532279"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userDrawn="1"/>
        </p:nvCxnSpPr>
        <p:spPr>
          <a:xfrm>
            <a:off x="5988256"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p:cNvSpPr/>
          <p:nvPr userDrawn="1"/>
        </p:nvSpPr>
        <p:spPr>
          <a:xfrm>
            <a:off x="2632036" y="1480658"/>
            <a:ext cx="2212323" cy="492443"/>
          </a:xfrm>
          <a:prstGeom prst="rect">
            <a:avLst/>
          </a:prstGeom>
          <a:solidFill>
            <a:srgbClr val="2D13D0"/>
          </a:solidFill>
          <a:ln>
            <a:solidFill>
              <a:srgbClr val="2D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Franklin Gothic Book" panose="020B0503020102020204"/>
                <a:ea typeface="+mn-ea"/>
                <a:cs typeface="+mn-cs"/>
              </a:rPr>
              <a:t>Process</a:t>
            </a:r>
          </a:p>
        </p:txBody>
      </p:sp>
      <p:sp>
        <p:nvSpPr>
          <p:cNvPr id="68" name="Rectangle 67"/>
          <p:cNvSpPr/>
          <p:nvPr userDrawn="1"/>
        </p:nvSpPr>
        <p:spPr>
          <a:xfrm>
            <a:off x="261888" y="2149623"/>
            <a:ext cx="2212321" cy="3106869"/>
          </a:xfrm>
          <a:prstGeom prst="rect">
            <a:avLst/>
          </a:prstGeom>
          <a:solidFill>
            <a:schemeClr val="bg1"/>
          </a:solidFill>
          <a:ln>
            <a:solidFill>
              <a:srgbClr val="9A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Funding</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Policies</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Plan</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Harmonization</a:t>
            </a:r>
          </a:p>
        </p:txBody>
      </p:sp>
      <p:sp>
        <p:nvSpPr>
          <p:cNvPr id="69" name="Rectangle 68"/>
          <p:cNvSpPr/>
          <p:nvPr userDrawn="1"/>
        </p:nvSpPr>
        <p:spPr>
          <a:xfrm>
            <a:off x="2632036" y="2149619"/>
            <a:ext cx="2212323" cy="3106871"/>
          </a:xfrm>
          <a:prstGeom prst="rect">
            <a:avLst/>
          </a:prstGeom>
          <a:solidFill>
            <a:schemeClr val="bg1"/>
          </a:solidFill>
          <a:ln>
            <a:solidFill>
              <a:srgbClr val="2D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Project implementation</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Capacity building</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Accountability</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Gender equality</a:t>
            </a:r>
          </a:p>
        </p:txBody>
      </p:sp>
      <p:sp>
        <p:nvSpPr>
          <p:cNvPr id="70" name="Rectangle 69"/>
          <p:cNvSpPr/>
          <p:nvPr userDrawn="1"/>
        </p:nvSpPr>
        <p:spPr>
          <a:xfrm>
            <a:off x="7368351" y="2149616"/>
            <a:ext cx="2216312" cy="3106871"/>
          </a:xfrm>
          <a:prstGeom prst="rect">
            <a:avLst/>
          </a:prstGeom>
          <a:solidFill>
            <a:schemeClr val="bg1"/>
          </a:solidFill>
          <a:ln>
            <a:solidFill>
              <a:srgbClr val="13D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Intervention coverage</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Behavior change</a:t>
            </a:r>
          </a:p>
        </p:txBody>
      </p:sp>
      <p:sp>
        <p:nvSpPr>
          <p:cNvPr id="71" name="Rectangle 70"/>
          <p:cNvSpPr/>
          <p:nvPr userDrawn="1"/>
        </p:nvSpPr>
        <p:spPr>
          <a:xfrm>
            <a:off x="9734886" y="2157201"/>
            <a:ext cx="2219932" cy="3106871"/>
          </a:xfrm>
          <a:prstGeom prst="rect">
            <a:avLst/>
          </a:prstGeom>
          <a:solidFill>
            <a:schemeClr val="bg1"/>
          </a:solidFill>
          <a:ln>
            <a:solidFill>
              <a:srgbClr val="5D6C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survival</a:t>
            </a:r>
          </a:p>
          <a:p>
            <a:pPr marL="0" marR="0" lvl="0" indent="0" algn="l" defTabSz="457200" rtl="0" eaLnBrk="1" fontAlgn="auto" latinLnBrk="0" hangingPunct="1">
              <a:lnSpc>
                <a:spcPct val="100000"/>
              </a:lnSpc>
              <a:spcBef>
                <a:spcPts val="0"/>
              </a:spcBef>
              <a:spcAft>
                <a:spcPts val="0"/>
              </a:spcAft>
              <a:buClrTx/>
              <a:buSzPct val="75000"/>
              <a:buFontTx/>
              <a:buNone/>
              <a:tabLst/>
              <a:defRPr/>
            </a:pPr>
            <a:endPar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nutrition</a:t>
            </a:r>
          </a:p>
        </p:txBody>
      </p:sp>
      <p:sp>
        <p:nvSpPr>
          <p:cNvPr id="72" name="Rectangle 71"/>
          <p:cNvSpPr/>
          <p:nvPr userDrawn="1"/>
        </p:nvSpPr>
        <p:spPr>
          <a:xfrm rot="16200000">
            <a:off x="3929289" y="3218529"/>
            <a:ext cx="3106873" cy="969048"/>
          </a:xfrm>
          <a:prstGeom prst="rect">
            <a:avLst/>
          </a:prstGeom>
          <a:solidFill>
            <a:schemeClr val="bg1"/>
          </a:solidFill>
          <a:ln>
            <a:solidFill>
              <a:srgbClr val="1392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provision of services</a:t>
            </a:r>
          </a:p>
        </p:txBody>
      </p:sp>
      <p:sp>
        <p:nvSpPr>
          <p:cNvPr id="73" name="Rectangle 72"/>
          <p:cNvSpPr/>
          <p:nvPr userDrawn="1"/>
        </p:nvSpPr>
        <p:spPr>
          <a:xfrm rot="16200000">
            <a:off x="5180170" y="3218528"/>
            <a:ext cx="3106873" cy="969048"/>
          </a:xfrm>
          <a:prstGeom prst="rect">
            <a:avLst/>
          </a:prstGeom>
          <a:solidFill>
            <a:schemeClr val="bg1"/>
          </a:solidFill>
          <a:ln>
            <a:solidFill>
              <a:srgbClr val="1392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Pct val="75000"/>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utilization</a:t>
            </a:r>
          </a:p>
        </p:txBody>
      </p:sp>
      <p:sp>
        <p:nvSpPr>
          <p:cNvPr id="74" name="Rectangle 73"/>
          <p:cNvSpPr/>
          <p:nvPr userDrawn="1"/>
        </p:nvSpPr>
        <p:spPr>
          <a:xfrm>
            <a:off x="259889" y="5410202"/>
            <a:ext cx="11692931" cy="855387"/>
          </a:xfrm>
          <a:prstGeom prst="rect">
            <a:avLst/>
          </a:prstGeom>
          <a:solidFill>
            <a:schemeClr val="bg1"/>
          </a:solidFill>
          <a:ln>
            <a:solidFill>
              <a:srgbClr val="051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Pct val="75000"/>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Environmental health, Equity, Contextual Factors</a:t>
            </a:r>
          </a:p>
        </p:txBody>
      </p:sp>
      <p:sp>
        <p:nvSpPr>
          <p:cNvPr id="75" name="Rectangle 74"/>
          <p:cNvSpPr/>
          <p:nvPr userDrawn="1"/>
        </p:nvSpPr>
        <p:spPr>
          <a:xfrm>
            <a:off x="261884" y="1480658"/>
            <a:ext cx="2212323" cy="492443"/>
          </a:xfrm>
          <a:prstGeom prst="rect">
            <a:avLst/>
          </a:prstGeom>
          <a:solidFill>
            <a:srgbClr val="9A13D0"/>
          </a:solidFill>
          <a:ln>
            <a:solidFill>
              <a:srgbClr val="9A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Franklin Gothic Book" panose="020B0503020102020204"/>
                <a:ea typeface="+mn-ea"/>
                <a:cs typeface="+mn-cs"/>
              </a:rPr>
              <a:t>Inputs</a:t>
            </a:r>
          </a:p>
        </p:txBody>
      </p:sp>
      <p:sp>
        <p:nvSpPr>
          <p:cNvPr id="76" name="Rectangle 75"/>
          <p:cNvSpPr/>
          <p:nvPr userDrawn="1"/>
        </p:nvSpPr>
        <p:spPr>
          <a:xfrm>
            <a:off x="5002188" y="1480658"/>
            <a:ext cx="2212323" cy="492443"/>
          </a:xfrm>
          <a:prstGeom prst="rect">
            <a:avLst/>
          </a:prstGeom>
          <a:solidFill>
            <a:srgbClr val="1392D0"/>
          </a:solidFill>
          <a:ln>
            <a:solidFill>
              <a:srgbClr val="1392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Franklin Gothic Book" panose="020B0503020102020204"/>
                <a:ea typeface="+mn-ea"/>
                <a:cs typeface="+mn-cs"/>
              </a:rPr>
              <a:t>Outputs</a:t>
            </a:r>
          </a:p>
        </p:txBody>
      </p:sp>
      <p:sp>
        <p:nvSpPr>
          <p:cNvPr id="77" name="Rectangle 76"/>
          <p:cNvSpPr/>
          <p:nvPr userDrawn="1"/>
        </p:nvSpPr>
        <p:spPr>
          <a:xfrm>
            <a:off x="7372340" y="1480658"/>
            <a:ext cx="2212323" cy="492443"/>
          </a:xfrm>
          <a:prstGeom prst="rect">
            <a:avLst/>
          </a:prstGeom>
          <a:solidFill>
            <a:srgbClr val="13D0BD"/>
          </a:solidFill>
          <a:ln>
            <a:solidFill>
              <a:srgbClr val="13D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Franklin Gothic Book" panose="020B0503020102020204"/>
                <a:ea typeface="+mn-ea"/>
                <a:cs typeface="+mn-cs"/>
              </a:rPr>
              <a:t>Outcomes</a:t>
            </a:r>
          </a:p>
        </p:txBody>
      </p:sp>
      <p:sp>
        <p:nvSpPr>
          <p:cNvPr id="78" name="Rectangle 77"/>
          <p:cNvSpPr/>
          <p:nvPr userDrawn="1"/>
        </p:nvSpPr>
        <p:spPr>
          <a:xfrm>
            <a:off x="9742493" y="1480658"/>
            <a:ext cx="2212323" cy="492443"/>
          </a:xfrm>
          <a:prstGeom prst="rect">
            <a:avLst/>
          </a:prstGeom>
          <a:solidFill>
            <a:srgbClr val="5D6C98"/>
          </a:solidFill>
          <a:ln>
            <a:solidFill>
              <a:srgbClr val="5D6C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Franklin Gothic Book" panose="020B0503020102020204"/>
                <a:ea typeface="+mn-ea"/>
                <a:cs typeface="+mn-cs"/>
              </a:rPr>
              <a:t>Impact</a:t>
            </a:r>
          </a:p>
        </p:txBody>
      </p:sp>
      <p:cxnSp>
        <p:nvCxnSpPr>
          <p:cNvPr id="79" name="Straight Arrow Connector 78"/>
          <p:cNvCxnSpPr/>
          <p:nvPr userDrawn="1"/>
        </p:nvCxnSpPr>
        <p:spPr>
          <a:xfrm>
            <a:off x="2421823" y="1726880"/>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userDrawn="1"/>
        </p:nvCxnSpPr>
        <p:spPr>
          <a:xfrm>
            <a:off x="4791975" y="1726880"/>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userDrawn="1"/>
        </p:nvCxnSpPr>
        <p:spPr>
          <a:xfrm>
            <a:off x="7162127" y="1726880"/>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userDrawn="1"/>
        </p:nvCxnSpPr>
        <p:spPr>
          <a:xfrm>
            <a:off x="9532279" y="1726880"/>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userDrawn="1"/>
        </p:nvCxnSpPr>
        <p:spPr>
          <a:xfrm>
            <a:off x="2421823"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userDrawn="1"/>
        </p:nvCxnSpPr>
        <p:spPr>
          <a:xfrm>
            <a:off x="4791975"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userDrawn="1"/>
        </p:nvCxnSpPr>
        <p:spPr>
          <a:xfrm>
            <a:off x="7162127"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userDrawn="1"/>
        </p:nvCxnSpPr>
        <p:spPr>
          <a:xfrm>
            <a:off x="9532279"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userDrawn="1"/>
        </p:nvCxnSpPr>
        <p:spPr>
          <a:xfrm>
            <a:off x="5988256"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102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clusion (boom!)">
    <p:bg>
      <p:bgPr>
        <a:solidFill>
          <a:srgbClr val="FFFFFF"/>
        </a:solidFill>
        <a:effectLst/>
      </p:bgPr>
    </p:bg>
    <p:spTree>
      <p:nvGrpSpPr>
        <p:cNvPr id="1" name=""/>
        <p:cNvGrpSpPr/>
        <p:nvPr/>
      </p:nvGrpSpPr>
      <p:grpSpPr>
        <a:xfrm>
          <a:off x="0" y="0"/>
          <a:ext cx="0" cy="0"/>
          <a:chOff x="0" y="0"/>
          <a:chExt cx="0" cy="0"/>
        </a:xfrm>
      </p:grpSpPr>
      <p:sp>
        <p:nvSpPr>
          <p:cNvPr id="5" name="Source"/>
          <p:cNvSpPr>
            <a:spLocks noGrp="1"/>
          </p:cNvSpPr>
          <p:nvPr>
            <p:ph idx="11" hasCustomPrompt="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6" name="Title 5"/>
          <p:cNvSpPr>
            <a:spLocks noGrp="1"/>
          </p:cNvSpPr>
          <p:nvPr>
            <p:ph type="title" hasCustomPrompt="1"/>
          </p:nvPr>
        </p:nvSpPr>
        <p:spPr>
          <a:xfrm>
            <a:off x="1846601" y="1137923"/>
            <a:ext cx="8387292" cy="4758573"/>
          </a:xfrm>
          <a:ln w="28575">
            <a:solidFill>
              <a:srgbClr val="A1CC3A"/>
            </a:solidFill>
          </a:ln>
        </p:spPr>
        <p:txBody>
          <a:bodyPr>
            <a:normAutofit fontScale="90000"/>
          </a:bodyPr>
          <a:lstStyle>
            <a:lvl1pPr>
              <a:defRPr/>
            </a:lvl1pPr>
          </a:lstStyle>
          <a:p>
            <a:pPr algn="ctr"/>
            <a:r>
              <a:rPr lang="en-US" dirty="0"/>
              <a:t>&lt;Insert text&gt;</a:t>
            </a:r>
          </a:p>
        </p:txBody>
      </p:sp>
    </p:spTree>
    <p:extLst>
      <p:ext uri="{BB962C8B-B14F-4D97-AF65-F5344CB8AC3E}">
        <p14:creationId xmlns:p14="http://schemas.microsoft.com/office/powerpoint/2010/main" val="920235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of module slide (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2082436"/>
            <a:ext cx="11785600" cy="1143000"/>
          </a:xfrm>
        </p:spPr>
        <p:txBody>
          <a:bodyPr/>
          <a:lstStyle>
            <a:lvl1pPr algn="ctr">
              <a:defRPr/>
            </a:lvl1pPr>
          </a:lstStyle>
          <a:p>
            <a:r>
              <a:rPr lang="en-US" dirty="0"/>
              <a:t>End of Module [X]</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47113" y="5303075"/>
            <a:ext cx="2297777" cy="647951"/>
          </a:xfrm>
          <a:prstGeom prst="rect">
            <a:avLst/>
          </a:prstGeom>
        </p:spPr>
      </p:pic>
    </p:spTree>
    <p:extLst>
      <p:ext uri="{BB962C8B-B14F-4D97-AF65-F5344CB8AC3E}">
        <p14:creationId xmlns:p14="http://schemas.microsoft.com/office/powerpoint/2010/main" val="1418418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AAD91A3-F2F4-42AF-938B-A6D96185FAF0}" type="slidenum">
              <a:rPr lang="en-US" altLang="en-US"/>
              <a:pPr>
                <a:defRPr/>
              </a:pPr>
              <a:t>‹#›</a:t>
            </a:fld>
            <a:endParaRPr lang="en-US" altLang="en-US"/>
          </a:p>
        </p:txBody>
      </p:sp>
    </p:spTree>
    <p:extLst>
      <p:ext uri="{BB962C8B-B14F-4D97-AF65-F5344CB8AC3E}">
        <p14:creationId xmlns:p14="http://schemas.microsoft.com/office/powerpoint/2010/main" val="32127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0"/>
            <a:ext cx="5181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181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6BF2C9E-9292-4546-BAD9-884458DC0FF6}" type="slidenum">
              <a:rPr lang="en-US" altLang="en-US"/>
              <a:pPr>
                <a:defRPr/>
              </a:pPr>
              <a:t>‹#›</a:t>
            </a:fld>
            <a:endParaRPr lang="en-US" altLang="en-US"/>
          </a:p>
        </p:txBody>
      </p:sp>
    </p:spTree>
    <p:extLst>
      <p:ext uri="{BB962C8B-B14F-4D97-AF65-F5344CB8AC3E}">
        <p14:creationId xmlns:p14="http://schemas.microsoft.com/office/powerpoint/2010/main" val="318153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odule title">
    <p:bg>
      <p:bgPr>
        <a:solidFill>
          <a:srgbClr val="154780"/>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42245" y="4335054"/>
            <a:ext cx="6515100" cy="1724236"/>
          </a:xfrm>
        </p:spPr>
        <p:txBody>
          <a:bodyPr anchor="t">
            <a:normAutofit/>
          </a:bodyPr>
          <a:lstStyle>
            <a:lvl1pPr>
              <a:defRPr sz="2200">
                <a:solidFill>
                  <a:srgbClr val="A1CC3A"/>
                </a:solidFill>
              </a:defRPr>
            </a:lvl1pPr>
          </a:lstStyle>
          <a:p>
            <a:r>
              <a:rPr lang="en-US" dirty="0"/>
              <a:t>Click to add module title</a:t>
            </a:r>
          </a:p>
        </p:txBody>
      </p:sp>
      <p:sp>
        <p:nvSpPr>
          <p:cNvPr id="6" name="Rectangle 5"/>
          <p:cNvSpPr/>
          <p:nvPr userDrawn="1"/>
        </p:nvSpPr>
        <p:spPr>
          <a:xfrm>
            <a:off x="342243" y="6188912"/>
            <a:ext cx="11952672" cy="246221"/>
          </a:xfrm>
          <a:prstGeom prst="rect">
            <a:avLst/>
          </a:prstGeom>
        </p:spPr>
        <p:txBody>
          <a:bodyPr wrap="square" lIns="0" tIns="0" rIns="0" bIns="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Franklin Gothic Book" panose="020B0503020102020204" pitchFamily="34" charset="0"/>
                <a:ea typeface="ＭＳ Ｐゴシック" pitchFamily="-1" charset="-128"/>
                <a:cs typeface="Calibri Light"/>
              </a:rPr>
              <a:t>The material in this video is subject to the copyright of the owners of the material and is being provided for educational purposes under</a:t>
            </a:r>
            <a:br>
              <a:rPr kumimoji="0" lang="en-US" sz="800" b="0" i="0" u="none" strike="noStrike" kern="1200" cap="none" spc="0" normalizeH="0" baseline="0" noProof="0" dirty="0">
                <a:ln>
                  <a:noFill/>
                </a:ln>
                <a:solidFill>
                  <a:srgbClr val="FFFFFF"/>
                </a:solidFill>
                <a:effectLst/>
                <a:uLnTx/>
                <a:uFillTx/>
                <a:latin typeface="Franklin Gothic Book" panose="020B0503020102020204" pitchFamily="34" charset="0"/>
                <a:ea typeface="ＭＳ Ｐゴシック" pitchFamily="-1" charset="-128"/>
                <a:cs typeface="Calibri Light"/>
              </a:rPr>
            </a:br>
            <a:r>
              <a:rPr kumimoji="0" lang="en-US" sz="800" b="0" i="0" u="none" strike="noStrike" kern="1200" cap="none" spc="0" normalizeH="0" baseline="0" noProof="0" dirty="0">
                <a:ln>
                  <a:noFill/>
                </a:ln>
                <a:solidFill>
                  <a:srgbClr val="FFFFFF"/>
                </a:solidFill>
                <a:effectLst/>
                <a:uLnTx/>
                <a:uFillTx/>
                <a:latin typeface="Franklin Gothic Book" panose="020B0503020102020204" pitchFamily="34" charset="0"/>
                <a:ea typeface="ＭＳ Ｐゴシック" pitchFamily="-1" charset="-128"/>
                <a:cs typeface="Calibri Light"/>
              </a:rPr>
              <a:t>rules of fair use for registered students in this course only. No additional copies of the copyrighted work may be made or distributed.</a:t>
            </a:r>
            <a:endParaRPr kumimoji="0" lang="en-US" sz="800" b="0" i="0" u="none" strike="noStrike" kern="1200" cap="none" spc="0" normalizeH="0" baseline="0" noProof="0" dirty="0">
              <a:ln>
                <a:noFill/>
              </a:ln>
              <a:solidFill>
                <a:srgbClr val="FFFFFF"/>
              </a:solidFill>
              <a:effectLst/>
              <a:uLnTx/>
              <a:uFillTx/>
              <a:latin typeface="Franklin Gothic Book" panose="020B0503020102020204" pitchFamily="34" charset="0"/>
              <a:ea typeface="+mn-ea"/>
              <a:cs typeface="Calibri Light"/>
            </a:endParaRPr>
          </a:p>
        </p:txBody>
      </p:sp>
      <p:pic>
        <p:nvPicPr>
          <p:cNvPr id="11" name="Picture 10" descr="JHSPH logo with text: Johns Hopkins Bloomberg School of Public Health"/>
          <p:cNvPicPr>
            <a:picLocks noChangeAspect="1" noChangeArrowheads="1"/>
          </p:cNvPicPr>
          <p:nvPr userDrawn="1"/>
        </p:nvPicPr>
        <p:blipFill>
          <a:blip r:embed="rId2" cstate="print"/>
          <a:srcRect/>
          <a:stretch>
            <a:fillRect/>
          </a:stretch>
        </p:blipFill>
        <p:spPr bwMode="auto">
          <a:xfrm>
            <a:off x="2" y="1"/>
            <a:ext cx="3520017" cy="2491317"/>
          </a:xfrm>
          <a:prstGeom prst="rect">
            <a:avLst/>
          </a:prstGeom>
          <a:noFill/>
        </p:spPr>
      </p:pic>
      <p:pic>
        <p:nvPicPr>
          <p:cNvPr id="12" name="Picture 11" descr="Watermark of Johns Hopkins School of Public Health logo"/>
          <p:cNvPicPr>
            <a:picLocks noChangeAspect="1"/>
          </p:cNvPicPr>
          <p:nvPr userDrawn="1"/>
        </p:nvPicPr>
        <p:blipFill>
          <a:blip r:embed="rId3" cstate="print"/>
          <a:srcRect r="21205" b="9191"/>
          <a:stretch>
            <a:fillRect/>
          </a:stretch>
        </p:blipFill>
        <p:spPr>
          <a:xfrm>
            <a:off x="6956830" y="399762"/>
            <a:ext cx="5235172" cy="6458239"/>
          </a:xfrm>
          <a:prstGeom prst="rect">
            <a:avLst/>
          </a:prstGeom>
        </p:spPr>
      </p:pic>
      <p:cxnSp>
        <p:nvCxnSpPr>
          <p:cNvPr id="7" name="Straight Connector 1"/>
          <p:cNvCxnSpPr>
            <a:cxnSpLocks noChangeShapeType="1"/>
          </p:cNvCxnSpPr>
          <p:nvPr userDrawn="1"/>
        </p:nvCxnSpPr>
        <p:spPr bwMode="auto">
          <a:xfrm>
            <a:off x="342243" y="4222751"/>
            <a:ext cx="9577917" cy="0"/>
          </a:xfrm>
          <a:prstGeom prst="line">
            <a:avLst/>
          </a:prstGeom>
          <a:noFill/>
          <a:ln w="9525">
            <a:solidFill>
              <a:srgbClr val="A1CC3A"/>
            </a:solidFill>
            <a:round/>
            <a:headEnd type="none" w="sm" len="sm"/>
            <a:tailEnd type="none" w="sm" len="sm"/>
          </a:ln>
        </p:spPr>
      </p:cxnSp>
    </p:spTree>
    <p:extLst>
      <p:ext uri="{BB962C8B-B14F-4D97-AF65-F5344CB8AC3E}">
        <p14:creationId xmlns:p14="http://schemas.microsoft.com/office/powerpoint/2010/main" val="323036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E010F7D-D725-4635-BE5D-46E707DB5ADD}"/>
              </a:ext>
            </a:extLst>
          </p:cNvPr>
          <p:cNvSpPr>
            <a:spLocks noGrp="1"/>
          </p:cNvSpPr>
          <p:nvPr>
            <p:ph type="body" sz="quarter" idx="10" hasCustomPrompt="1"/>
          </p:nvPr>
        </p:nvSpPr>
        <p:spPr>
          <a:xfrm>
            <a:off x="963084" y="4405844"/>
            <a:ext cx="10363200" cy="1363133"/>
          </a:xfrm>
        </p:spPr>
        <p:txBody>
          <a:bodyPr anchor="b">
            <a:normAutofit/>
          </a:bodyPr>
          <a:lstStyle>
            <a:lvl1pPr marL="0" indent="0" algn="l" defTabSz="457200" rtl="0" eaLnBrk="1" latinLnBrk="0" hangingPunct="1">
              <a:spcBef>
                <a:spcPct val="0"/>
              </a:spcBef>
              <a:buNone/>
              <a:defRPr lang="en-US" sz="3600" b="0" kern="1200" dirty="0">
                <a:solidFill>
                  <a:srgbClr val="04607E"/>
                </a:solidFill>
                <a:latin typeface="Franklin Gothic Medium" panose="020B0603020102020204" pitchFamily="34" charset="0"/>
                <a:ea typeface="+mj-ea"/>
                <a:cs typeface="+mj-cs"/>
              </a:defRPr>
            </a:lvl1pPr>
          </a:lstStyle>
          <a:p>
            <a:pPr lvl="0"/>
            <a:r>
              <a:rPr lang="en-US" b="0" dirty="0"/>
              <a:t>Click to add sub-section title</a:t>
            </a:r>
            <a:endParaRPr lang="en-US" dirty="0"/>
          </a:p>
        </p:txBody>
      </p:sp>
    </p:spTree>
    <p:extLst>
      <p:ext uri="{BB962C8B-B14F-4D97-AF65-F5344CB8AC3E}">
        <p14:creationId xmlns:p14="http://schemas.microsoft.com/office/powerpoint/2010/main" val="279128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conten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635000" y="1456267"/>
            <a:ext cx="10955867" cy="4724400"/>
          </a:xfrm>
        </p:spPr>
        <p:txBody>
          <a:bodyPr/>
          <a:lstStyle/>
          <a:p>
            <a:pPr lvl="0"/>
            <a:r>
              <a:rPr lang="en-US" smtClean="0"/>
              <a:t>Edit Master text styles</a:t>
            </a:r>
          </a:p>
          <a:p>
            <a:pPr lvl="1"/>
            <a:r>
              <a:rPr lang="en-US" smtClean="0"/>
              <a:t>Second level</a:t>
            </a:r>
          </a:p>
          <a:p>
            <a:pPr lvl="2"/>
            <a:r>
              <a:rPr lang="en-US" smtClean="0"/>
              <a:t>Third level</a:t>
            </a:r>
          </a:p>
        </p:txBody>
      </p:sp>
      <p:sp>
        <p:nvSpPr>
          <p:cNvPr id="5" name="Source"/>
          <p:cNvSpPr>
            <a:spLocks noGrp="1"/>
          </p:cNvSpPr>
          <p:nvPr>
            <p:ph idx="11" hasCustomPrompt="1"/>
          </p:nvPr>
        </p:nvSpPr>
        <p:spPr>
          <a:xfrm>
            <a:off x="199086" y="6378787"/>
            <a:ext cx="11391783"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95685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ndard conten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09601" y="2074335"/>
            <a:ext cx="10981268" cy="4106333"/>
          </a:xfrm>
        </p:spPr>
        <p:txBody>
          <a:bodyPr/>
          <a:lstStyle/>
          <a:p>
            <a:pPr lvl="0"/>
            <a:r>
              <a:rPr lang="en-US" smtClean="0"/>
              <a:t>Edit Master text styles</a:t>
            </a:r>
          </a:p>
          <a:p>
            <a:pPr lvl="1"/>
            <a:r>
              <a:rPr lang="en-US" smtClean="0"/>
              <a:t>Second level</a:t>
            </a:r>
          </a:p>
          <a:p>
            <a:pPr lvl="2"/>
            <a:r>
              <a:rPr lang="en-US" smtClean="0"/>
              <a:t>Third level</a:t>
            </a:r>
          </a:p>
        </p:txBody>
      </p:sp>
      <p:sp>
        <p:nvSpPr>
          <p:cNvPr id="5" name="Source"/>
          <p:cNvSpPr>
            <a:spLocks noGrp="1"/>
          </p:cNvSpPr>
          <p:nvPr>
            <p:ph idx="11" hasCustomPrompt="1"/>
          </p:nvPr>
        </p:nvSpPr>
        <p:spPr>
          <a:xfrm>
            <a:off x="199086" y="6378787"/>
            <a:ext cx="11383316"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6" name="Text Placeholder 1"/>
          <p:cNvSpPr>
            <a:spLocks noGrp="1"/>
          </p:cNvSpPr>
          <p:nvPr>
            <p:ph type="body" sz="quarter" idx="14" hasCustomPrompt="1"/>
          </p:nvPr>
        </p:nvSpPr>
        <p:spPr>
          <a:xfrm>
            <a:off x="609601" y="1437642"/>
            <a:ext cx="10972801" cy="512233"/>
          </a:xfrm>
          <a:ln>
            <a:noFill/>
          </a:ln>
        </p:spPr>
        <p:txBody>
          <a:bodyPr>
            <a:normAutofit/>
          </a:bodyPr>
          <a:lstStyle>
            <a:lvl1pPr marL="0" indent="0" algn="ctr">
              <a:buNone/>
              <a:defRPr sz="1800" baseline="0"/>
            </a:lvl1pPr>
          </a:lstStyle>
          <a:p>
            <a:pPr lvl="0"/>
            <a:r>
              <a:rPr lang="en-US" dirty="0"/>
              <a:t>Click to add table title</a:t>
            </a:r>
          </a:p>
        </p:txBody>
      </p:sp>
    </p:spTree>
    <p:extLst>
      <p:ext uri="{BB962C8B-B14F-4D97-AF65-F5344CB8AC3E}">
        <p14:creationId xmlns:p14="http://schemas.microsoft.com/office/powerpoint/2010/main" val="168102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99086" y="71967"/>
            <a:ext cx="11810881" cy="114300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609600" y="1600202"/>
            <a:ext cx="5444837" cy="4525963"/>
          </a:xfrm>
        </p:spPr>
        <p:txBody>
          <a:bodyPr>
            <a:normAutofit/>
          </a:bodyPr>
          <a:lstStyle>
            <a:lvl1pPr marL="288925" indent="-288925">
              <a:buFont typeface="Arial" panose="020B0604020202020204" pitchFamily="34" charset="0"/>
              <a:buChar char="►"/>
              <a:defRPr sz="1800" baseline="0"/>
            </a:lvl1pPr>
            <a:lvl2pPr marL="568325" indent="-284163">
              <a:buFont typeface="Wingdings" panose="05000000000000000000" pitchFamily="2" charset="2"/>
              <a:buChar char="§"/>
              <a:defRPr sz="1600"/>
            </a:lvl2pPr>
            <a:lvl3pPr marL="808038" indent="-234950">
              <a:buFont typeface="Franklin Gothic Book" panose="020B05030201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6153689" y="1601897"/>
            <a:ext cx="5437179" cy="4525963"/>
          </a:xfrm>
          <a:prstGeom prst="rect">
            <a:avLst/>
          </a:prstGeom>
          <a:ln>
            <a:solidFill>
              <a:schemeClr val="bg1">
                <a:lumMod val="75000"/>
              </a:schemeClr>
            </a:solidFill>
          </a:ln>
        </p:spPr>
        <p:txBody>
          <a:bodyPr vert="horz" lIns="91440" tIns="45720" rIns="91440" bIns="45720" rtlCol="0">
            <a:normAutofit/>
          </a:bodyPr>
          <a:lstStyle>
            <a:lvl1pPr marL="288925" indent="-288925" algn="l" defTabSz="457200" rtl="0" eaLnBrk="1" latinLnBrk="0" hangingPunct="1">
              <a:spcBef>
                <a:spcPts val="0"/>
              </a:spcBef>
              <a:spcAft>
                <a:spcPts val="1500"/>
              </a:spcAft>
              <a:buSzPct val="100000"/>
              <a:buFont typeface="Arial" panose="020B0604020202020204" pitchFamily="34" charset="0"/>
              <a:buChar char="►"/>
              <a:defRPr lang="en-US" sz="1800" kern="1200" baseline="0" dirty="0" smtClean="0">
                <a:solidFill>
                  <a:schemeClr val="tx1"/>
                </a:solidFill>
                <a:latin typeface="Franklin Gothic Book" panose="020B0503020102020204" pitchFamily="34" charset="0"/>
                <a:ea typeface="+mn-ea"/>
                <a:cs typeface="+mn-cs"/>
              </a:defRPr>
            </a:lvl1pPr>
            <a:lvl2pPr marL="568325" indent="-284163" algn="l" defTabSz="457200" rtl="0" eaLnBrk="1" latinLnBrk="0" hangingPunct="1">
              <a:spcBef>
                <a:spcPts val="0"/>
              </a:spcBef>
              <a:spcAft>
                <a:spcPts val="1500"/>
              </a:spcAft>
              <a:buSzPct val="100000"/>
              <a:buFont typeface="Wingdings" panose="05000000000000000000" pitchFamily="2" charset="2"/>
              <a:buChar char="§"/>
              <a:defRPr lang="en-US" sz="1600" kern="1200" baseline="0" dirty="0" smtClean="0">
                <a:solidFill>
                  <a:schemeClr val="tx1"/>
                </a:solidFill>
                <a:latin typeface="Franklin Gothic Book" panose="020B0503020102020204" pitchFamily="34" charset="0"/>
                <a:ea typeface="+mn-ea"/>
                <a:cs typeface="+mn-cs"/>
              </a:defRPr>
            </a:lvl2pPr>
            <a:lvl3pPr marL="798513" indent="-230188" algn="l" defTabSz="457200" rtl="0" eaLnBrk="1" latinLnBrk="0" hangingPunct="1">
              <a:spcBef>
                <a:spcPts val="0"/>
              </a:spcBef>
              <a:spcAft>
                <a:spcPts val="1500"/>
              </a:spcAft>
              <a:buSzPct val="100000"/>
              <a:buFont typeface="Franklin Gothic Book" panose="020B0503020102020204" pitchFamily="34" charset="0"/>
              <a:buChar char="—"/>
              <a:defRPr lang="en-US" sz="1600" kern="1200" baseline="0" dirty="0" smtClean="0">
                <a:solidFill>
                  <a:schemeClr val="tx1"/>
                </a:solidFill>
                <a:latin typeface="Franklin Gothic Book" panose="020B0503020102020204" pitchFamily="34" charset="0"/>
                <a:ea typeface="+mn-ea"/>
                <a:cs typeface="+mn-cs"/>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71617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with top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99086" y="71967"/>
            <a:ext cx="11810881" cy="114300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6" name="Text Placeholder 1"/>
          <p:cNvSpPr>
            <a:spLocks noGrp="1"/>
          </p:cNvSpPr>
          <p:nvPr>
            <p:ph type="body" sz="quarter" idx="15" hasCustomPrompt="1"/>
          </p:nvPr>
        </p:nvSpPr>
        <p:spPr>
          <a:xfrm>
            <a:off x="626533" y="1637288"/>
            <a:ext cx="5427904" cy="601133"/>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8" name="Content Placeholder 1"/>
          <p:cNvSpPr>
            <a:spLocks noGrp="1"/>
          </p:cNvSpPr>
          <p:nvPr>
            <p:ph idx="13" hasCustomPrompt="1"/>
          </p:nvPr>
        </p:nvSpPr>
        <p:spPr>
          <a:xfrm>
            <a:off x="626533" y="2325508"/>
            <a:ext cx="5427904" cy="3809999"/>
          </a:xfrm>
        </p:spPr>
        <p:txBody>
          <a:bodyPr>
            <a:normAutofit/>
          </a:bodyPr>
          <a:lstStyle>
            <a:lvl1pPr marL="288925" indent="-288925">
              <a:buFont typeface="Arial" panose="020B0604020202020204" pitchFamily="34" charset="0"/>
              <a:buChar char="►"/>
              <a:defRPr sz="1800" baseline="0"/>
            </a:lvl1pPr>
            <a:lvl2pPr marL="568325" indent="-284163">
              <a:buFont typeface="Wingdings" panose="05000000000000000000" pitchFamily="2" charset="2"/>
              <a:buChar char="§"/>
              <a:defRPr sz="1600"/>
            </a:lvl2pPr>
            <a:lvl3pPr marL="808038" indent="-234950">
              <a:buFont typeface="Franklin Gothic Book" panose="020B05030201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6153690" y="1638832"/>
            <a:ext cx="5428713" cy="601133"/>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6153689" y="2327201"/>
            <a:ext cx="5428712" cy="3808304"/>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Franklin Gothic Book" panose="020B0503020102020204" pitchFamily="34" charset="0"/>
                <a:ea typeface="+mn-ea"/>
                <a:cs typeface="+mn-cs"/>
              </a:defRPr>
            </a:lvl1pPr>
            <a:lvl2pPr marL="568325" indent="-284163">
              <a:buFont typeface="Wingdings" panose="05000000000000000000" pitchFamily="2" charset="2"/>
              <a:buChar char="§"/>
              <a:defRPr sz="1600">
                <a:latin typeface="Franklin Gothic Book" panose="020B0503020102020204" pitchFamily="34" charset="0"/>
              </a:defRPr>
            </a:lvl2pPr>
            <a:lvl3pPr marL="798513" indent="-230188">
              <a:buFont typeface="Franklin Gothic Book" panose="020B0503020102020204" pitchFamily="34" charset="0"/>
              <a:buChar char="—"/>
              <a:defRPr sz="1600">
                <a:latin typeface="Franklin Gothic Book" panose="020B0503020102020204" pitchFamily="34" charset="0"/>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34855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ercise/Example 1">
    <p:bg>
      <p:bgPr>
        <a:solidFill>
          <a:srgbClr val="FFFFFF"/>
        </a:solidFill>
        <a:effectLst/>
      </p:bgPr>
    </p:bg>
    <p:spTree>
      <p:nvGrpSpPr>
        <p:cNvPr id="1" name=""/>
        <p:cNvGrpSpPr/>
        <p:nvPr/>
      </p:nvGrpSpPr>
      <p:grpSpPr>
        <a:xfrm>
          <a:off x="0" y="0"/>
          <a:ext cx="0" cy="0"/>
          <a:chOff x="0" y="0"/>
          <a:chExt cx="0" cy="0"/>
        </a:xfrm>
      </p:grpSpPr>
      <p:sp>
        <p:nvSpPr>
          <p:cNvPr id="8" name="Title 5"/>
          <p:cNvSpPr txBox="1">
            <a:spLocks/>
          </p:cNvSpPr>
          <p:nvPr userDrawn="1"/>
        </p:nvSpPr>
        <p:spPr>
          <a:xfrm>
            <a:off x="2754661" y="1699664"/>
            <a:ext cx="6682681" cy="3442975"/>
          </a:xfrm>
          <a:prstGeom prst="rect">
            <a:avLst/>
          </a:prstGeom>
          <a:solidFill>
            <a:srgbClr val="04607E"/>
          </a:solidFill>
          <a:ln w="38100">
            <a:solidFill>
              <a:srgbClr val="A1CC3A"/>
            </a:solidFill>
          </a:ln>
        </p:spPr>
        <p:txBody>
          <a:bodyPr spcFirstLastPara="1" wrap="square" lIns="91425" tIns="91425" rIns="91425" bIns="91425" anchor="ctr"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2400"/>
              <a:buFont typeface="Calibri"/>
              <a:buNone/>
              <a:defRPr sz="2400" b="0" i="0" u="none" strike="noStrike" cap="none">
                <a:solidFill>
                  <a:srgbClr val="04607E"/>
                </a:solidFill>
                <a:latin typeface="+mj-lt"/>
                <a:ea typeface="Calibri" panose="020F0502020204030204" pitchFamily="34" charset="0"/>
                <a:cs typeface="Calibri" panose="020F0502020204030204" pitchFamily="34" charset="0"/>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pPr marL="0" marR="0" lvl="0" indent="0" algn="ctr" defTabSz="914400" rtl="0" eaLnBrk="1" fontAlgn="auto" latinLnBrk="0" hangingPunct="1">
              <a:lnSpc>
                <a:spcPct val="100000"/>
              </a:lnSpc>
              <a:spcBef>
                <a:spcPts val="0"/>
              </a:spcBef>
              <a:spcAft>
                <a:spcPts val="0"/>
              </a:spcAft>
              <a:buClr>
                <a:srgbClr val="FFFFFF"/>
              </a:buClr>
              <a:buSzPts val="2400"/>
              <a:buFont typeface="Calibri"/>
              <a:buNone/>
              <a:tabLst/>
              <a:defRPr/>
            </a:pPr>
            <a:endParaRPr kumimoji="0" lang="en-US" sz="4000" b="0" i="0" u="none" strike="noStrike" kern="0" cap="none" spc="0" normalizeH="0" baseline="0" noProof="0" dirty="0">
              <a:ln>
                <a:noFill/>
              </a:ln>
              <a:solidFill>
                <a:srgbClr val="FFFFFF"/>
              </a:solidFill>
              <a:effectLst/>
              <a:uLnTx/>
              <a:uFillTx/>
              <a:latin typeface="Franklin Gothic Medium"/>
              <a:cs typeface="Calibri" panose="020F0502020204030204" pitchFamily="34" charset="0"/>
              <a:sym typeface="Calibri"/>
            </a:endParaRPr>
          </a:p>
        </p:txBody>
      </p:sp>
      <p:sp>
        <p:nvSpPr>
          <p:cNvPr id="9" name="Rounded Rectangle 8"/>
          <p:cNvSpPr/>
          <p:nvPr userDrawn="1"/>
        </p:nvSpPr>
        <p:spPr>
          <a:xfrm>
            <a:off x="10600269" y="114705"/>
            <a:ext cx="1481729" cy="1481729"/>
          </a:xfrm>
          <a:prstGeom prst="roundRect">
            <a:avLst/>
          </a:prstGeom>
          <a:solidFill>
            <a:srgbClr val="04607E"/>
          </a:solidFill>
          <a:ln>
            <a:solidFill>
              <a:srgbClr val="A1CC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2505" y="333347"/>
            <a:ext cx="657255" cy="657255"/>
          </a:xfrm>
          <a:prstGeom prst="rect">
            <a:avLst/>
          </a:prstGeom>
        </p:spPr>
      </p:pic>
      <p:sp>
        <p:nvSpPr>
          <p:cNvPr id="3" name="Text Placeholder 2"/>
          <p:cNvSpPr>
            <a:spLocks noGrp="1"/>
          </p:cNvSpPr>
          <p:nvPr>
            <p:ph type="body" sz="quarter" idx="10" hasCustomPrompt="1"/>
          </p:nvPr>
        </p:nvSpPr>
        <p:spPr>
          <a:xfrm>
            <a:off x="2753785" y="1699684"/>
            <a:ext cx="6683555" cy="3443816"/>
          </a:xfrm>
        </p:spPr>
        <p:txBody>
          <a:bodyPr anchor="ctr">
            <a:normAutofit/>
          </a:bodyPr>
          <a:lstStyle>
            <a:lvl1pPr marL="0" indent="0" algn="ctr">
              <a:buNone/>
              <a:defRPr sz="4000">
                <a:solidFill>
                  <a:srgbClr val="FFFFFF"/>
                </a:solidFill>
                <a:latin typeface="Franklin Gothic Medium" panose="020B0603020102020204" pitchFamily="34" charset="0"/>
              </a:defRPr>
            </a:lvl1pPr>
          </a:lstStyle>
          <a:p>
            <a:pPr lvl="0"/>
            <a:r>
              <a:rPr lang="en-US" dirty="0"/>
              <a:t>&lt;Insert question&gt;</a:t>
            </a:r>
          </a:p>
        </p:txBody>
      </p:sp>
      <p:sp>
        <p:nvSpPr>
          <p:cNvPr id="6" name="Text Placeholder 5"/>
          <p:cNvSpPr>
            <a:spLocks noGrp="1"/>
          </p:cNvSpPr>
          <p:nvPr>
            <p:ph type="body" sz="quarter" idx="12" hasCustomPrompt="1"/>
          </p:nvPr>
        </p:nvSpPr>
        <p:spPr>
          <a:xfrm>
            <a:off x="10723063" y="1032934"/>
            <a:ext cx="1236133" cy="491067"/>
          </a:xfrm>
        </p:spPr>
        <p:txBody>
          <a:bodyPr/>
          <a:lstStyle>
            <a:lvl1pPr marL="0" indent="0" algn="ctr">
              <a:buNone/>
              <a:defRPr>
                <a:solidFill>
                  <a:schemeClr val="bg1"/>
                </a:solidFill>
              </a:defRPr>
            </a:lvl1pPr>
            <a:lvl2pPr>
              <a:defRPr/>
            </a:lvl2pPr>
          </a:lstStyle>
          <a:p>
            <a:pPr lvl="0"/>
            <a:r>
              <a:rPr lang="en-US" dirty="0"/>
              <a:t>&lt;X&gt;</a:t>
            </a:r>
          </a:p>
        </p:txBody>
      </p:sp>
    </p:spTree>
    <p:extLst>
      <p:ext uri="{BB962C8B-B14F-4D97-AF65-F5344CB8AC3E}">
        <p14:creationId xmlns:p14="http://schemas.microsoft.com/office/powerpoint/2010/main" val="94107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ercise/Exampl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35000" y="1456267"/>
            <a:ext cx="10955867" cy="4724400"/>
          </a:xfrm>
        </p:spPr>
        <p:txBody>
          <a:bodyPr/>
          <a:lstStyle/>
          <a:p>
            <a:pPr lvl="0"/>
            <a:r>
              <a:rPr lang="en-US" smtClean="0"/>
              <a:t>Edit Master text styles</a:t>
            </a:r>
          </a:p>
          <a:p>
            <a:pPr lvl="1"/>
            <a:r>
              <a:rPr lang="en-US" smtClean="0"/>
              <a:t>Second level</a:t>
            </a:r>
          </a:p>
          <a:p>
            <a:pPr lvl="2"/>
            <a:r>
              <a:rPr lang="en-US" smtClean="0"/>
              <a:t>Third level</a:t>
            </a:r>
          </a:p>
        </p:txBody>
      </p:sp>
      <p:sp>
        <p:nvSpPr>
          <p:cNvPr id="5" name="Source"/>
          <p:cNvSpPr>
            <a:spLocks noGrp="1"/>
          </p:cNvSpPr>
          <p:nvPr>
            <p:ph idx="11" hasCustomPrompt="1"/>
          </p:nvPr>
        </p:nvSpPr>
        <p:spPr>
          <a:xfrm>
            <a:off x="199086" y="6378787"/>
            <a:ext cx="11391783"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6" name="Rounded Rectangle 5"/>
          <p:cNvSpPr/>
          <p:nvPr userDrawn="1"/>
        </p:nvSpPr>
        <p:spPr>
          <a:xfrm>
            <a:off x="10600269" y="114705"/>
            <a:ext cx="1481729" cy="1481729"/>
          </a:xfrm>
          <a:prstGeom prst="roundRect">
            <a:avLst/>
          </a:prstGeom>
          <a:solidFill>
            <a:srgbClr val="04607E"/>
          </a:solidFill>
          <a:ln>
            <a:solidFill>
              <a:srgbClr val="A1CC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2505" y="333347"/>
            <a:ext cx="657255" cy="657255"/>
          </a:xfrm>
          <a:prstGeom prst="rect">
            <a:avLst/>
          </a:prstGeom>
        </p:spPr>
      </p:pic>
      <p:sp>
        <p:nvSpPr>
          <p:cNvPr id="8" name="Text Placeholder 5"/>
          <p:cNvSpPr>
            <a:spLocks noGrp="1"/>
          </p:cNvSpPr>
          <p:nvPr>
            <p:ph type="body" sz="quarter" idx="12" hasCustomPrompt="1"/>
          </p:nvPr>
        </p:nvSpPr>
        <p:spPr>
          <a:xfrm>
            <a:off x="10723063" y="1032934"/>
            <a:ext cx="1236133" cy="491067"/>
          </a:xfrm>
        </p:spPr>
        <p:txBody>
          <a:bodyPr/>
          <a:lstStyle>
            <a:lvl1pPr marL="0" indent="0" algn="ctr">
              <a:buNone/>
              <a:defRPr>
                <a:solidFill>
                  <a:schemeClr val="bg1"/>
                </a:solidFill>
              </a:defRPr>
            </a:lvl1pPr>
            <a:lvl2pPr>
              <a:defRPr/>
            </a:lvl2pPr>
          </a:lstStyle>
          <a:p>
            <a:pPr lvl="0"/>
            <a:r>
              <a:rPr lang="en-US" dirty="0"/>
              <a:t>&lt;X&gt;</a:t>
            </a:r>
          </a:p>
        </p:txBody>
      </p:sp>
    </p:spTree>
    <p:extLst>
      <p:ext uri="{BB962C8B-B14F-4D97-AF65-F5344CB8AC3E}">
        <p14:creationId xmlns:p14="http://schemas.microsoft.com/office/powerpoint/2010/main" val="2896740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9086" y="71967"/>
            <a:ext cx="1181088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2"/>
            <a:ext cx="10998200" cy="4525963"/>
          </a:xfrm>
          <a:prstGeom prst="rect">
            <a:avLst/>
          </a:prstGeom>
          <a:ln>
            <a:noFill/>
          </a:ln>
        </p:spPr>
        <p:txBody>
          <a:bodyPr vert="horz" lIns="91440" tIns="45720" rIns="91440" bIns="45720" rtlCol="0">
            <a:normAutofit/>
          </a:bodyPr>
          <a:lstStyle/>
          <a:p>
            <a:pPr lvl="0"/>
            <a:r>
              <a:rPr lang="en-US" dirty="0"/>
              <a:t>Click to add first-level bullet</a:t>
            </a:r>
          </a:p>
          <a:p>
            <a:pPr lvl="1"/>
            <a:r>
              <a:rPr lang="en-US" dirty="0"/>
              <a:t>Second level</a:t>
            </a:r>
          </a:p>
          <a:p>
            <a:pPr lvl="2"/>
            <a:r>
              <a:rPr lang="en-US" dirty="0"/>
              <a:t>Third level</a:t>
            </a:r>
          </a:p>
        </p:txBody>
      </p:sp>
      <p:sp>
        <p:nvSpPr>
          <p:cNvPr id="6" name="Slide Number Placeholder 5"/>
          <p:cNvSpPr txBox="1">
            <a:spLocks/>
          </p:cNvSpPr>
          <p:nvPr userDrawn="1"/>
        </p:nvSpPr>
        <p:spPr>
          <a:xfrm>
            <a:off x="11270829" y="6387043"/>
            <a:ext cx="739137" cy="365125"/>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Franklin Gothic Book" panose="020B05030201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p:txBody>
      </p:sp>
    </p:spTree>
    <p:extLst>
      <p:ext uri="{BB962C8B-B14F-4D97-AF65-F5344CB8AC3E}">
        <p14:creationId xmlns:p14="http://schemas.microsoft.com/office/powerpoint/2010/main" val="303887854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Lst>
  <p:hf hdr="0" ftr="0" dt="0"/>
  <p:txStyles>
    <p:titleStyle>
      <a:lvl1pPr algn="l" defTabSz="457200" rtl="0" eaLnBrk="1" latinLnBrk="0" hangingPunct="1">
        <a:spcBef>
          <a:spcPct val="0"/>
        </a:spcBef>
        <a:buNone/>
        <a:defRPr sz="3600" kern="1200">
          <a:solidFill>
            <a:srgbClr val="04607E"/>
          </a:solidFill>
          <a:latin typeface="Franklin Gothic Medium" panose="020B0603020102020204" pitchFamily="34" charset="0"/>
          <a:ea typeface="+mj-ea"/>
          <a:cs typeface="+mj-cs"/>
        </a:defRPr>
      </a:lvl1pPr>
    </p:titleStyle>
    <p:bodyStyle>
      <a:lvl1pPr marL="288925" indent="-288925" algn="l" defTabSz="457200" rtl="0" eaLnBrk="1" latinLnBrk="0" hangingPunct="1">
        <a:spcBef>
          <a:spcPts val="0"/>
        </a:spcBef>
        <a:spcAft>
          <a:spcPts val="1000"/>
        </a:spcAft>
        <a:buClr>
          <a:srgbClr val="04607E"/>
        </a:buClr>
        <a:buSzPct val="100000"/>
        <a:buFont typeface="Arial" panose="020B0604020202020204" pitchFamily="34" charset="0"/>
        <a:buChar char="►"/>
        <a:defRPr lang="en-US" sz="1800" kern="1200" baseline="0" dirty="0" smtClean="0">
          <a:solidFill>
            <a:schemeClr val="tx1"/>
          </a:solidFill>
          <a:latin typeface="Franklin Gothic Book" panose="020B0503020102020204" pitchFamily="34" charset="0"/>
          <a:ea typeface="+mn-ea"/>
          <a:cs typeface="+mn-cs"/>
        </a:defRPr>
      </a:lvl1pPr>
      <a:lvl2pPr marL="566928" indent="-284163" algn="l" defTabSz="457200" rtl="0" eaLnBrk="1" latinLnBrk="0" hangingPunct="1">
        <a:spcBef>
          <a:spcPts val="0"/>
        </a:spcBef>
        <a:spcAft>
          <a:spcPts val="1000"/>
        </a:spcAft>
        <a:buClr>
          <a:srgbClr val="A1CC3A"/>
        </a:buClr>
        <a:buSzPct val="100000"/>
        <a:buFont typeface="Wingdings" panose="05000000000000000000" pitchFamily="2" charset="2"/>
        <a:buChar char="§"/>
        <a:defRPr sz="1600" kern="1200">
          <a:solidFill>
            <a:schemeClr val="tx1"/>
          </a:solidFill>
          <a:latin typeface="Franklin Gothic Book" panose="020B0503020102020204" pitchFamily="34" charset="0"/>
          <a:ea typeface="+mn-ea"/>
          <a:cs typeface="+mn-cs"/>
        </a:defRPr>
      </a:lvl2pPr>
      <a:lvl3pPr marL="566928" indent="237744" algn="l" defTabSz="457200" rtl="0" eaLnBrk="1" latinLnBrk="0" hangingPunct="1">
        <a:spcBef>
          <a:spcPts val="0"/>
        </a:spcBef>
        <a:spcAft>
          <a:spcPts val="1000"/>
        </a:spcAft>
        <a:buClr>
          <a:srgbClr val="04607E"/>
        </a:buClr>
        <a:buSzPct val="100000"/>
        <a:buFont typeface="Franklin Gothic Book" panose="020B0503020102020204" pitchFamily="34" charset="0"/>
        <a:buChar char="—"/>
        <a:defRPr sz="1600" kern="1200">
          <a:solidFill>
            <a:schemeClr val="tx1"/>
          </a:solidFill>
          <a:latin typeface="Franklin Gothic Book" panose="020B0503020102020204" pitchFamily="34" charset="0"/>
          <a:ea typeface="+mn-ea"/>
          <a:cs typeface="+mn-cs"/>
        </a:defRPr>
      </a:lvl3pPr>
      <a:lvl4pPr marL="566928" indent="0" algn="l" defTabSz="457200" rtl="0" eaLnBrk="1" latinLnBrk="0" hangingPunct="1">
        <a:spcBef>
          <a:spcPct val="20000"/>
        </a:spcBef>
        <a:buClr>
          <a:srgbClr val="04607E"/>
        </a:buClr>
        <a:buFont typeface="Wingdings" panose="05000000000000000000" pitchFamily="2" charset="2"/>
        <a:buNone/>
        <a:defRPr sz="1600" kern="1200" baseline="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840">
          <p15:clr>
            <a:srgbClr val="F26B43"/>
          </p15:clr>
        </p15:guide>
        <p15:guide id="5" orient="horz" pos="2892">
          <p15:clr>
            <a:srgbClr val="F26B43"/>
          </p15:clr>
        </p15:guide>
        <p15:guide id="8" pos="128">
          <p15:clr>
            <a:srgbClr val="F26B43"/>
          </p15:clr>
        </p15:guide>
        <p15:guide id="9" pos="7552">
          <p15:clr>
            <a:srgbClr val="F26B43"/>
          </p15:clr>
        </p15:guide>
        <p15:guide id="10" orient="horz" pos="1620">
          <p15:clr>
            <a:srgbClr val="F26B43"/>
          </p15:clr>
        </p15:guide>
        <p15:guide id="11" orient="horz" pos="2556">
          <p15:clr>
            <a:srgbClr val="F26B43"/>
          </p15:clr>
        </p15:guide>
        <p15:guide id="12" orient="horz" pos="31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E878A84-8C5D-4145-9022-8F77DE21D9B5}"/>
              </a:ext>
            </a:extLst>
          </p:cNvPr>
          <p:cNvSpPr>
            <a:spLocks noGrp="1" noChangeArrowheads="1"/>
          </p:cNvSpPr>
          <p:nvPr>
            <p:ph type="title"/>
          </p:nvPr>
        </p:nvSpPr>
        <p:spPr>
          <a:xfrm>
            <a:off x="381000" y="4343400"/>
            <a:ext cx="7591917" cy="1724236"/>
          </a:xfrm>
        </p:spPr>
        <p:txBody>
          <a:bodyPr>
            <a:normAutofit/>
          </a:bodyPr>
          <a:lstStyle/>
          <a:p>
            <a:pPr>
              <a:defRPr/>
            </a:pPr>
            <a:r>
              <a:rPr lang="en-US" altLang="en-US" sz="3200" dirty="0" smtClean="0"/>
              <a:t>RADAR Coverage Survey</a:t>
            </a:r>
            <a:br>
              <a:rPr lang="en-US" altLang="en-US" sz="3200" dirty="0" smtClean="0"/>
            </a:br>
            <a:r>
              <a:rPr lang="en-US" altLang="en-US" sz="2400" dirty="0" err="1">
                <a:solidFill>
                  <a:schemeClr val="folHlink"/>
                </a:solidFill>
              </a:rPr>
              <a:t>Survey</a:t>
            </a:r>
            <a:r>
              <a:rPr lang="en-US" altLang="en-US" sz="2400" dirty="0">
                <a:solidFill>
                  <a:schemeClr val="folHlink"/>
                </a:solidFill>
              </a:rPr>
              <a:t> supervision </a:t>
            </a:r>
            <a:r>
              <a:rPr lang="en-US" altLang="en-US" sz="2400" dirty="0" smtClean="0">
                <a:solidFill>
                  <a:schemeClr val="folHlink"/>
                </a:solidFill>
              </a:rPr>
              <a:t>and </a:t>
            </a:r>
            <a:r>
              <a:rPr lang="en-US" altLang="en-US" sz="2400" dirty="0">
                <a:solidFill>
                  <a:schemeClr val="folHlink"/>
                </a:solidFill>
              </a:rPr>
              <a:t>quality assurance </a:t>
            </a:r>
            <a:br>
              <a:rPr lang="en-US" altLang="en-US" sz="2400" dirty="0">
                <a:solidFill>
                  <a:schemeClr val="folHlink"/>
                </a:solidFill>
              </a:rPr>
            </a:br>
            <a:r>
              <a:rPr lang="en-US" altLang="en-US" sz="2400" dirty="0">
                <a:solidFill>
                  <a:schemeClr val="folHlink"/>
                </a:solidFill>
              </a:rPr>
              <a:t/>
            </a:r>
            <a:br>
              <a:rPr lang="en-US" altLang="en-US" sz="2400" dirty="0">
                <a:solidFill>
                  <a:schemeClr val="folHlink"/>
                </a:solidFill>
              </a:rPr>
            </a:br>
            <a:endParaRPr lang="en-US" altLang="en-US" sz="2400" dirty="0"/>
          </a:p>
        </p:txBody>
      </p:sp>
    </p:spTree>
    <p:extLst>
      <p:ext uri="{BB962C8B-B14F-4D97-AF65-F5344CB8AC3E}">
        <p14:creationId xmlns:p14="http://schemas.microsoft.com/office/powerpoint/2010/main" val="370958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n-US" altLang="en-US" sz="3200" dirty="0"/>
              <a:t>Interviewer Assignment Sheets</a:t>
            </a:r>
          </a:p>
        </p:txBody>
      </p:sp>
      <p:sp>
        <p:nvSpPr>
          <p:cNvPr id="22531" name="Content Placeholder 2"/>
          <p:cNvSpPr>
            <a:spLocks noGrp="1"/>
          </p:cNvSpPr>
          <p:nvPr>
            <p:ph idx="1"/>
          </p:nvPr>
        </p:nvSpPr>
        <p:spPr/>
        <p:txBody>
          <a:bodyPr/>
          <a:lstStyle/>
          <a:p>
            <a:pPr eaLnBrk="1" hangingPunct="1">
              <a:lnSpc>
                <a:spcPct val="80000"/>
              </a:lnSpc>
            </a:pPr>
            <a:r>
              <a:rPr lang="en-US" altLang="en-US" sz="2400"/>
              <a:t>Interviewers will consult supervisor for daily HH assignments. </a:t>
            </a:r>
          </a:p>
          <a:p>
            <a:pPr eaLnBrk="1" hangingPunct="1">
              <a:lnSpc>
                <a:spcPct val="80000"/>
              </a:lnSpc>
            </a:pPr>
            <a:endParaRPr lang="en-US" altLang="en-US" sz="2400"/>
          </a:p>
          <a:p>
            <a:pPr eaLnBrk="1" hangingPunct="1">
              <a:lnSpc>
                <a:spcPct val="80000"/>
              </a:lnSpc>
            </a:pPr>
            <a:r>
              <a:rPr lang="en-US" altLang="en-US" sz="2400"/>
              <a:t>Interviewers will submit completed questionnaires to the supervisor when the EA is finished.</a:t>
            </a:r>
          </a:p>
          <a:p>
            <a:pPr lvl="1" eaLnBrk="1" hangingPunct="1">
              <a:lnSpc>
                <a:spcPct val="80000"/>
              </a:lnSpc>
            </a:pPr>
            <a:r>
              <a:rPr lang="en-US" altLang="en-US" sz="2000"/>
              <a:t>The team leader / supervisor will double check and submit completed questionnaires to the server</a:t>
            </a:r>
          </a:p>
          <a:p>
            <a:pPr eaLnBrk="1" hangingPunct="1">
              <a:lnSpc>
                <a:spcPct val="80000"/>
              </a:lnSpc>
              <a:buFont typeface="Wingdings" panose="05000000000000000000" pitchFamily="2" charset="2"/>
              <a:buNone/>
            </a:pPr>
            <a:endParaRPr lang="en-US" altLang="en-US" sz="2400"/>
          </a:p>
          <a:p>
            <a:pPr eaLnBrk="1" hangingPunct="1">
              <a:lnSpc>
                <a:spcPct val="80000"/>
              </a:lnSpc>
            </a:pPr>
            <a:r>
              <a:rPr lang="en-US" altLang="en-US" sz="2400"/>
              <a:t>The supervisor should review the Assignment Sheets each evening and discuss the results of the interviews.</a:t>
            </a:r>
          </a:p>
          <a:p>
            <a:pPr eaLnBrk="1" hangingPunct="1">
              <a:lnSpc>
                <a:spcPct val="80000"/>
              </a:lnSpc>
            </a:pPr>
            <a:endParaRPr lang="en-US" altLang="en-US" sz="2400"/>
          </a:p>
          <a:p>
            <a:pPr eaLnBrk="1" hangingPunct="1">
              <a:lnSpc>
                <a:spcPct val="80000"/>
              </a:lnSpc>
            </a:pPr>
            <a:r>
              <a:rPr lang="en-US" altLang="en-US" sz="2400"/>
              <a:t>The supervisor will keep sheets until the end of fieldwork day and submit to the Study Coordinator. </a:t>
            </a:r>
          </a:p>
          <a:p>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r>
              <a:rPr lang="en-US" altLang="en-US" sz="3200" dirty="0"/>
              <a:t>Monitoring Interviewer Performance</a:t>
            </a:r>
          </a:p>
        </p:txBody>
      </p:sp>
      <p:sp>
        <p:nvSpPr>
          <p:cNvPr id="24579" name="Rectangle 3"/>
          <p:cNvSpPr>
            <a:spLocks noGrp="1" noChangeArrowheads="1"/>
          </p:cNvSpPr>
          <p:nvPr>
            <p:ph idx="1"/>
          </p:nvPr>
        </p:nvSpPr>
        <p:spPr/>
        <p:txBody>
          <a:bodyPr>
            <a:normAutofit/>
          </a:bodyPr>
          <a:lstStyle/>
          <a:p>
            <a:pPr eaLnBrk="1" hangingPunct="1"/>
            <a:r>
              <a:rPr lang="en-US" altLang="en-US" sz="2400" dirty="0" smtClean="0"/>
              <a:t>Observing Interviews</a:t>
            </a:r>
          </a:p>
          <a:p>
            <a:pPr eaLnBrk="1" hangingPunct="1"/>
            <a:r>
              <a:rPr lang="en-US" altLang="en-US" sz="2400" dirty="0" smtClean="0"/>
              <a:t>Evaluating interviewers performance</a:t>
            </a:r>
          </a:p>
          <a:p>
            <a:pPr eaLnBrk="1" hangingPunct="1"/>
            <a:r>
              <a:rPr lang="en-US" altLang="en-US" sz="2400" dirty="0" smtClean="0"/>
              <a:t>Re-interview</a:t>
            </a:r>
          </a:p>
          <a:p>
            <a:pPr eaLnBrk="1" hangingPunct="1"/>
            <a:r>
              <a:rPr lang="en-US" altLang="en-US" sz="2400" dirty="0" smtClean="0"/>
              <a:t>Dash report</a:t>
            </a:r>
          </a:p>
          <a:p>
            <a:pPr eaLnBrk="1" hangingPunct="1"/>
            <a:endParaRPr lang="en-US" alt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US" altLang="en-US" sz="3200" smtClean="0"/>
              <a:t>Observing Interviews</a:t>
            </a:r>
          </a:p>
        </p:txBody>
      </p:sp>
      <p:sp>
        <p:nvSpPr>
          <p:cNvPr id="26627" name="Content Placeholder 2"/>
          <p:cNvSpPr>
            <a:spLocks noGrp="1"/>
          </p:cNvSpPr>
          <p:nvPr>
            <p:ph idx="1"/>
          </p:nvPr>
        </p:nvSpPr>
        <p:spPr/>
        <p:txBody>
          <a:bodyPr>
            <a:normAutofit/>
          </a:bodyPr>
          <a:lstStyle/>
          <a:p>
            <a:r>
              <a:rPr lang="en-US" altLang="en-US" sz="2400" dirty="0"/>
              <a:t>Direct observation of interviews</a:t>
            </a:r>
          </a:p>
          <a:p>
            <a:pPr lvl="1"/>
            <a:r>
              <a:rPr lang="en-US" altLang="en-US" sz="2000" dirty="0"/>
              <a:t>Using Observation Checklist</a:t>
            </a:r>
          </a:p>
          <a:p>
            <a:r>
              <a:rPr lang="en-US" altLang="en-US" sz="2400" dirty="0"/>
              <a:t>Purpose: Assesses that interviewer is asking questions properly and conducts the interview appropriately</a:t>
            </a:r>
          </a:p>
          <a:p>
            <a:r>
              <a:rPr lang="en-US" altLang="en-US" sz="2400" dirty="0"/>
              <a:t>Frequency: </a:t>
            </a:r>
          </a:p>
          <a:p>
            <a:pPr lvl="1"/>
            <a:r>
              <a:rPr lang="en-US" altLang="en-US" sz="2000" dirty="0"/>
              <a:t>Supervisors should observe at least one interview per day.</a:t>
            </a:r>
          </a:p>
          <a:p>
            <a:pPr lvl="1"/>
            <a:r>
              <a:rPr lang="en-US" altLang="en-US" sz="2000" dirty="0"/>
              <a:t>Each interviewer should be observed at least once per week.</a:t>
            </a:r>
          </a:p>
          <a:p>
            <a:pPr lvl="1"/>
            <a:endParaRPr lang="en-US" altLang="en-US" sz="2000" dirty="0"/>
          </a:p>
          <a:p>
            <a:endParaRPr lang="en-US" altLang="en-US"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hangingPunct="1"/>
            <a:r>
              <a:rPr lang="en-US" altLang="en-US" sz="3200" smtClean="0"/>
              <a:t>Observing Interviews</a:t>
            </a:r>
          </a:p>
        </p:txBody>
      </p:sp>
      <p:sp>
        <p:nvSpPr>
          <p:cNvPr id="28675" name="Rectangle 3"/>
          <p:cNvSpPr>
            <a:spLocks noGrp="1" noChangeArrowheads="1"/>
          </p:cNvSpPr>
          <p:nvPr>
            <p:ph idx="1"/>
          </p:nvPr>
        </p:nvSpPr>
        <p:spPr/>
        <p:txBody>
          <a:bodyPr>
            <a:normAutofit lnSpcReduction="10000"/>
          </a:bodyPr>
          <a:lstStyle/>
          <a:p>
            <a:pPr marL="285750" indent="-285750">
              <a:buFont typeface="Arial" panose="020B0604020202020204" pitchFamily="34" charset="0"/>
              <a:buChar char="•"/>
            </a:pPr>
            <a:r>
              <a:rPr lang="en-US" altLang="en-US" sz="2800" dirty="0">
                <a:latin typeface="Franklin Gothic Book" panose="020B0503020102020204" pitchFamily="34" charset="0"/>
              </a:rPr>
              <a:t>Use to provide feedback to the interviewer to improve and resolve any issues</a:t>
            </a:r>
          </a:p>
          <a:p>
            <a:pPr lvl="1" eaLnBrk="1" hangingPunct="1"/>
            <a:r>
              <a:rPr lang="en-US" altLang="en-US" sz="2400" dirty="0"/>
              <a:t>Does the interviewer identify the correct HH?</a:t>
            </a:r>
          </a:p>
          <a:p>
            <a:pPr lvl="1" eaLnBrk="1" hangingPunct="1"/>
            <a:r>
              <a:rPr lang="en-US" altLang="en-US" sz="2400" dirty="0"/>
              <a:t>Does the interviewer probe to make sure all eligible respondents are listed?</a:t>
            </a:r>
          </a:p>
          <a:p>
            <a:pPr lvl="1" eaLnBrk="1" hangingPunct="1"/>
            <a:r>
              <a:rPr lang="en-US" altLang="en-US" sz="2400" dirty="0"/>
              <a:t>Are the questions asked as they are written? </a:t>
            </a:r>
          </a:p>
          <a:p>
            <a:pPr lvl="1" eaLnBrk="1" hangingPunct="1"/>
            <a:r>
              <a:rPr lang="en-US" altLang="en-US" sz="2400" dirty="0"/>
              <a:t>Are the responses recorded correctly?</a:t>
            </a:r>
          </a:p>
          <a:p>
            <a:pPr lvl="1" eaLnBrk="1" hangingPunct="1"/>
            <a:r>
              <a:rPr lang="en-US" altLang="en-US" sz="2400" dirty="0"/>
              <a:t>Is the interviewer following the procedures given in the questionnaire and in the manual? </a:t>
            </a:r>
          </a:p>
          <a:p>
            <a:pPr lvl="2" eaLnBrk="1" hangingPunct="1"/>
            <a:r>
              <a:rPr lang="en-US" altLang="en-US" sz="2000" dirty="0"/>
              <a:t>Probing</a:t>
            </a:r>
          </a:p>
          <a:p>
            <a:pPr lvl="2" eaLnBrk="1" hangingPunct="1"/>
            <a:r>
              <a:rPr lang="en-US" altLang="en-US" sz="2000" dirty="0"/>
              <a:t>Recording of ages and date of birth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r>
              <a:rPr lang="en-US" altLang="en-US" sz="3200" dirty="0" smtClean="0"/>
              <a:t>Observing Interviews</a:t>
            </a:r>
          </a:p>
        </p:txBody>
      </p:sp>
      <p:sp>
        <p:nvSpPr>
          <p:cNvPr id="30723" name="Content Placeholder 2"/>
          <p:cNvSpPr>
            <a:spLocks noGrp="1"/>
          </p:cNvSpPr>
          <p:nvPr>
            <p:ph idx="1"/>
          </p:nvPr>
        </p:nvSpPr>
        <p:spPr/>
        <p:txBody>
          <a:bodyPr/>
          <a:lstStyle/>
          <a:p>
            <a:pPr lvl="1" eaLnBrk="1" hangingPunct="1"/>
            <a:r>
              <a:rPr lang="en-US" altLang="en-US" sz="2400" dirty="0"/>
              <a:t>Is information correctly recorded in CAPI?</a:t>
            </a:r>
          </a:p>
          <a:p>
            <a:pPr lvl="1" eaLnBrk="1" hangingPunct="1"/>
            <a:r>
              <a:rPr lang="en-US" altLang="en-US" sz="2400" dirty="0"/>
              <a:t>Does the interviewer remain neutral or does he/she suggest responses to the questions?</a:t>
            </a:r>
          </a:p>
          <a:p>
            <a:pPr lvl="1" eaLnBrk="1" hangingPunct="1"/>
            <a:r>
              <a:rPr lang="en-US" altLang="en-US" sz="2400" dirty="0"/>
              <a:t>Does the interviewer treat the respondents with respect and put them at ease?  </a:t>
            </a:r>
          </a:p>
          <a:p>
            <a:pPr lvl="1" eaLnBrk="1" hangingPunct="1"/>
            <a:r>
              <a:rPr lang="en-US" altLang="en-US" sz="2400" dirty="0"/>
              <a:t>Does the interviewer seem hurried and not allowing the respondent time to think and answer properly?</a:t>
            </a:r>
          </a:p>
          <a:p>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914400" y="1104900"/>
            <a:ext cx="4800600" cy="5678338"/>
          </a:xfrm>
          <a:prstGeom prst="rect">
            <a:avLst/>
          </a:prstGeom>
          <a:solidFill>
            <a:schemeClr val="bg1"/>
          </a:solidFill>
          <a:ln w="9525" algn="ctr">
            <a:solidFill>
              <a:srgbClr val="04607E"/>
            </a:solidFill>
            <a:round/>
            <a:headEnd/>
            <a:tailEnd/>
          </a:ln>
        </p:spPr>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32771" name="Rectangle 2"/>
          <p:cNvSpPr>
            <a:spLocks noGrp="1" noChangeArrowheads="1"/>
          </p:cNvSpPr>
          <p:nvPr>
            <p:ph type="title"/>
          </p:nvPr>
        </p:nvSpPr>
        <p:spPr/>
        <p:txBody>
          <a:bodyPr/>
          <a:lstStyle/>
          <a:p>
            <a:pPr eaLnBrk="1" hangingPunct="1"/>
            <a:r>
              <a:rPr lang="en-US" altLang="en-US" sz="3200" dirty="0"/>
              <a:t>Interview Observation Checklist (Annex)</a:t>
            </a:r>
          </a:p>
        </p:txBody>
      </p:sp>
      <p:pic>
        <p:nvPicPr>
          <p:cNvPr id="32773" name="Content Placeholder 3"/>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b="11269"/>
          <a:stretch/>
        </p:blipFill>
        <p:spPr>
          <a:xfrm>
            <a:off x="1066800" y="1214967"/>
            <a:ext cx="4605337" cy="5568271"/>
          </a:xfrm>
        </p:spPr>
      </p:pic>
      <p:sp>
        <p:nvSpPr>
          <p:cNvPr id="32772" name="Content Placeholder 5"/>
          <p:cNvSpPr>
            <a:spLocks noGrp="1"/>
          </p:cNvSpPr>
          <p:nvPr>
            <p:ph sz="half" idx="2"/>
          </p:nvPr>
        </p:nvSpPr>
        <p:spPr>
          <a:xfrm>
            <a:off x="5943600" y="1371600"/>
            <a:ext cx="4191000" cy="4876800"/>
          </a:xfrm>
        </p:spPr>
        <p:txBody>
          <a:bodyPr>
            <a:normAutofit/>
          </a:bodyPr>
          <a:lstStyle/>
          <a:p>
            <a:r>
              <a:rPr lang="en-US" altLang="en-US" sz="2400" dirty="0" smtClean="0"/>
              <a:t>Interview observation checklist available in annex Supervisor Manual </a:t>
            </a:r>
          </a:p>
          <a:p>
            <a:r>
              <a:rPr lang="en-US" altLang="en-US" sz="2400" dirty="0" smtClean="0"/>
              <a:t>Observation schedule: </a:t>
            </a:r>
          </a:p>
          <a:p>
            <a:pPr lvl="1"/>
            <a:r>
              <a:rPr lang="en-US" altLang="en-US" sz="2000" dirty="0" smtClean="0"/>
              <a:t>During field pilots</a:t>
            </a:r>
          </a:p>
          <a:p>
            <a:pPr lvl="1"/>
            <a:r>
              <a:rPr lang="en-US" altLang="en-US" sz="2000" dirty="0" smtClean="0"/>
              <a:t>More frequent observations done at the beginning and end of the survey</a:t>
            </a:r>
          </a:p>
          <a:p>
            <a:pPr lvl="1"/>
            <a:endParaRPr lang="en-US" altLang="en-US" sz="2000" dirty="0" smtClean="0"/>
          </a:p>
          <a:p>
            <a:pPr lvl="1"/>
            <a:endParaRPr lang="en-US" alt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eaLnBrk="1" hangingPunct="1"/>
            <a:r>
              <a:rPr lang="en-US" altLang="en-US" sz="3200" dirty="0"/>
              <a:t>Evaluating Interviewer </a:t>
            </a:r>
            <a:r>
              <a:rPr lang="en-US" altLang="en-US" sz="3200" dirty="0" smtClean="0"/>
              <a:t>Performance</a:t>
            </a:r>
            <a:endParaRPr lang="en-US" altLang="en-US" sz="3200" dirty="0"/>
          </a:p>
        </p:txBody>
      </p:sp>
      <p:sp>
        <p:nvSpPr>
          <p:cNvPr id="34819" name="Rectangle 3"/>
          <p:cNvSpPr>
            <a:spLocks noGrp="1" noChangeArrowheads="1"/>
          </p:cNvSpPr>
          <p:nvPr>
            <p:ph idx="1"/>
          </p:nvPr>
        </p:nvSpPr>
        <p:spPr/>
        <p:txBody>
          <a:bodyPr>
            <a:normAutofit lnSpcReduction="10000"/>
          </a:bodyPr>
          <a:lstStyle/>
          <a:p>
            <a:pPr eaLnBrk="1" hangingPunct="1">
              <a:lnSpc>
                <a:spcPct val="80000"/>
              </a:lnSpc>
            </a:pPr>
            <a:r>
              <a:rPr lang="en-US" altLang="en-US" sz="2400" dirty="0"/>
              <a:t>Supervisors must hold debrief meetings every evening after data collection.  </a:t>
            </a:r>
          </a:p>
          <a:p>
            <a:pPr eaLnBrk="1" hangingPunct="1">
              <a:lnSpc>
                <a:spcPct val="80000"/>
              </a:lnSpc>
            </a:pPr>
            <a:endParaRPr lang="en-US" altLang="en-US" sz="1000" dirty="0"/>
          </a:p>
          <a:p>
            <a:pPr lvl="1" eaLnBrk="1" hangingPunct="1">
              <a:lnSpc>
                <a:spcPct val="80000"/>
              </a:lnSpc>
            </a:pPr>
            <a:r>
              <a:rPr lang="en-US" altLang="en-US" sz="2000" dirty="0"/>
              <a:t>Point out mistakes discovered during observation of interviews or noticed during questionnaire editing. </a:t>
            </a:r>
          </a:p>
          <a:p>
            <a:pPr lvl="1" eaLnBrk="1" hangingPunct="1">
              <a:lnSpc>
                <a:spcPct val="80000"/>
              </a:lnSpc>
            </a:pPr>
            <a:endParaRPr lang="en-US" altLang="en-US" sz="1000" dirty="0"/>
          </a:p>
          <a:p>
            <a:pPr lvl="1" eaLnBrk="1" hangingPunct="1">
              <a:lnSpc>
                <a:spcPct val="80000"/>
              </a:lnSpc>
            </a:pPr>
            <a:r>
              <a:rPr lang="en-US" altLang="en-US" sz="2000" dirty="0"/>
              <a:t>He/she should discuss examples of actual mistakes, being careful not to embarrass individual interviewers. </a:t>
            </a:r>
          </a:p>
          <a:p>
            <a:pPr lvl="1" eaLnBrk="1" hangingPunct="1">
              <a:lnSpc>
                <a:spcPct val="80000"/>
              </a:lnSpc>
            </a:pPr>
            <a:endParaRPr lang="en-US" altLang="en-US" sz="1000" dirty="0"/>
          </a:p>
          <a:p>
            <a:pPr lvl="1" eaLnBrk="1" hangingPunct="1">
              <a:lnSpc>
                <a:spcPct val="80000"/>
              </a:lnSpc>
            </a:pPr>
            <a:r>
              <a:rPr lang="en-US" altLang="en-US" sz="2000" dirty="0"/>
              <a:t>Re-read relevant sections from the Interviewer’s Manual together with the team to resolve problems. </a:t>
            </a:r>
          </a:p>
          <a:p>
            <a:pPr lvl="1" eaLnBrk="1" hangingPunct="1">
              <a:lnSpc>
                <a:spcPct val="80000"/>
              </a:lnSpc>
            </a:pPr>
            <a:endParaRPr lang="en-US" altLang="en-US" sz="1000" dirty="0"/>
          </a:p>
          <a:p>
            <a:pPr lvl="1" eaLnBrk="1" hangingPunct="1">
              <a:lnSpc>
                <a:spcPct val="80000"/>
              </a:lnSpc>
            </a:pPr>
            <a:r>
              <a:rPr lang="en-US" altLang="en-US" sz="2000" dirty="0"/>
              <a:t>The field supervisor can also encourage the interviewers to talk about any situations they encountered in the field that were not covered in training. </a:t>
            </a:r>
          </a:p>
          <a:p>
            <a:pPr lvl="1" eaLnBrk="1" hangingPunct="1">
              <a:lnSpc>
                <a:spcPct val="80000"/>
              </a:lnSpc>
            </a:pPr>
            <a:endParaRPr lang="en-US" altLang="en-US" sz="1000" dirty="0"/>
          </a:p>
          <a:p>
            <a:pPr lvl="1" eaLnBrk="1" hangingPunct="1">
              <a:lnSpc>
                <a:spcPct val="80000"/>
              </a:lnSpc>
            </a:pPr>
            <a:r>
              <a:rPr lang="en-US" altLang="en-US" sz="2000" dirty="0"/>
              <a:t>Discuss whether or not a situation was handled properly and how similar situations should be handled in the future. </a:t>
            </a:r>
          </a:p>
          <a:p>
            <a:pPr lvl="1" eaLnBrk="1" hangingPunct="1">
              <a:lnSpc>
                <a:spcPct val="80000"/>
              </a:lnSpc>
            </a:pPr>
            <a:endParaRPr lang="en-US" alt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r>
              <a:rPr lang="en-US" altLang="en-US" sz="3200" smtClean="0"/>
              <a:t>Debrief Meeting Agenda</a:t>
            </a:r>
          </a:p>
        </p:txBody>
      </p:sp>
      <p:sp>
        <p:nvSpPr>
          <p:cNvPr id="36867" name="Content Placeholder 2"/>
          <p:cNvSpPr>
            <a:spLocks noGrp="1"/>
          </p:cNvSpPr>
          <p:nvPr>
            <p:ph idx="1"/>
          </p:nvPr>
        </p:nvSpPr>
        <p:spPr/>
        <p:txBody>
          <a:bodyPr>
            <a:noAutofit/>
          </a:bodyPr>
          <a:lstStyle/>
          <a:p>
            <a:pPr>
              <a:buFont typeface="Arial" panose="020B0604020202020204" pitchFamily="34" charset="0"/>
              <a:buAutoNum type="arabicPeriod"/>
            </a:pPr>
            <a:r>
              <a:rPr lang="en-US" altLang="en-US" sz="2000" dirty="0"/>
              <a:t>What went well today?</a:t>
            </a:r>
          </a:p>
          <a:p>
            <a:pPr>
              <a:buFont typeface="Arial" panose="020B0604020202020204" pitchFamily="34" charset="0"/>
              <a:buAutoNum type="arabicPeriod"/>
            </a:pPr>
            <a:r>
              <a:rPr lang="en-US" altLang="en-US" sz="2000" dirty="0"/>
              <a:t>What were the issues / challenges and how can these issues be remedied and/or improved?</a:t>
            </a:r>
          </a:p>
          <a:p>
            <a:pPr marL="800100" lvl="1" indent="-342900">
              <a:buFont typeface="Arial" panose="020B0604020202020204" pitchFamily="34" charset="0"/>
              <a:buAutoNum type="arabicPeriod"/>
            </a:pPr>
            <a:r>
              <a:rPr lang="en-US" altLang="en-US" sz="2000" dirty="0"/>
              <a:t>Provide any additional training, if needed, including: reviewing question intent or definitions, ensuring that common areas of challenge are addressed and that the key concepts related to survey methods/protocols are well understood by all members, and reviewing any changes to field procedures (completing assignment forms, data submission, etc.).</a:t>
            </a:r>
          </a:p>
          <a:p>
            <a:pPr>
              <a:buFont typeface="Arial" panose="020B0604020202020204" pitchFamily="34" charset="0"/>
              <a:buAutoNum type="arabicPeriod"/>
            </a:pPr>
            <a:r>
              <a:rPr lang="en-US" altLang="en-US" sz="2000" dirty="0"/>
              <a:t>Updates to the schedule (any changes to fieldwork days, confirm dates and time of daily departure, team composition, etc.)</a:t>
            </a:r>
          </a:p>
          <a:p>
            <a:pPr>
              <a:buFont typeface="Arial" panose="020B0604020202020204" pitchFamily="34" charset="0"/>
              <a:buAutoNum type="arabicPeriod"/>
            </a:pPr>
            <a:r>
              <a:rPr lang="en-US" altLang="en-US" sz="2000" dirty="0"/>
              <a:t>Issues related to team welfare, payment, etc. (e.g. accommodation, contracts, per diems, payments to local guides, vehicle issues, airtime)</a:t>
            </a:r>
          </a:p>
          <a:p>
            <a:pPr>
              <a:buFont typeface="Arial" panose="020B0604020202020204" pitchFamily="34" charset="0"/>
              <a:buAutoNum type="arabicPeriod"/>
            </a:pPr>
            <a:r>
              <a:rPr lang="en-US" altLang="en-US" sz="2000" dirty="0"/>
              <a:t>Recognition and appreciation of the team members</a:t>
            </a:r>
          </a:p>
          <a:p>
            <a:pPr>
              <a:buFont typeface="Arial" panose="020B0604020202020204" pitchFamily="34" charset="0"/>
              <a:buAutoNum type="arabicPeriod"/>
            </a:pPr>
            <a:r>
              <a:rPr lang="en-US" altLang="en-US" sz="2000" dirty="0"/>
              <a:t>Any other business </a:t>
            </a:r>
          </a:p>
          <a:p>
            <a:pPr>
              <a:buFont typeface="Arial" panose="020B0604020202020204" pitchFamily="34" charset="0"/>
              <a:buAutoNum type="arabicPeriod"/>
            </a:pPr>
            <a:endParaRPr lang="en-US" alt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eaLnBrk="1" hangingPunct="1"/>
            <a:r>
              <a:rPr lang="en-US" altLang="en-US" sz="3200" dirty="0"/>
              <a:t>Evaluating Interviewer </a:t>
            </a:r>
            <a:r>
              <a:rPr lang="en-US" altLang="en-US" sz="3200" dirty="0" smtClean="0"/>
              <a:t>Performance</a:t>
            </a:r>
            <a:endParaRPr lang="en-US" altLang="en-US" sz="3200" dirty="0"/>
          </a:p>
        </p:txBody>
      </p:sp>
      <p:sp>
        <p:nvSpPr>
          <p:cNvPr id="37891" name="Rectangle 3"/>
          <p:cNvSpPr>
            <a:spLocks noGrp="1" noChangeArrowheads="1"/>
          </p:cNvSpPr>
          <p:nvPr>
            <p:ph idx="1"/>
          </p:nvPr>
        </p:nvSpPr>
        <p:spPr/>
        <p:txBody>
          <a:bodyPr/>
          <a:lstStyle/>
          <a:p>
            <a:pPr eaLnBrk="1" hangingPunct="1">
              <a:lnSpc>
                <a:spcPct val="80000"/>
              </a:lnSpc>
            </a:pPr>
            <a:r>
              <a:rPr lang="en-US" altLang="en-US" sz="2400" dirty="0"/>
              <a:t>The field supervisor should expect to spend considerable time evaluating and instructing interviewers at the start of fieldwork. </a:t>
            </a:r>
          </a:p>
          <a:p>
            <a:pPr eaLnBrk="1" hangingPunct="1">
              <a:lnSpc>
                <a:spcPct val="80000"/>
              </a:lnSpc>
            </a:pPr>
            <a:endParaRPr lang="en-US" altLang="en-US" sz="2400" dirty="0"/>
          </a:p>
          <a:p>
            <a:pPr eaLnBrk="1" hangingPunct="1">
              <a:lnSpc>
                <a:spcPct val="80000"/>
              </a:lnSpc>
            </a:pPr>
            <a:r>
              <a:rPr lang="en-US" altLang="en-US" sz="2400" dirty="0"/>
              <a:t>If they feel that the quality of work is not adequate, the interviewing should stop until errors and problems have been fully resolved. </a:t>
            </a:r>
          </a:p>
          <a:p>
            <a:pPr eaLnBrk="1" hangingPunct="1">
              <a:lnSpc>
                <a:spcPct val="80000"/>
              </a:lnSpc>
            </a:pPr>
            <a:endParaRPr lang="en-US" altLang="en-US" sz="2400" dirty="0"/>
          </a:p>
          <a:p>
            <a:pPr eaLnBrk="1" hangingPunct="1">
              <a:lnSpc>
                <a:spcPct val="80000"/>
              </a:lnSpc>
            </a:pPr>
            <a:r>
              <a:rPr lang="en-US" altLang="en-US" sz="2400" dirty="0"/>
              <a:t>In some cases, an interviewer may fail to improve and will have to be replaced. This applies particularly in the case of interviewers who have been dishonest (such as in the recording of ages of women and/or men).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Evaluating </a:t>
            </a:r>
            <a:r>
              <a:rPr lang="en-US" altLang="en-US" dirty="0"/>
              <a:t>Interviewer </a:t>
            </a:r>
            <a:r>
              <a:rPr lang="en-US" altLang="en-US" dirty="0" smtClean="0"/>
              <a:t>Performance</a:t>
            </a:r>
            <a:r>
              <a:rPr lang="en-US" altLang="en-US" dirty="0" smtClean="0">
                <a:solidFill>
                  <a:schemeClr val="bg1"/>
                </a:solidFill>
              </a:rPr>
              <a:t>s</a:t>
            </a:r>
          </a:p>
        </p:txBody>
      </p:sp>
      <p:sp>
        <p:nvSpPr>
          <p:cNvPr id="39939" name="Content Placeholder 2"/>
          <p:cNvSpPr>
            <a:spLocks noGrp="1"/>
          </p:cNvSpPr>
          <p:nvPr>
            <p:ph idx="1"/>
          </p:nvPr>
        </p:nvSpPr>
        <p:spPr/>
        <p:txBody>
          <a:bodyPr>
            <a:normAutofit/>
          </a:bodyPr>
          <a:lstStyle/>
          <a:p>
            <a:r>
              <a:rPr lang="en-US" altLang="en-US" sz="2400" dirty="0" smtClean="0"/>
              <a:t>Verify information that is recorded by interviewers:</a:t>
            </a:r>
          </a:p>
          <a:p>
            <a:pPr lvl="1"/>
            <a:r>
              <a:rPr lang="en-US" altLang="en-US" sz="2000" dirty="0" smtClean="0"/>
              <a:t>Interview was done in selected HH</a:t>
            </a:r>
          </a:p>
          <a:p>
            <a:pPr lvl="1"/>
            <a:r>
              <a:rPr lang="en-US" altLang="en-US" sz="2000" dirty="0" smtClean="0"/>
              <a:t>Interviewer recorded ages and eligibility correctly</a:t>
            </a:r>
          </a:p>
          <a:p>
            <a:pPr lvl="1"/>
            <a:r>
              <a:rPr lang="en-US" altLang="en-US" sz="2000" dirty="0" smtClean="0"/>
              <a:t>Consent was given</a:t>
            </a:r>
          </a:p>
          <a:p>
            <a:pPr lvl="1"/>
            <a:r>
              <a:rPr lang="en-US" altLang="en-US" sz="2000" dirty="0" smtClean="0"/>
              <a:t>Key information was recorded correctly</a:t>
            </a:r>
          </a:p>
          <a:p>
            <a:pPr lvl="1"/>
            <a:endParaRPr lang="en-US" altLang="en-US" sz="2000" dirty="0" smtClean="0"/>
          </a:p>
          <a:p>
            <a:endParaRPr lang="en-US" alt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US" altLang="en-US" sz="3200" dirty="0"/>
              <a:t>Fieldwork Control Forms</a:t>
            </a:r>
          </a:p>
        </p:txBody>
      </p:sp>
      <p:sp>
        <p:nvSpPr>
          <p:cNvPr id="6147" name="Rectangle 3"/>
          <p:cNvSpPr>
            <a:spLocks noGrp="1" noChangeArrowheads="1"/>
          </p:cNvSpPr>
          <p:nvPr>
            <p:ph idx="1"/>
          </p:nvPr>
        </p:nvSpPr>
        <p:spPr/>
        <p:txBody>
          <a:bodyPr>
            <a:normAutofit/>
          </a:bodyPr>
          <a:lstStyle/>
          <a:p>
            <a:pPr eaLnBrk="1" hangingPunct="1"/>
            <a:r>
              <a:rPr lang="en-US" altLang="en-US" sz="2800" dirty="0" smtClean="0"/>
              <a:t>Two forms are used to maintain control of questionnaires and measure progress:</a:t>
            </a:r>
          </a:p>
          <a:p>
            <a:pPr lvl="1" eaLnBrk="1" hangingPunct="1"/>
            <a:r>
              <a:rPr lang="en-US" altLang="en-US" sz="2400" dirty="0" smtClean="0"/>
              <a:t>Supervisor Assignment Sheet</a:t>
            </a:r>
          </a:p>
          <a:p>
            <a:pPr lvl="1" eaLnBrk="1" hangingPunct="1"/>
            <a:r>
              <a:rPr lang="en-US" altLang="en-US" sz="2400" dirty="0" smtClean="0"/>
              <a:t>Interviewer Assignment Sheet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3200" dirty="0" smtClean="0"/>
              <a:t>Re-Interviews</a:t>
            </a:r>
            <a:endParaRPr lang="en-US" altLang="en-US" dirty="0" smtClean="0"/>
          </a:p>
        </p:txBody>
      </p:sp>
      <p:sp>
        <p:nvSpPr>
          <p:cNvPr id="41987" name="Rectangle 3"/>
          <p:cNvSpPr>
            <a:spLocks noGrp="1" noChangeArrowheads="1"/>
          </p:cNvSpPr>
          <p:nvPr>
            <p:ph idx="1"/>
          </p:nvPr>
        </p:nvSpPr>
        <p:spPr/>
        <p:txBody>
          <a:bodyPr/>
          <a:lstStyle/>
          <a:p>
            <a:pPr eaLnBrk="1" hangingPunct="1">
              <a:lnSpc>
                <a:spcPct val="90000"/>
              </a:lnSpc>
            </a:pPr>
            <a:r>
              <a:rPr lang="en-US" altLang="en-US" sz="2400"/>
              <a:t>To reduce possible errors, field supervisors will be responsible for conducting one re-interview in each EA. </a:t>
            </a:r>
          </a:p>
          <a:p>
            <a:pPr lvl="1" eaLnBrk="1" hangingPunct="1">
              <a:lnSpc>
                <a:spcPct val="90000"/>
              </a:lnSpc>
            </a:pPr>
            <a:r>
              <a:rPr lang="en-US" altLang="en-US" sz="2000"/>
              <a:t>The supervisor should rotate through all interviewers when performing re-interviewers so that every interviewer has his/her work checked periodically. </a:t>
            </a:r>
          </a:p>
          <a:p>
            <a:pPr eaLnBrk="1" hangingPunct="1">
              <a:lnSpc>
                <a:spcPct val="90000"/>
              </a:lnSpc>
            </a:pPr>
            <a:endParaRPr lang="en-US" altLang="en-US" sz="2400"/>
          </a:p>
          <a:p>
            <a:pPr eaLnBrk="1" hangingPunct="1">
              <a:lnSpc>
                <a:spcPct val="90000"/>
              </a:lnSpc>
            </a:pPr>
            <a:r>
              <a:rPr lang="en-US" altLang="en-US" sz="2400"/>
              <a:t>The supervisor should focus the re-interviews on:</a:t>
            </a:r>
          </a:p>
          <a:p>
            <a:pPr lvl="1" eaLnBrk="1" hangingPunct="1">
              <a:lnSpc>
                <a:spcPct val="90000"/>
              </a:lnSpc>
            </a:pPr>
            <a:r>
              <a:rPr lang="en-US" altLang="en-US" sz="2000"/>
              <a:t>Households that contain women or men at the borderline ages, i.e., age 12-14 and 50-55</a:t>
            </a:r>
            <a:endParaRPr lang="en-US" altLang="en-US"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a:bodyPr>
          <a:lstStyle/>
          <a:p>
            <a:r>
              <a:rPr lang="en-US" altLang="en-US" sz="3200" dirty="0" smtClean="0"/>
              <a:t>Re-Interviews</a:t>
            </a:r>
          </a:p>
        </p:txBody>
      </p:sp>
      <p:sp>
        <p:nvSpPr>
          <p:cNvPr id="44035" name="Content Placeholder 2"/>
          <p:cNvSpPr>
            <a:spLocks noGrp="1"/>
          </p:cNvSpPr>
          <p:nvPr>
            <p:ph idx="1"/>
          </p:nvPr>
        </p:nvSpPr>
        <p:spPr/>
        <p:txBody>
          <a:bodyPr>
            <a:normAutofit fontScale="70000" lnSpcReduction="20000"/>
          </a:bodyPr>
          <a:lstStyle/>
          <a:p>
            <a:r>
              <a:rPr lang="en-US" altLang="en-US" sz="2400" dirty="0"/>
              <a:t>Household Questionnaire</a:t>
            </a:r>
          </a:p>
          <a:p>
            <a:pPr lvl="1"/>
            <a:r>
              <a:rPr lang="en-US" altLang="en-US" sz="2400" dirty="0"/>
              <a:t>Household Listing</a:t>
            </a:r>
          </a:p>
          <a:p>
            <a:pPr lvl="1"/>
            <a:r>
              <a:rPr lang="en-US" altLang="en-US" sz="2400" dirty="0"/>
              <a:t>Material of roof (HA11) and walls (HA12</a:t>
            </a:r>
          </a:p>
          <a:p>
            <a:pPr lvl="1"/>
            <a:r>
              <a:rPr lang="en-US" altLang="en-US" sz="2400" dirty="0"/>
              <a:t>Water source (WS1/2) and toilets (WS3)</a:t>
            </a:r>
          </a:p>
          <a:p>
            <a:r>
              <a:rPr lang="en-US" altLang="en-US" sz="2400" dirty="0"/>
              <a:t>Women’s Questionnaire</a:t>
            </a:r>
          </a:p>
          <a:p>
            <a:pPr lvl="1"/>
            <a:r>
              <a:rPr lang="en-US" altLang="en-US" sz="2400" dirty="0"/>
              <a:t>Women’s Information Module</a:t>
            </a:r>
          </a:p>
          <a:p>
            <a:pPr lvl="1"/>
            <a:r>
              <a:rPr lang="en-US" altLang="en-US" sz="2400" dirty="0"/>
              <a:t>Fertility (FE1), ANC (CB1), Delivery location (CB15) and PNC for mother (PN1 or 15)</a:t>
            </a:r>
          </a:p>
          <a:p>
            <a:r>
              <a:rPr lang="en-US" altLang="en-US" sz="2400" dirty="0" smtClean="0"/>
              <a:t>Child’s Questionnaire</a:t>
            </a:r>
          </a:p>
          <a:p>
            <a:pPr lvl="1"/>
            <a:r>
              <a:rPr lang="en-US" altLang="en-US" sz="2400" dirty="0" smtClean="0"/>
              <a:t>Child Information Module</a:t>
            </a:r>
          </a:p>
          <a:p>
            <a:pPr lvl="1"/>
            <a:r>
              <a:rPr lang="en-US" altLang="en-US" sz="2400" dirty="0" smtClean="0"/>
              <a:t>Immunization (IM1-4), Cough and Fever (CO1-3) and Diarrhea (DI1)</a:t>
            </a:r>
          </a:p>
          <a:p>
            <a:r>
              <a:rPr lang="en-US" altLang="en-US" sz="2400" dirty="0" smtClean="0"/>
              <a:t>Men’s </a:t>
            </a:r>
            <a:r>
              <a:rPr lang="en-US" altLang="en-US" sz="2400" dirty="0"/>
              <a:t>Questionnaire</a:t>
            </a:r>
          </a:p>
          <a:p>
            <a:pPr lvl="1"/>
            <a:r>
              <a:rPr lang="en-US" altLang="en-US" sz="2400" dirty="0"/>
              <a:t>Men’s Information Module</a:t>
            </a:r>
          </a:p>
          <a:p>
            <a:pPr lvl="1"/>
            <a:r>
              <a:rPr lang="en-US" altLang="en-US" sz="2400" dirty="0"/>
              <a:t>Family planning service utilization (MFP17-21)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pPr eaLnBrk="1" hangingPunct="1"/>
            <a:r>
              <a:rPr lang="en-US" altLang="en-US" sz="3200" dirty="0"/>
              <a:t>Editing Questionnaires</a:t>
            </a:r>
          </a:p>
        </p:txBody>
      </p:sp>
      <p:sp>
        <p:nvSpPr>
          <p:cNvPr id="46083" name="Rectangle 3"/>
          <p:cNvSpPr>
            <a:spLocks noGrp="1" noChangeArrowheads="1"/>
          </p:cNvSpPr>
          <p:nvPr>
            <p:ph idx="1"/>
          </p:nvPr>
        </p:nvSpPr>
        <p:spPr/>
        <p:txBody>
          <a:bodyPr/>
          <a:lstStyle/>
          <a:p>
            <a:pPr eaLnBrk="1" hangingPunct="1"/>
            <a:r>
              <a:rPr lang="en-US" altLang="en-US" sz="2200" dirty="0"/>
              <a:t>Editing questionnaires for completeness, legibility and consistency is one of the most important tasks of the field supervisor. </a:t>
            </a:r>
          </a:p>
          <a:p>
            <a:pPr eaLnBrk="1" hangingPunct="1"/>
            <a:endParaRPr lang="en-US" altLang="en-US" sz="1200" dirty="0"/>
          </a:p>
          <a:p>
            <a:pPr eaLnBrk="1" hangingPunct="1"/>
            <a:r>
              <a:rPr lang="en-US" altLang="en-US" sz="2200" dirty="0"/>
              <a:t>Every questionnaire must be checked in the field.</a:t>
            </a:r>
            <a:r>
              <a:rPr lang="en-US" altLang="en-US" sz="2200" i="1" dirty="0"/>
              <a:t> </a:t>
            </a:r>
            <a:r>
              <a:rPr lang="en-US" altLang="en-US" sz="2200" dirty="0"/>
              <a:t>Timely editing permits correction of questionnaires in the field.</a:t>
            </a:r>
          </a:p>
          <a:p>
            <a:pPr eaLnBrk="1" hangingPunct="1"/>
            <a:endParaRPr lang="en-US" altLang="en-US" sz="1200" dirty="0"/>
          </a:p>
          <a:p>
            <a:pPr eaLnBrk="1" hangingPunct="1"/>
            <a:r>
              <a:rPr lang="en-US" altLang="en-US" sz="2200" dirty="0"/>
              <a:t>As you are editing questionnaires in the field, it may help to try imagining how the questionnaire would look to a DATA CLERK in the office. </a:t>
            </a:r>
          </a:p>
          <a:p>
            <a:pPr lvl="1" eaLnBrk="1" hangingPunct="1"/>
            <a:r>
              <a:rPr lang="en-US" altLang="en-US" sz="2000" dirty="0"/>
              <a:t>Would he or she be able to read the responses? </a:t>
            </a:r>
          </a:p>
          <a:p>
            <a:pPr lvl="1" eaLnBrk="1" hangingPunct="1"/>
            <a:r>
              <a:rPr lang="en-US" altLang="en-US" sz="2000" dirty="0"/>
              <a:t>Are the answers consistent?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eaLnBrk="1" hangingPunct="1"/>
            <a:r>
              <a:rPr lang="en-US" altLang="en-US" sz="3200" dirty="0"/>
              <a:t>Editing Questionnaires</a:t>
            </a:r>
          </a:p>
        </p:txBody>
      </p:sp>
      <p:sp>
        <p:nvSpPr>
          <p:cNvPr id="48131" name="Rectangle 3"/>
          <p:cNvSpPr>
            <a:spLocks noGrp="1" noChangeArrowheads="1"/>
          </p:cNvSpPr>
          <p:nvPr>
            <p:ph idx="1"/>
          </p:nvPr>
        </p:nvSpPr>
        <p:spPr/>
        <p:txBody>
          <a:bodyPr>
            <a:normAutofit/>
          </a:bodyPr>
          <a:lstStyle/>
          <a:p>
            <a:pPr marL="609600" indent="-609600" eaLnBrk="1" hangingPunct="1">
              <a:lnSpc>
                <a:spcPct val="80000"/>
              </a:lnSpc>
            </a:pPr>
            <a:r>
              <a:rPr lang="en-US" altLang="en-US" sz="2200" dirty="0"/>
              <a:t>Correct errors by drawing two lines through the existing code and circling or entering the new response. </a:t>
            </a:r>
          </a:p>
          <a:p>
            <a:pPr marL="609600" indent="-609600" eaLnBrk="1" hangingPunct="1">
              <a:lnSpc>
                <a:spcPct val="80000"/>
              </a:lnSpc>
              <a:buNone/>
            </a:pPr>
            <a:endParaRPr lang="en-US" altLang="en-US" sz="2200" b="1" dirty="0"/>
          </a:p>
          <a:p>
            <a:pPr marL="609600" indent="-609600" eaLnBrk="1" hangingPunct="1">
              <a:lnSpc>
                <a:spcPct val="80000"/>
              </a:lnSpc>
              <a:buNone/>
            </a:pPr>
            <a:r>
              <a:rPr lang="en-US" altLang="en-US" sz="2200" b="1" dirty="0"/>
              <a:t>	</a:t>
            </a:r>
            <a:r>
              <a:rPr lang="en-US" altLang="en-US" sz="2200" b="1" dirty="0">
                <a:solidFill>
                  <a:srgbClr val="04607E"/>
                </a:solidFill>
              </a:rPr>
              <a:t>ALWAYS USE A RED PEN TO MAKE CORRECTIONS.</a:t>
            </a:r>
          </a:p>
          <a:p>
            <a:pPr marL="609600" indent="-609600" eaLnBrk="1" hangingPunct="1">
              <a:lnSpc>
                <a:spcPct val="80000"/>
              </a:lnSpc>
            </a:pPr>
            <a:endParaRPr lang="en-US" altLang="en-US" sz="2200" dirty="0"/>
          </a:p>
          <a:p>
            <a:pPr marL="609600" indent="-609600" eaLnBrk="1" hangingPunct="1">
              <a:lnSpc>
                <a:spcPct val="80000"/>
              </a:lnSpc>
            </a:pPr>
            <a:r>
              <a:rPr lang="en-US" altLang="en-US" sz="2200" dirty="0"/>
              <a:t>If a response is missing or inconsistent, write the question number on the front or back of the questionnaire; this way, you can quickly remember later what problems you found. </a:t>
            </a:r>
          </a:p>
          <a:p>
            <a:pPr marL="609600" indent="-609600" eaLnBrk="1" hangingPunct="1">
              <a:lnSpc>
                <a:spcPct val="80000"/>
              </a:lnSpc>
            </a:pPr>
            <a:endParaRPr lang="en-US" altLang="en-US" sz="2200" dirty="0"/>
          </a:p>
          <a:p>
            <a:pPr marL="609600" indent="-609600" eaLnBrk="1" hangingPunct="1">
              <a:lnSpc>
                <a:spcPct val="80000"/>
              </a:lnSpc>
            </a:pPr>
            <a:r>
              <a:rPr lang="en-US" altLang="en-US" sz="2200" dirty="0"/>
              <a:t>Discuss problems and observations with each interviewer. </a:t>
            </a:r>
          </a:p>
          <a:p>
            <a:pPr marL="609600" indent="-609600" eaLnBrk="1" hangingPunct="1">
              <a:lnSpc>
                <a:spcPct val="80000"/>
              </a:lnSpc>
            </a:pPr>
            <a:endParaRPr lang="en-US" altLang="en-US" sz="2200" dirty="0"/>
          </a:p>
          <a:p>
            <a:pPr marL="609600" indent="-609600" eaLnBrk="1" hangingPunct="1">
              <a:lnSpc>
                <a:spcPct val="80000"/>
              </a:lnSpc>
            </a:pPr>
            <a:r>
              <a:rPr lang="en-US" altLang="en-US" sz="2200" dirty="0"/>
              <a:t>Errors that you find frequently should be discussed with the whole team.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eaLnBrk="1" hangingPunct="1"/>
            <a:r>
              <a:rPr lang="en-US" altLang="en-US" sz="3200" dirty="0"/>
              <a:t>Editing Questionnaires</a:t>
            </a:r>
          </a:p>
        </p:txBody>
      </p:sp>
      <p:sp>
        <p:nvSpPr>
          <p:cNvPr id="50179" name="Rectangle 3"/>
          <p:cNvSpPr>
            <a:spLocks noGrp="1" noChangeArrowheads="1"/>
          </p:cNvSpPr>
          <p:nvPr>
            <p:ph idx="1"/>
          </p:nvPr>
        </p:nvSpPr>
        <p:spPr/>
        <p:txBody>
          <a:bodyPr/>
          <a:lstStyle/>
          <a:p>
            <a:pPr marL="609600" indent="-609600" eaLnBrk="1" hangingPunct="1">
              <a:lnSpc>
                <a:spcPct val="80000"/>
              </a:lnSpc>
            </a:pPr>
            <a:r>
              <a:rPr lang="en-US" altLang="en-US" sz="2400" dirty="0"/>
              <a:t>For major problems, such as discrepancies in the Household Listing Form, Diarrhea or Cough and Fever Modules, interviewers must return to the HH to get correct information.</a:t>
            </a:r>
          </a:p>
          <a:p>
            <a:pPr marL="609600" indent="-609600" eaLnBrk="1" hangingPunct="1">
              <a:lnSpc>
                <a:spcPct val="80000"/>
              </a:lnSpc>
            </a:pPr>
            <a:endParaRPr lang="en-US" altLang="en-US" sz="2400" dirty="0"/>
          </a:p>
          <a:p>
            <a:pPr marL="609600" indent="-609600" eaLnBrk="1" hangingPunct="1">
              <a:lnSpc>
                <a:spcPct val="80000"/>
              </a:lnSpc>
            </a:pPr>
            <a:r>
              <a:rPr lang="en-US" altLang="en-US" sz="2400" dirty="0"/>
              <a:t>If a return visit is not possible, try to establish, with the interviewer’s assistance, the correct response from other information in the questionnaire. </a:t>
            </a:r>
          </a:p>
          <a:p>
            <a:pPr marL="1009650" lvl="1" indent="-609600" eaLnBrk="1" hangingPunct="1">
              <a:lnSpc>
                <a:spcPct val="80000"/>
              </a:lnSpc>
            </a:pPr>
            <a:r>
              <a:rPr lang="en-US" altLang="en-US" sz="2000" dirty="0"/>
              <a:t>For example, if there is no code circled to indicate a person’s sex, you might be able, with the interviewer’s help, to determine from the name, which sex the person is.</a:t>
            </a:r>
          </a:p>
          <a:p>
            <a:pPr marL="609600" indent="-609600" eaLnBrk="1" hangingPunct="1">
              <a:lnSpc>
                <a:spcPct val="80000"/>
              </a:lnSpc>
            </a:pPr>
            <a:endParaRPr lang="en-US" alt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z="3600"/>
              <a:t>Editing Questionnaires</a:t>
            </a:r>
          </a:p>
        </p:txBody>
      </p:sp>
      <p:sp>
        <p:nvSpPr>
          <p:cNvPr id="3" name="Content Placeholder 2"/>
          <p:cNvSpPr>
            <a:spLocks noGrp="1"/>
          </p:cNvSpPr>
          <p:nvPr>
            <p:ph idx="1"/>
          </p:nvPr>
        </p:nvSpPr>
        <p:spPr/>
        <p:txBody>
          <a:bodyPr/>
          <a:lstStyle/>
          <a:p>
            <a:pPr marL="609600" indent="-609600" eaLnBrk="1" hangingPunct="1">
              <a:lnSpc>
                <a:spcPct val="80000"/>
              </a:lnSpc>
              <a:defRPr/>
            </a:pPr>
            <a:r>
              <a:rPr lang="en-US" sz="2400" dirty="0"/>
              <a:t>If the response is missing, write the code ‘9’ (‘99’, ‘999’) and circle the code with a red pen.</a:t>
            </a:r>
          </a:p>
          <a:p>
            <a:pPr marL="609600" indent="-609600" eaLnBrk="1" hangingPunct="1">
              <a:lnSpc>
                <a:spcPct val="80000"/>
              </a:lnSpc>
              <a:defRPr/>
            </a:pPr>
            <a:endParaRPr lang="en-US" sz="2400" dirty="0"/>
          </a:p>
          <a:p>
            <a:pPr marL="609600" indent="-609600" eaLnBrk="1" hangingPunct="1">
              <a:lnSpc>
                <a:spcPct val="80000"/>
              </a:lnSpc>
              <a:defRPr/>
            </a:pPr>
            <a:r>
              <a:rPr lang="en-US" sz="2400" dirty="0"/>
              <a:t>If there is an inconsistency between one response and the others and you cannot determine the correct response, write the code ‘7’ (‘97’, ‘997’) and circle the code with a red pen.</a:t>
            </a:r>
            <a:r>
              <a:rPr lang="en-US" sz="2400" i="1" dirty="0"/>
              <a:t> </a:t>
            </a:r>
          </a:p>
          <a:p>
            <a:pPr marL="609600" indent="-609600" eaLnBrk="1" hangingPunct="1">
              <a:lnSpc>
                <a:spcPct val="80000"/>
              </a:lnSpc>
              <a:defRPr/>
            </a:pPr>
            <a:endParaRPr lang="en-US" sz="2400" i="1" dirty="0">
              <a:solidFill>
                <a:srgbClr val="04607E"/>
              </a:solidFill>
            </a:endParaRPr>
          </a:p>
          <a:p>
            <a:pPr marL="609600" indent="-609600" algn="ctr" eaLnBrk="1" hangingPunct="1">
              <a:lnSpc>
                <a:spcPct val="80000"/>
              </a:lnSpc>
              <a:buNone/>
              <a:defRPr/>
            </a:pPr>
            <a:r>
              <a:rPr lang="en-US" sz="2800" b="1" dirty="0">
                <a:solidFill>
                  <a:srgbClr val="04607E"/>
                </a:solidFill>
              </a:rPr>
              <a:t>UNDER NO CIRCUMSTANCES SHOULD YOU MAKE UP AN ANSWER</a:t>
            </a:r>
            <a:r>
              <a:rPr lang="en-US" sz="2800" dirty="0">
                <a:solidFill>
                  <a:srgbClr val="04607E"/>
                </a:solidFill>
              </a:rPr>
              <a:t>. </a:t>
            </a:r>
          </a:p>
          <a:p>
            <a:pPr>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z="3600"/>
              <a:t>Editing Questionnaires</a:t>
            </a:r>
          </a:p>
        </p:txBody>
      </p:sp>
      <p:sp>
        <p:nvSpPr>
          <p:cNvPr id="54275" name="Rectangle 3"/>
          <p:cNvSpPr>
            <a:spLocks noGrp="1" noChangeArrowheads="1"/>
          </p:cNvSpPr>
          <p:nvPr>
            <p:ph idx="1"/>
          </p:nvPr>
        </p:nvSpPr>
        <p:spPr/>
        <p:txBody>
          <a:bodyPr/>
          <a:lstStyle/>
          <a:p>
            <a:pPr marL="609600" indent="-609600" eaLnBrk="1" hangingPunct="1">
              <a:lnSpc>
                <a:spcPct val="80000"/>
              </a:lnSpc>
            </a:pPr>
            <a:r>
              <a:rPr lang="en-US" altLang="en-US" sz="2400" dirty="0"/>
              <a:t>Check that responses are clear and readable </a:t>
            </a:r>
          </a:p>
          <a:p>
            <a:pPr marL="609600" indent="-609600" eaLnBrk="1" hangingPunct="1">
              <a:lnSpc>
                <a:spcPct val="80000"/>
              </a:lnSpc>
            </a:pPr>
            <a:endParaRPr lang="en-US" altLang="en-US" sz="2400" dirty="0"/>
          </a:p>
          <a:p>
            <a:pPr marL="609600" indent="-609600" eaLnBrk="1" hangingPunct="1">
              <a:lnSpc>
                <a:spcPct val="80000"/>
              </a:lnSpc>
            </a:pPr>
            <a:r>
              <a:rPr lang="en-US" altLang="en-US" sz="2400" dirty="0"/>
              <a:t>Make sure skips/filters were followed </a:t>
            </a:r>
            <a:r>
              <a:rPr lang="en-US" altLang="en-US" sz="2400" dirty="0" smtClean="0"/>
              <a:t>correctly</a:t>
            </a:r>
          </a:p>
          <a:p>
            <a:pPr marL="887603" lvl="1" indent="-609600">
              <a:lnSpc>
                <a:spcPct val="80000"/>
              </a:lnSpc>
            </a:pPr>
            <a:r>
              <a:rPr lang="en-US" altLang="en-US" sz="2000" dirty="0" smtClean="0"/>
              <a:t>Questions for which a response is recorded when it appears there should be </a:t>
            </a:r>
            <a:r>
              <a:rPr lang="en-US" altLang="en-US" sz="2000" i="1" dirty="0" smtClean="0"/>
              <a:t>no </a:t>
            </a:r>
            <a:r>
              <a:rPr lang="en-US" altLang="en-US" sz="2000" dirty="0" smtClean="0"/>
              <a:t>response (in this case, cross out the response by drawing two lines through the code with your red pen).</a:t>
            </a:r>
          </a:p>
          <a:p>
            <a:pPr marL="887603" lvl="1" indent="-609600">
              <a:lnSpc>
                <a:spcPct val="80000"/>
              </a:lnSpc>
            </a:pPr>
            <a:r>
              <a:rPr lang="en-US" altLang="en-US" sz="2000" dirty="0" smtClean="0"/>
              <a:t>Questions for which </a:t>
            </a:r>
            <a:r>
              <a:rPr lang="en-US" altLang="en-US" sz="2000" i="1" dirty="0" smtClean="0"/>
              <a:t>no </a:t>
            </a:r>
            <a:r>
              <a:rPr lang="en-US" altLang="en-US" sz="2000" dirty="0" smtClean="0"/>
              <a:t>response is recorded when it appears there </a:t>
            </a:r>
            <a:r>
              <a:rPr lang="en-US" altLang="en-US" sz="2000" i="1" dirty="0" smtClean="0"/>
              <a:t>should </a:t>
            </a:r>
            <a:r>
              <a:rPr lang="en-US" altLang="en-US" sz="2000" dirty="0" smtClean="0"/>
              <a:t>be a response (in this case, try to find the correct response as described above or leave blank).</a:t>
            </a:r>
          </a:p>
          <a:p>
            <a:pPr marL="609600" indent="-609600" eaLnBrk="1" hangingPunct="1">
              <a:lnSpc>
                <a:spcPct val="80000"/>
              </a:lnSpc>
              <a:buNone/>
            </a:pPr>
            <a:endParaRPr lang="en-US" alt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z="3600"/>
              <a:t>Editing Questionnaires</a:t>
            </a:r>
          </a:p>
        </p:txBody>
      </p:sp>
      <p:sp>
        <p:nvSpPr>
          <p:cNvPr id="56323" name="Rectangle 3"/>
          <p:cNvSpPr>
            <a:spLocks noGrp="1" noChangeArrowheads="1"/>
          </p:cNvSpPr>
          <p:nvPr>
            <p:ph idx="1"/>
          </p:nvPr>
        </p:nvSpPr>
        <p:spPr/>
        <p:txBody>
          <a:bodyPr>
            <a:normAutofit/>
          </a:bodyPr>
          <a:lstStyle/>
          <a:p>
            <a:pPr marL="609600" indent="-609600" eaLnBrk="1" hangingPunct="1">
              <a:lnSpc>
                <a:spcPct val="80000"/>
              </a:lnSpc>
            </a:pPr>
            <a:r>
              <a:rPr lang="en-US" altLang="en-US" sz="2400" dirty="0"/>
              <a:t>Check the ranges for all variables that are not pre-coded (e.g., a woman cannot have 24 sons living with her).</a:t>
            </a:r>
          </a:p>
          <a:p>
            <a:pPr marL="609600" indent="-609600" eaLnBrk="1" hangingPunct="1">
              <a:lnSpc>
                <a:spcPct val="80000"/>
              </a:lnSpc>
            </a:pPr>
            <a:endParaRPr lang="en-US" altLang="en-US" sz="2400" dirty="0"/>
          </a:p>
          <a:p>
            <a:pPr marL="609600" indent="-609600" eaLnBrk="1" hangingPunct="1">
              <a:lnSpc>
                <a:spcPct val="80000"/>
              </a:lnSpc>
            </a:pPr>
            <a:r>
              <a:rPr lang="en-US" altLang="en-US" sz="2400" dirty="0"/>
              <a:t>Verify that the answers that aren’t pre-coded (for example, date of birth, etc.) are legible. </a:t>
            </a:r>
          </a:p>
          <a:p>
            <a:pPr marL="609600" indent="-609600" eaLnBrk="1" hangingPunct="1">
              <a:lnSpc>
                <a:spcPct val="80000"/>
              </a:lnSpc>
            </a:pPr>
            <a:endParaRPr lang="en-US" altLang="en-US" sz="2400" dirty="0"/>
          </a:p>
          <a:p>
            <a:pPr marL="609600" indent="-609600" eaLnBrk="1" hangingPunct="1">
              <a:lnSpc>
                <a:spcPct val="80000"/>
              </a:lnSpc>
            </a:pPr>
            <a:r>
              <a:rPr lang="en-US" altLang="en-US" sz="2400" dirty="0"/>
              <a:t>All questionnaires from a given EA that have been edited and corrected should be put in numeric order according to household number. </a:t>
            </a:r>
          </a:p>
          <a:p>
            <a:pPr marL="609600" indent="-609600" eaLnBrk="1" hangingPunct="1">
              <a:lnSpc>
                <a:spcPct val="80000"/>
              </a:lnSpc>
              <a:buNone/>
            </a:pPr>
            <a:endParaRPr lang="en-US" altLang="en-US" sz="2400" dirty="0">
              <a:solidFill>
                <a:srgbClr val="FF0000"/>
              </a:solidFill>
            </a:endParaRPr>
          </a:p>
          <a:p>
            <a:pPr marL="0" indent="0" algn="ctr" eaLnBrk="1" hangingPunct="1">
              <a:lnSpc>
                <a:spcPct val="80000"/>
              </a:lnSpc>
              <a:buNone/>
            </a:pPr>
            <a:r>
              <a:rPr lang="en-US" altLang="en-US" sz="3200" b="1" dirty="0">
                <a:solidFill>
                  <a:srgbClr val="04607E"/>
                </a:solidFill>
              </a:rPr>
              <a:t>Review the </a:t>
            </a:r>
            <a:r>
              <a:rPr lang="en-US" altLang="en-US" sz="3200" b="1" dirty="0" smtClean="0">
                <a:solidFill>
                  <a:srgbClr val="04607E"/>
                </a:solidFill>
              </a:rPr>
              <a:t>Team Leader/Supervisors </a:t>
            </a:r>
            <a:r>
              <a:rPr lang="en-US" altLang="en-US" sz="3200" b="1" dirty="0">
                <a:solidFill>
                  <a:srgbClr val="04607E"/>
                </a:solidFill>
              </a:rPr>
              <a:t>Manual, sections 6.2-6.4 for </a:t>
            </a:r>
            <a:r>
              <a:rPr lang="en-US" altLang="en-US" sz="3200" b="1" dirty="0" smtClean="0">
                <a:solidFill>
                  <a:srgbClr val="04607E"/>
                </a:solidFill>
              </a:rPr>
              <a:t>specific instructions </a:t>
            </a:r>
            <a:endParaRPr lang="en-US" altLang="en-US" sz="3200" b="1" dirty="0">
              <a:solidFill>
                <a:srgbClr val="04607E"/>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a:t>
            </a:r>
            <a:endParaRPr lang="en-US"/>
          </a:p>
        </p:txBody>
      </p:sp>
    </p:spTree>
    <p:extLst>
      <p:ext uri="{BB962C8B-B14F-4D97-AF65-F5344CB8AC3E}">
        <p14:creationId xmlns:p14="http://schemas.microsoft.com/office/powerpoint/2010/main" val="18803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US" altLang="en-US" sz="3200" dirty="0"/>
              <a:t>Team Leader Assignment Sheet (Annex 1)</a:t>
            </a:r>
          </a:p>
        </p:txBody>
      </p:sp>
      <p:pic>
        <p:nvPicPr>
          <p:cNvPr id="8195"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057400" y="1447801"/>
            <a:ext cx="8001000" cy="524192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200" dirty="0"/>
              <a:t>Field Supervisor Assignment Sheet</a:t>
            </a:r>
          </a:p>
        </p:txBody>
      </p:sp>
      <p:sp>
        <p:nvSpPr>
          <p:cNvPr id="10243" name="Rectangle 3"/>
          <p:cNvSpPr>
            <a:spLocks noGrp="1" noChangeArrowheads="1"/>
          </p:cNvSpPr>
          <p:nvPr>
            <p:ph idx="1"/>
          </p:nvPr>
        </p:nvSpPr>
        <p:spPr/>
        <p:txBody>
          <a:bodyPr/>
          <a:lstStyle/>
          <a:p>
            <a:pPr eaLnBrk="1" hangingPunct="1"/>
            <a:r>
              <a:rPr lang="en-US" altLang="en-US" sz="2400" dirty="0"/>
              <a:t>Purpose: For the supervisor to assign HHs to interviewer and track progress of households interviewed in each EA. </a:t>
            </a:r>
          </a:p>
          <a:p>
            <a:pPr eaLnBrk="1" hangingPunct="1">
              <a:buFont typeface="Wingdings" panose="05000000000000000000" pitchFamily="2" charset="2"/>
              <a:buNone/>
            </a:pPr>
            <a:endParaRPr lang="en-US" altLang="en-US" sz="2400" dirty="0"/>
          </a:p>
          <a:p>
            <a:pPr eaLnBrk="1" hangingPunct="1"/>
            <a:r>
              <a:rPr lang="en-US" altLang="en-US" sz="2400" dirty="0"/>
              <a:t>The following steps should be followed:</a:t>
            </a:r>
          </a:p>
          <a:p>
            <a:pPr eaLnBrk="1" hangingPunct="1">
              <a:buFont typeface="Wingdings" panose="05000000000000000000" pitchFamily="2" charset="2"/>
              <a:buNone/>
            </a:pPr>
            <a:endParaRPr lang="en-US" altLang="en-US" sz="2400" dirty="0"/>
          </a:p>
          <a:p>
            <a:pPr lvl="1" eaLnBrk="1" hangingPunct="1"/>
            <a:r>
              <a:rPr lang="en-US" altLang="en-US" sz="2000" b="1" u="sng" dirty="0"/>
              <a:t>Step 1</a:t>
            </a:r>
            <a:r>
              <a:rPr lang="en-US" altLang="en-US" sz="2000" b="1" dirty="0"/>
              <a:t>:</a:t>
            </a:r>
            <a:r>
              <a:rPr lang="en-US" altLang="en-US" sz="2000" dirty="0"/>
              <a:t> Copy the EA identification information </a:t>
            </a:r>
            <a:r>
              <a:rPr lang="en-US" altLang="en-US" sz="2000" dirty="0" smtClean="0"/>
              <a:t>(Administrative area, sub-administrative area, </a:t>
            </a:r>
            <a:r>
              <a:rPr lang="en-US" altLang="en-US" sz="2000" dirty="0"/>
              <a:t>Village, </a:t>
            </a:r>
            <a:r>
              <a:rPr lang="en-US" altLang="en-US" sz="2000" dirty="0" smtClean="0"/>
              <a:t>and </a:t>
            </a:r>
            <a:r>
              <a:rPr lang="en-US" altLang="en-US" sz="2000" dirty="0"/>
              <a:t>Cluster name and number) from the household listing form or the map. The Cluster number is a [TWO]-digit number and will be written on the top of each page of the household listing enumeration form.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200" dirty="0"/>
              <a:t>Field Supervisor Assignment Sheet</a:t>
            </a:r>
          </a:p>
        </p:txBody>
      </p:sp>
      <p:sp>
        <p:nvSpPr>
          <p:cNvPr id="12291" name="Rectangle 3"/>
          <p:cNvSpPr>
            <a:spLocks noGrp="1" noChangeArrowheads="1"/>
          </p:cNvSpPr>
          <p:nvPr>
            <p:ph idx="1"/>
          </p:nvPr>
        </p:nvSpPr>
        <p:spPr/>
        <p:txBody>
          <a:bodyPr>
            <a:normAutofit/>
          </a:bodyPr>
          <a:lstStyle/>
          <a:p>
            <a:pPr eaLnBrk="1" hangingPunct="1">
              <a:buFont typeface="Wingdings" panose="05000000000000000000" pitchFamily="2" charset="2"/>
              <a:buNone/>
            </a:pPr>
            <a:endParaRPr lang="en-US" altLang="en-US" sz="2400" dirty="0"/>
          </a:p>
          <a:p>
            <a:pPr lvl="1" eaLnBrk="1" hangingPunct="1"/>
            <a:r>
              <a:rPr lang="en-US" altLang="en-US" sz="2000" b="1" u="sng" dirty="0"/>
              <a:t>Step 2</a:t>
            </a:r>
            <a:r>
              <a:rPr lang="en-US" altLang="en-US" sz="2000" dirty="0"/>
              <a:t>: Record the information for all selected households </a:t>
            </a:r>
            <a:r>
              <a:rPr lang="en-US" altLang="en-US" sz="2000" b="1" dirty="0">
                <a:solidFill>
                  <a:srgbClr val="04607E"/>
                </a:solidFill>
              </a:rPr>
              <a:t>in the same order </a:t>
            </a:r>
            <a:r>
              <a:rPr lang="en-US" altLang="en-US" sz="2000" dirty="0"/>
              <a:t>in which they are written on the household listing / enumeration forms. Use the dwelling and HH number numerically as written on the form for all HHs sampled within the cluster on the sheet.   </a:t>
            </a:r>
          </a:p>
          <a:p>
            <a:pPr lvl="1" eaLnBrk="1" hangingPunct="1"/>
            <a:endParaRPr lang="en-US" altLang="en-US" sz="2000" dirty="0"/>
          </a:p>
          <a:p>
            <a:pPr lvl="1" eaLnBrk="1" hangingPunct="1"/>
            <a:r>
              <a:rPr lang="en-US" altLang="en-US" sz="2000" b="1" u="sng" dirty="0"/>
              <a:t>Step 3:</a:t>
            </a:r>
            <a:r>
              <a:rPr lang="en-US" altLang="en-US" sz="2000" dirty="0"/>
              <a:t> Supervisor will assign interviewers HHs to interview and fill in columns 1-4. </a:t>
            </a:r>
          </a:p>
          <a:p>
            <a:pPr lvl="1" eaLnBrk="1" hangingPunct="1"/>
            <a:endParaRPr lang="en-US" altLang="en-US" sz="2000" dirty="0"/>
          </a:p>
          <a:p>
            <a:pPr lvl="1" eaLnBrk="1" hangingPunct="1"/>
            <a:r>
              <a:rPr lang="en-US" altLang="en-US" sz="2000" b="1" u="sng" dirty="0"/>
              <a:t>Step 4:</a:t>
            </a:r>
            <a:r>
              <a:rPr lang="en-US" altLang="en-US" sz="2000" dirty="0"/>
              <a:t> Interviewers then 1) interview the assigned households, 2) determine who in the household is eligible for interview with the individual questionnaires, and 3) interview all the eligible respondents in the household.</a:t>
            </a:r>
          </a:p>
          <a:p>
            <a:pPr lvl="1" eaLnBrk="1" hangingPunct="1"/>
            <a:endParaRPr lang="en-US"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3200" dirty="0"/>
              <a:t>Field Supervisor Assignment Sheet</a:t>
            </a:r>
          </a:p>
        </p:txBody>
      </p:sp>
      <p:sp>
        <p:nvSpPr>
          <p:cNvPr id="14339" name="Rectangle 3"/>
          <p:cNvSpPr>
            <a:spLocks noGrp="1" noChangeArrowheads="1"/>
          </p:cNvSpPr>
          <p:nvPr>
            <p:ph idx="1"/>
          </p:nvPr>
        </p:nvSpPr>
        <p:spPr/>
        <p:txBody>
          <a:bodyPr/>
          <a:lstStyle/>
          <a:p>
            <a:pPr eaLnBrk="1" hangingPunct="1"/>
            <a:r>
              <a:rPr lang="en-US" altLang="en-US" sz="2400" dirty="0"/>
              <a:t>At the end of each day, the interviewers will give their tablet with the completed questionnaires to the supervisor for double-checking ID variables and </a:t>
            </a:r>
            <a:r>
              <a:rPr lang="en-US" altLang="en-US" sz="2400" dirty="0" smtClean="0"/>
              <a:t>responses</a:t>
            </a:r>
          </a:p>
          <a:p>
            <a:pPr eaLnBrk="1" hangingPunct="1"/>
            <a:endParaRPr lang="en-US" altLang="en-US" sz="2400" dirty="0"/>
          </a:p>
          <a:p>
            <a:pPr eaLnBrk="1" hangingPunct="1"/>
            <a:r>
              <a:rPr lang="en-US" altLang="en-US" sz="2400" b="1" dirty="0">
                <a:solidFill>
                  <a:srgbClr val="04607E"/>
                </a:solidFill>
              </a:rPr>
              <a:t>First</a:t>
            </a:r>
            <a:r>
              <a:rPr lang="en-US" altLang="en-US" sz="2400" dirty="0"/>
              <a:t>, the supervisor reviews the Household and Individual Questionnaires to check that:</a:t>
            </a:r>
          </a:p>
          <a:p>
            <a:pPr lvl="1" eaLnBrk="1" hangingPunct="1"/>
            <a:r>
              <a:rPr lang="en-US" altLang="en-US" sz="2000" dirty="0"/>
              <a:t>All eligible respondents have been correctly identified on the List of Household Members (HL) module.</a:t>
            </a:r>
          </a:p>
          <a:p>
            <a:pPr lvl="1" eaLnBrk="1" hangingPunct="1"/>
            <a:r>
              <a:rPr lang="en-US" altLang="en-US" sz="2000" dirty="0"/>
              <a:t>Each eligible respondent has an questionnaire with correct response code identified, even if the interview was not completed. </a:t>
            </a:r>
          </a:p>
          <a:p>
            <a:pPr lvl="1" eaLnBrk="1" hangingPunct="1"/>
            <a:r>
              <a:rPr lang="en-US" altLang="en-US" sz="2000" dirty="0"/>
              <a:t>The identification information on the Questionnaire Panels are correct (HH, WM</a:t>
            </a:r>
            <a:r>
              <a:rPr lang="en-US" altLang="en-US" sz="2000" dirty="0" smtClean="0"/>
              <a:t>, CI, </a:t>
            </a:r>
            <a:r>
              <a:rPr lang="en-US" altLang="en-US" sz="2000" dirty="0"/>
              <a:t>MN).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3200"/>
              <a:t>Field Supervisor Assignment Sheet</a:t>
            </a:r>
          </a:p>
        </p:txBody>
      </p:sp>
      <p:sp>
        <p:nvSpPr>
          <p:cNvPr id="9219" name="Rectangle 3"/>
          <p:cNvSpPr>
            <a:spLocks noGrp="1" noChangeArrowheads="1"/>
          </p:cNvSpPr>
          <p:nvPr>
            <p:ph idx="1"/>
          </p:nvPr>
        </p:nvSpPr>
        <p:spPr/>
        <p:txBody>
          <a:bodyPr>
            <a:normAutofit lnSpcReduction="10000"/>
          </a:bodyPr>
          <a:lstStyle/>
          <a:p>
            <a:pPr eaLnBrk="1" hangingPunct="1">
              <a:lnSpc>
                <a:spcPct val="90000"/>
              </a:lnSpc>
              <a:defRPr/>
            </a:pPr>
            <a:r>
              <a:rPr lang="en-US" altLang="en-US" sz="2400" b="1" dirty="0" smtClean="0">
                <a:solidFill>
                  <a:srgbClr val="04607E"/>
                </a:solidFill>
              </a:rPr>
              <a:t>Second</a:t>
            </a:r>
            <a:r>
              <a:rPr lang="en-US" altLang="en-US" sz="2400" b="1" dirty="0">
                <a:solidFill>
                  <a:srgbClr val="04607E"/>
                </a:solidFill>
              </a:rPr>
              <a:t>,</a:t>
            </a:r>
            <a:r>
              <a:rPr lang="en-US" altLang="en-US" sz="2400" dirty="0">
                <a:solidFill>
                  <a:srgbClr val="04607E"/>
                </a:solidFill>
              </a:rPr>
              <a:t> </a:t>
            </a:r>
            <a:r>
              <a:rPr lang="en-US" altLang="en-US" sz="2400" dirty="0"/>
              <a:t>copy the information from the questionnaires about the results of the interview into columns 5-12</a:t>
            </a:r>
            <a:r>
              <a:rPr lang="en-US" altLang="en-US" sz="2400" dirty="0" smtClean="0"/>
              <a:t>.</a:t>
            </a:r>
          </a:p>
          <a:p>
            <a:pPr eaLnBrk="1" hangingPunct="1">
              <a:lnSpc>
                <a:spcPct val="90000"/>
              </a:lnSpc>
              <a:defRPr/>
            </a:pPr>
            <a:endParaRPr lang="en-US" altLang="en-US" sz="2400" dirty="0"/>
          </a:p>
          <a:p>
            <a:pPr eaLnBrk="1" hangingPunct="1">
              <a:lnSpc>
                <a:spcPct val="90000"/>
              </a:lnSpc>
              <a:defRPr/>
            </a:pPr>
            <a:r>
              <a:rPr lang="en-US" altLang="en-US" sz="2400" dirty="0"/>
              <a:t>For each </a:t>
            </a:r>
            <a:r>
              <a:rPr lang="en-US" altLang="en-US" sz="2400" dirty="0" err="1"/>
              <a:t>HH</a:t>
            </a:r>
            <a:r>
              <a:rPr lang="en-US" altLang="en-US" sz="2400" dirty="0"/>
              <a:t> record: </a:t>
            </a:r>
          </a:p>
          <a:p>
            <a:pPr lvl="1" eaLnBrk="1" hangingPunct="1">
              <a:lnSpc>
                <a:spcPct val="90000"/>
              </a:lnSpc>
              <a:defRPr/>
            </a:pPr>
            <a:r>
              <a:rPr lang="en-US" altLang="en-US" sz="2000" dirty="0"/>
              <a:t>Col 5: Final result of the household interview. </a:t>
            </a:r>
          </a:p>
          <a:p>
            <a:pPr lvl="1" eaLnBrk="1" hangingPunct="1">
              <a:lnSpc>
                <a:spcPct val="90000"/>
              </a:lnSpc>
              <a:defRPr/>
            </a:pPr>
            <a:r>
              <a:rPr lang="en-US" altLang="en-US" sz="2000" dirty="0"/>
              <a:t>Col 6 &amp; 7: Total number of eligible women and men</a:t>
            </a:r>
          </a:p>
          <a:p>
            <a:pPr lvl="1" eaLnBrk="1" hangingPunct="1">
              <a:lnSpc>
                <a:spcPct val="90000"/>
              </a:lnSpc>
              <a:defRPr/>
            </a:pPr>
            <a:r>
              <a:rPr lang="en-US" altLang="en-US" sz="2000" dirty="0"/>
              <a:t>Col 8 &amp; 9: Line number of eligible woman and interview result. </a:t>
            </a:r>
          </a:p>
          <a:p>
            <a:pPr lvl="1" eaLnBrk="1" hangingPunct="1">
              <a:lnSpc>
                <a:spcPct val="90000"/>
              </a:lnSpc>
              <a:defRPr/>
            </a:pPr>
            <a:r>
              <a:rPr lang="en-US" altLang="en-US" sz="2000" dirty="0"/>
              <a:t>Col 10 &amp; 11: Line number of eligible men and interview result. </a:t>
            </a:r>
          </a:p>
          <a:p>
            <a:pPr lvl="1" eaLnBrk="1" hangingPunct="1">
              <a:lnSpc>
                <a:spcPct val="90000"/>
              </a:lnSpc>
              <a:defRPr/>
            </a:pPr>
            <a:r>
              <a:rPr lang="en-US" altLang="en-US" sz="2000" dirty="0"/>
              <a:t>Col. 12: Notes / observations. </a:t>
            </a:r>
          </a:p>
          <a:p>
            <a:pPr marL="457200" lvl="1" indent="0" eaLnBrk="1" hangingPunct="1">
              <a:lnSpc>
                <a:spcPct val="90000"/>
              </a:lnSpc>
              <a:buNone/>
              <a:defRPr/>
            </a:pPr>
            <a:endParaRPr lang="en-US" altLang="en-US" sz="2400" dirty="0"/>
          </a:p>
          <a:p>
            <a:pPr eaLnBrk="1" hangingPunct="1">
              <a:lnSpc>
                <a:spcPct val="90000"/>
              </a:lnSpc>
              <a:defRPr/>
            </a:pPr>
            <a:r>
              <a:rPr lang="en-US" altLang="en-US" sz="2400" dirty="0"/>
              <a:t>One Field Supervisor Assignment Sheet should be completed for each </a:t>
            </a:r>
            <a:r>
              <a:rPr lang="en-US" altLang="en-US" sz="2400" dirty="0" err="1"/>
              <a:t>EA</a:t>
            </a:r>
            <a:r>
              <a:rPr lang="en-US" altLang="en-US" sz="2400" dirty="0"/>
              <a:t> by the supervisor and returned to the study coordinator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3200"/>
              <a:t>Interviewer Assignment Sheet (Annex 2)</a:t>
            </a:r>
          </a:p>
        </p:txBody>
      </p:sp>
      <p:sp>
        <p:nvSpPr>
          <p:cNvPr id="18435" name="Content Placeholder 1"/>
          <p:cNvSpPr>
            <a:spLocks noGrp="1"/>
          </p:cNvSpPr>
          <p:nvPr>
            <p:ph idx="1"/>
          </p:nvPr>
        </p:nvSpPr>
        <p:spPr/>
        <p:txBody>
          <a:bodyPr/>
          <a:lstStyle/>
          <a:p>
            <a:endParaRPr lang="en-US" altLang="en-US" smtClean="0"/>
          </a:p>
        </p:txBody>
      </p:sp>
      <p:pic>
        <p:nvPicPr>
          <p:cNvPr id="1843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271589"/>
            <a:ext cx="8001000"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200" dirty="0"/>
              <a:t>Interviewer</a:t>
            </a:r>
            <a:r>
              <a:rPr lang="en-US" altLang="en-US" sz="2800" dirty="0"/>
              <a:t> </a:t>
            </a:r>
            <a:r>
              <a:rPr lang="en-US" altLang="en-US" sz="3200" dirty="0"/>
              <a:t>Assignment Sheets</a:t>
            </a:r>
          </a:p>
        </p:txBody>
      </p:sp>
      <p:sp>
        <p:nvSpPr>
          <p:cNvPr id="20483" name="Rectangle 3"/>
          <p:cNvSpPr>
            <a:spLocks noGrp="1" noChangeArrowheads="1"/>
          </p:cNvSpPr>
          <p:nvPr>
            <p:ph idx="1"/>
          </p:nvPr>
        </p:nvSpPr>
        <p:spPr/>
        <p:txBody>
          <a:bodyPr/>
          <a:lstStyle/>
          <a:p>
            <a:pPr eaLnBrk="1" hangingPunct="1">
              <a:lnSpc>
                <a:spcPct val="80000"/>
              </a:lnSpc>
            </a:pPr>
            <a:endParaRPr lang="en-US" altLang="en-US" sz="1800">
              <a:solidFill>
                <a:srgbClr val="FF0000"/>
              </a:solidFill>
            </a:endParaRPr>
          </a:p>
          <a:p>
            <a:pPr eaLnBrk="1" hangingPunct="1">
              <a:lnSpc>
                <a:spcPct val="80000"/>
              </a:lnSpc>
            </a:pPr>
            <a:r>
              <a:rPr lang="en-US" altLang="en-US" sz="2800"/>
              <a:t>Purpose: For interviewers to track assigned households and record progress. </a:t>
            </a:r>
          </a:p>
          <a:p>
            <a:pPr eaLnBrk="1" hangingPunct="1">
              <a:lnSpc>
                <a:spcPct val="80000"/>
              </a:lnSpc>
            </a:pPr>
            <a:endParaRPr lang="en-US" altLang="en-US" sz="2800"/>
          </a:p>
          <a:p>
            <a:pPr eaLnBrk="1" hangingPunct="1">
              <a:lnSpc>
                <a:spcPct val="80000"/>
              </a:lnSpc>
            </a:pPr>
            <a:r>
              <a:rPr lang="en-US" altLang="en-US" sz="2800"/>
              <a:t>The Interviewer Assignment Sheets are similar to the Field Supervisor Assignment Sheet </a:t>
            </a:r>
            <a:br>
              <a:rPr lang="en-US" altLang="en-US" sz="2800"/>
            </a:br>
            <a:endParaRPr lang="en-US" altLang="en-US" sz="2800"/>
          </a:p>
          <a:p>
            <a:pPr eaLnBrk="1" hangingPunct="1">
              <a:lnSpc>
                <a:spcPct val="80000"/>
              </a:lnSpc>
            </a:pPr>
            <a:r>
              <a:rPr lang="en-US" altLang="en-US" sz="2800"/>
              <a:t>Each interviewer will fill out an Interviewer Assignment Sheet for each EA / cluster</a:t>
            </a:r>
          </a:p>
          <a:p>
            <a:pPr eaLnBrk="1" hangingPunct="1">
              <a:lnSpc>
                <a:spcPct val="80000"/>
              </a:lnSpc>
            </a:pPr>
            <a:endParaRPr lang="en-US" altLang="en-US" sz="2400"/>
          </a:p>
          <a:p>
            <a:pPr eaLnBrk="1" hangingPunct="1">
              <a:lnSpc>
                <a:spcPct val="80000"/>
              </a:lnSpc>
            </a:pPr>
            <a:endParaRPr lang="en-US" altLang="en-US" sz="2000">
              <a:solidFill>
                <a:srgbClr val="FF0000"/>
              </a:solidFill>
            </a:endParaRPr>
          </a:p>
          <a:p>
            <a:pPr eaLnBrk="1" hangingPunct="1">
              <a:lnSpc>
                <a:spcPct val="80000"/>
              </a:lnSpc>
              <a:buFont typeface="Wingdings" panose="05000000000000000000" pitchFamily="2" charset="2"/>
              <a:buNone/>
            </a:pPr>
            <a:endParaRPr lang="en-US" altLang="en-US"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jhsph-normal">
  <a:themeElements>
    <a:clrScheme name="RADAR Tool 6">
      <a:dk1>
        <a:sysClr val="windowText" lastClr="000000"/>
      </a:dk1>
      <a:lt1>
        <a:srgbClr val="FFFFFF"/>
      </a:lt1>
      <a:dk2>
        <a:srgbClr val="04607E"/>
      </a:dk2>
      <a:lt2>
        <a:srgbClr val="FFFFFF"/>
      </a:lt2>
      <a:accent1>
        <a:srgbClr val="A1CC3A"/>
      </a:accent1>
      <a:accent2>
        <a:srgbClr val="154780"/>
      </a:accent2>
      <a:accent3>
        <a:srgbClr val="4A66AC"/>
      </a:accent3>
      <a:accent4>
        <a:srgbClr val="9D90A0"/>
      </a:accent4>
      <a:accent5>
        <a:srgbClr val="7F8FA9"/>
      </a:accent5>
      <a:accent6>
        <a:srgbClr val="629DD1"/>
      </a:accent6>
      <a:hlink>
        <a:srgbClr val="A1CC3A"/>
      </a:hlink>
      <a:folHlink>
        <a:srgbClr val="A1CC3A"/>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17EB125-C55B-4167-BF82-C3424A1E07A1}" vid="{F654CB58-0B2D-4D15-8CB1-5021BA4EA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2578</TotalTime>
  <Words>1754</Words>
  <Application>Microsoft Office PowerPoint</Application>
  <PresentationFormat>Widescreen</PresentationFormat>
  <Paragraphs>207</Paragraphs>
  <Slides>28</Slides>
  <Notes>26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ＭＳ Ｐゴシック</vt:lpstr>
      <vt:lpstr>ＭＳ Ｐゴシック</vt:lpstr>
      <vt:lpstr>Arial</vt:lpstr>
      <vt:lpstr>Calibri</vt:lpstr>
      <vt:lpstr>Calibri Light</vt:lpstr>
      <vt:lpstr>Franklin Gothic Book</vt:lpstr>
      <vt:lpstr>Franklin Gothic Medium</vt:lpstr>
      <vt:lpstr>Georgia</vt:lpstr>
      <vt:lpstr>Lucida Grande</vt:lpstr>
      <vt:lpstr>Wingdings</vt:lpstr>
      <vt:lpstr>jhsph-normal</vt:lpstr>
      <vt:lpstr>RADAR Coverage Survey Survey supervision and quality assurance   </vt:lpstr>
      <vt:lpstr>Fieldwork Control Forms</vt:lpstr>
      <vt:lpstr>Team Leader Assignment Sheet (Annex 1)</vt:lpstr>
      <vt:lpstr>Field Supervisor Assignment Sheet</vt:lpstr>
      <vt:lpstr>Field Supervisor Assignment Sheet</vt:lpstr>
      <vt:lpstr>Field Supervisor Assignment Sheet</vt:lpstr>
      <vt:lpstr>Field Supervisor Assignment Sheet</vt:lpstr>
      <vt:lpstr>Interviewer Assignment Sheet (Annex 2)</vt:lpstr>
      <vt:lpstr>Interviewer Assignment Sheets</vt:lpstr>
      <vt:lpstr>Interviewer Assignment Sheets</vt:lpstr>
      <vt:lpstr>Monitoring Interviewer Performance</vt:lpstr>
      <vt:lpstr>Observing Interviews</vt:lpstr>
      <vt:lpstr>Observing Interviews</vt:lpstr>
      <vt:lpstr>Observing Interviews</vt:lpstr>
      <vt:lpstr>Interview Observation Checklist (Annex)</vt:lpstr>
      <vt:lpstr>Evaluating Interviewer Performance</vt:lpstr>
      <vt:lpstr>Debrief Meeting Agenda</vt:lpstr>
      <vt:lpstr>Evaluating Interviewer Performance</vt:lpstr>
      <vt:lpstr>Evaluating Interviewer Performances</vt:lpstr>
      <vt:lpstr>Re-Interviews</vt:lpstr>
      <vt:lpstr>Re-Interviews</vt:lpstr>
      <vt:lpstr>Editing Questionnaires</vt:lpstr>
      <vt:lpstr>Editing Questionnaires</vt:lpstr>
      <vt:lpstr>Editing Questionnaires</vt:lpstr>
      <vt:lpstr>Editing Questionnaires</vt:lpstr>
      <vt:lpstr>Editing Questionnaires</vt:lpstr>
      <vt:lpstr>Editing Questionnaires</vt:lpstr>
      <vt:lpstr>Thank you</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ICCM Baseline Coverage Survey Training:  SLIDE 4</dc:title>
  <dc:creator>User</dc:creator>
  <cp:lastModifiedBy>Talata Sawadogo-Lewis</cp:lastModifiedBy>
  <cp:revision>191</cp:revision>
  <cp:lastPrinted>2018-02-09T15:36:45Z</cp:lastPrinted>
  <dcterms:created xsi:type="dcterms:W3CDTF">2010-11-21T06:09:36Z</dcterms:created>
  <dcterms:modified xsi:type="dcterms:W3CDTF">2018-11-13T16:17:58Z</dcterms:modified>
</cp:coreProperties>
</file>