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notesSlides/notesSlide2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3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notesSlides/notesSlide36.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4.xml" ContentType="application/vnd.openxmlformats-officedocument.drawingml.chartshapes+xml"/>
  <Override PartName="/ppt/notesSlides/notesSlide37.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8.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tags/tag20.xml" ContentType="application/vnd.openxmlformats-officedocument.presentationml.tags+xml"/>
  <Override PartName="/ppt/notesSlides/notesSlide42.xml" ContentType="application/vnd.openxmlformats-officedocument.presentationml.notesSlide+xml"/>
  <Override PartName="/ppt/tags/tag21.xml" ContentType="application/vnd.openxmlformats-officedocument.presentationml.tags+xml"/>
  <Override PartName="/ppt/notesSlides/notesSlide43.xml" ContentType="application/vnd.openxmlformats-officedocument.presentationml.notesSlide+xml"/>
  <Override PartName="/ppt/tags/tag22.xml" ContentType="application/vnd.openxmlformats-officedocument.presentationml.tags+xml"/>
  <Override PartName="/ppt/notesSlides/notesSlide44.xml" ContentType="application/vnd.openxmlformats-officedocument.presentationml.notesSlide+xml"/>
  <Override PartName="/ppt/tags/tag23.xml" ContentType="application/vnd.openxmlformats-officedocument.presentationml.tags+xml"/>
  <Override PartName="/ppt/notesSlides/notesSlide45.xml" ContentType="application/vnd.openxmlformats-officedocument.presentationml.notesSlide+xml"/>
  <Override PartName="/ppt/tags/tag24.xml" ContentType="application/vnd.openxmlformats-officedocument.presentationml.tags+xml"/>
  <Override PartName="/ppt/notesSlides/notesSlide46.xml" ContentType="application/vnd.openxmlformats-officedocument.presentationml.notesSlide+xml"/>
  <Override PartName="/ppt/tags/tag25.xml" ContentType="application/vnd.openxmlformats-officedocument.presentationml.tags+xml"/>
  <Override PartName="/ppt/notesSlides/notesSlide47.xml" ContentType="application/vnd.openxmlformats-officedocument.presentationml.notesSlide+xml"/>
  <Override PartName="/ppt/tags/tag26.xml" ContentType="application/vnd.openxmlformats-officedocument.presentationml.tags+xml"/>
  <Override PartName="/ppt/notesSlides/notesSlide48.xml" ContentType="application/vnd.openxmlformats-officedocument.presentationml.notesSlide+xml"/>
  <Override PartName="/ppt/tags/tag27.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57" r:id="rId1"/>
  </p:sldMasterIdLst>
  <p:notesMasterIdLst>
    <p:notesMasterId r:id="rId70"/>
  </p:notesMasterIdLst>
  <p:sldIdLst>
    <p:sldId id="256" r:id="rId2"/>
    <p:sldId id="465" r:id="rId3"/>
    <p:sldId id="536" r:id="rId4"/>
    <p:sldId id="567" r:id="rId5"/>
    <p:sldId id="570" r:id="rId6"/>
    <p:sldId id="568" r:id="rId7"/>
    <p:sldId id="569" r:id="rId8"/>
    <p:sldId id="538" r:id="rId9"/>
    <p:sldId id="527" r:id="rId10"/>
    <p:sldId id="528" r:id="rId11"/>
    <p:sldId id="529" r:id="rId12"/>
    <p:sldId id="530" r:id="rId13"/>
    <p:sldId id="532" r:id="rId14"/>
    <p:sldId id="547" r:id="rId15"/>
    <p:sldId id="531" r:id="rId16"/>
    <p:sldId id="533" r:id="rId17"/>
    <p:sldId id="534" r:id="rId18"/>
    <p:sldId id="535" r:id="rId19"/>
    <p:sldId id="590" r:id="rId20"/>
    <p:sldId id="591" r:id="rId21"/>
    <p:sldId id="379" r:id="rId22"/>
    <p:sldId id="539" r:id="rId23"/>
    <p:sldId id="550" r:id="rId24"/>
    <p:sldId id="548" r:id="rId25"/>
    <p:sldId id="541" r:id="rId26"/>
    <p:sldId id="549" r:id="rId27"/>
    <p:sldId id="581" r:id="rId28"/>
    <p:sldId id="585" r:id="rId29"/>
    <p:sldId id="586" r:id="rId30"/>
    <p:sldId id="587" r:id="rId31"/>
    <p:sldId id="523" r:id="rId32"/>
    <p:sldId id="503" r:id="rId33"/>
    <p:sldId id="382" r:id="rId34"/>
    <p:sldId id="504" r:id="rId35"/>
    <p:sldId id="475" r:id="rId36"/>
    <p:sldId id="505" r:id="rId37"/>
    <p:sldId id="524" r:id="rId38"/>
    <p:sldId id="488" r:id="rId39"/>
    <p:sldId id="487" r:id="rId40"/>
    <p:sldId id="512" r:id="rId41"/>
    <p:sldId id="489" r:id="rId42"/>
    <p:sldId id="589" r:id="rId43"/>
    <p:sldId id="514" r:id="rId44"/>
    <p:sldId id="556" r:id="rId45"/>
    <p:sldId id="551" r:id="rId46"/>
    <p:sldId id="552" r:id="rId47"/>
    <p:sldId id="553" r:id="rId48"/>
    <p:sldId id="554" r:id="rId49"/>
    <p:sldId id="557" r:id="rId50"/>
    <p:sldId id="555" r:id="rId51"/>
    <p:sldId id="445" r:id="rId52"/>
    <p:sldId id="564" r:id="rId53"/>
    <p:sldId id="588" r:id="rId54"/>
    <p:sldId id="561" r:id="rId55"/>
    <p:sldId id="562" r:id="rId56"/>
    <p:sldId id="566" r:id="rId57"/>
    <p:sldId id="563" r:id="rId58"/>
    <p:sldId id="558" r:id="rId59"/>
    <p:sldId id="560" r:id="rId60"/>
    <p:sldId id="452" r:id="rId61"/>
    <p:sldId id="592" r:id="rId62"/>
    <p:sldId id="593" r:id="rId63"/>
    <p:sldId id="594" r:id="rId64"/>
    <p:sldId id="438" r:id="rId65"/>
    <p:sldId id="596" r:id="rId66"/>
    <p:sldId id="597" r:id="rId67"/>
    <p:sldId id="598" r:id="rId68"/>
    <p:sldId id="599" r:id="rId69"/>
  </p:sldIdLst>
  <p:sldSz cx="12192000" cy="6858000"/>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Frost" initials="EF" lastIdx="1" clrIdx="0">
    <p:extLst>
      <p:ext uri="{19B8F6BF-5375-455C-9EA6-DF929625EA0E}">
        <p15:presenceInfo xmlns:p15="http://schemas.microsoft.com/office/powerpoint/2012/main" userId="Emily Fro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F80"/>
    <a:srgbClr val="F09133"/>
    <a:srgbClr val="4294AB"/>
    <a:srgbClr val="A5A5A5"/>
    <a:srgbClr val="FDE89F"/>
    <a:srgbClr val="F2F2F2"/>
    <a:srgbClr val="F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82585" autoAdjust="0"/>
  </p:normalViewPr>
  <p:slideViewPr>
    <p:cSldViewPr snapToGrid="0">
      <p:cViewPr varScale="1">
        <p:scale>
          <a:sx n="61" d="100"/>
          <a:sy n="61" d="100"/>
        </p:scale>
        <p:origin x="85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bin"/></Relationships>
</file>

<file path=ppt/charts/_rels/chart11.xml.rels><?xml version="1.0" encoding="UTF-8" standalone="yes"?>
<Relationships xmlns="http://schemas.openxmlformats.org/package/2006/relationships"><Relationship Id="rId3" Type="http://schemas.openxmlformats.org/officeDocument/2006/relationships/oleObject" Target="file:///F:\CREDOS\RADAR\ANALYSE\BASE_VF\AFTER_Dakar\TRVX_GROUPE\Groupe%201\Trait_district.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F:\CREDOS\RADAR\ANALYSE\BASE_VF\AFTER_Dakar\Res_diapo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F:\CREDOS\RADAR\ANALYSE\BASE_VF\AFTER_Dakar\TRVX_GROUPE\Groupe%203\group%203%20indicators.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p\Desktop\r&#233;daction%20rapport%20RADAR%2006fev2019\execercice.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4.xml"/></Relationships>
</file>

<file path=ppt/charts/_rels/chart15.xml.rels><?xml version="1.0" encoding="UTF-8" standalone="yes"?>
<Relationships xmlns="http://schemas.openxmlformats.org/package/2006/relationships"><Relationship Id="rId3" Type="http://schemas.openxmlformats.org/officeDocument/2006/relationships/oleObject" Target="file:///F:\CREDOS\RADAR\ANALYSE\BASE_VF\AFTER_Dakar\TRVX_GROUPE\Groupe%203\group%203%20indicator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hp\Desktop\r&#233;daction%20rapport%20RADAR%2006fev2019\execercice.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F:\CREDOS\RADAR\ATELIER\Atelier%20Dakar%20Janvier2019\Graphiques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F:\CREDOS\RADAR\ANALYSE\BASE_VF\AFTER_Dakar\TRVX_GROUPE\Groupe%202%20_Classification\Tabulation_classement%20maladies_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F:\CREDOS\RADAR\ANALYSE\BASE_VF\AFTER_Dakar\TRVX_GROUPE\Groupe%202%20_Classification\Tabulation_classement%20maladies_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F:\CREDOS\RADAR\ANALYSE\BASE_VF\AFTER_Dakar\TRVX_GROUPE\Groupe%202%20_Classification\Tabulation_classement%20maladies_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F:\CREDOS\RADAR\ANALYSE\BASE_VF\AFTER_Dakar\TRVX_GROUPE\Groupe%202%20_Classification\Tabulation_classement%20maladies_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F:\CREDOS\RADAR\ANALYSE\BASE_VF\AFTER_Dakar\TRVX_GROUPE\Groupe%201\Trait_district.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F:\CREDOS\RADAR\ANALYSE\BASE_VF\AFTER_Dakar\TRVX_GROUPE\Groupe%201\Trait_district.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p\Desktop\RADAR\REDACTION%20RADAR\RADAR_r&#233;daction_final_06fev-5avril%202019\execercic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6920384951881"/>
          <c:y val="7.407407407407407E-2"/>
          <c:w val="0.84297462817147872"/>
          <c:h val="0.73577136191309433"/>
        </c:manualLayout>
      </c:layout>
      <c:barChart>
        <c:barDir val="col"/>
        <c:grouping val="clustered"/>
        <c:varyColors val="0"/>
        <c:ser>
          <c:idx val="0"/>
          <c:order val="0"/>
          <c:tx>
            <c:strRef>
              <c:f>Feuil1!$B$14</c:f>
              <c:strCache>
                <c:ptCount val="1"/>
                <c:pt idx="0">
                  <c:v>Masculin</c:v>
                </c:pt>
              </c:strCache>
            </c:strRef>
          </c:tx>
          <c:spPr>
            <a:solidFill>
              <a:schemeClr val="accent1"/>
            </a:solidFill>
            <a:ln>
              <a:noFill/>
            </a:ln>
            <a:effectLst/>
          </c:spPr>
          <c:invertIfNegative val="0"/>
          <c:dLbls>
            <c:spPr>
              <a:noFill/>
              <a:ln>
                <a:noFill/>
              </a:ln>
              <a:effectLst/>
            </c:spPr>
            <c:txPr>
              <a:bodyPr rot="0" vert="horz"/>
              <a:lstStyle/>
              <a:p>
                <a:pPr>
                  <a:defRPr>
                    <a:latin typeface="Arial" panose="020B0604020202020204" pitchFamily="34" charset="0"/>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Feuil1!$A$15:$A$20</c:f>
              <c:strCache>
                <c:ptCount val="6"/>
                <c:pt idx="0">
                  <c:v>Banamba</c:v>
                </c:pt>
                <c:pt idx="1">
                  <c:v>Dioila</c:v>
                </c:pt>
                <c:pt idx="2">
                  <c:v>Kolokani</c:v>
                </c:pt>
                <c:pt idx="3">
                  <c:v>Koulikoro</c:v>
                </c:pt>
                <c:pt idx="4">
                  <c:v>Nara</c:v>
                </c:pt>
                <c:pt idx="5">
                  <c:v>Sikasso</c:v>
                </c:pt>
              </c:strCache>
            </c:strRef>
          </c:cat>
          <c:val>
            <c:numRef>
              <c:f>Feuil1!$B$15:$B$20</c:f>
              <c:numCache>
                <c:formatCode>General</c:formatCode>
                <c:ptCount val="6"/>
                <c:pt idx="0">
                  <c:v>47.9</c:v>
                </c:pt>
                <c:pt idx="1">
                  <c:v>35.6</c:v>
                </c:pt>
                <c:pt idx="2">
                  <c:v>33.300000000000011</c:v>
                </c:pt>
                <c:pt idx="3">
                  <c:v>50</c:v>
                </c:pt>
                <c:pt idx="4">
                  <c:v>28.6</c:v>
                </c:pt>
                <c:pt idx="5">
                  <c:v>13.6</c:v>
                </c:pt>
              </c:numCache>
            </c:numRef>
          </c:val>
          <c:extLst xmlns:c16r2="http://schemas.microsoft.com/office/drawing/2015/06/chart">
            <c:ext xmlns:c16="http://schemas.microsoft.com/office/drawing/2014/chart" uri="{C3380CC4-5D6E-409C-BE32-E72D297353CC}">
              <c16:uniqueId val="{00000000-5818-4136-890A-CE3E5F2471B9}"/>
            </c:ext>
          </c:extLst>
        </c:ser>
        <c:ser>
          <c:idx val="1"/>
          <c:order val="1"/>
          <c:tx>
            <c:strRef>
              <c:f>Feuil1!$C$14</c:f>
              <c:strCache>
                <c:ptCount val="1"/>
                <c:pt idx="0">
                  <c:v>Féminin</c:v>
                </c:pt>
              </c:strCache>
            </c:strRef>
          </c:tx>
          <c:spPr>
            <a:solidFill>
              <a:schemeClr val="accent2"/>
            </a:solidFill>
            <a:ln>
              <a:noFill/>
            </a:ln>
            <a:effectLst/>
          </c:spPr>
          <c:invertIfNegative val="0"/>
          <c:dLbls>
            <c:spPr>
              <a:noFill/>
              <a:ln>
                <a:noFill/>
              </a:ln>
              <a:effectLst/>
            </c:spPr>
            <c:txPr>
              <a:bodyPr rot="0" vert="horz"/>
              <a:lstStyle/>
              <a:p>
                <a:pPr>
                  <a:defRPr>
                    <a:latin typeface="Arial" panose="020B0604020202020204" pitchFamily="34" charset="0"/>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Feuil1!$A$15:$A$20</c:f>
              <c:strCache>
                <c:ptCount val="6"/>
                <c:pt idx="0">
                  <c:v>Banamba</c:v>
                </c:pt>
                <c:pt idx="1">
                  <c:v>Dioila</c:v>
                </c:pt>
                <c:pt idx="2">
                  <c:v>Kolokani</c:v>
                </c:pt>
                <c:pt idx="3">
                  <c:v>Koulikoro</c:v>
                </c:pt>
                <c:pt idx="4">
                  <c:v>Nara</c:v>
                </c:pt>
                <c:pt idx="5">
                  <c:v>Sikasso</c:v>
                </c:pt>
              </c:strCache>
            </c:strRef>
          </c:cat>
          <c:val>
            <c:numRef>
              <c:f>Feuil1!$C$15:$C$20</c:f>
              <c:numCache>
                <c:formatCode>General</c:formatCode>
                <c:ptCount val="6"/>
                <c:pt idx="0">
                  <c:v>52.1</c:v>
                </c:pt>
                <c:pt idx="1">
                  <c:v>64.400000000000006</c:v>
                </c:pt>
                <c:pt idx="2">
                  <c:v>66.7</c:v>
                </c:pt>
                <c:pt idx="3">
                  <c:v>50</c:v>
                </c:pt>
                <c:pt idx="4">
                  <c:v>71.400000000000006</c:v>
                </c:pt>
                <c:pt idx="5">
                  <c:v>86.4</c:v>
                </c:pt>
              </c:numCache>
            </c:numRef>
          </c:val>
          <c:extLst xmlns:c16r2="http://schemas.microsoft.com/office/drawing/2015/06/chart">
            <c:ext xmlns:c16="http://schemas.microsoft.com/office/drawing/2014/chart" uri="{C3380CC4-5D6E-409C-BE32-E72D297353CC}">
              <c16:uniqueId val="{00000001-5818-4136-890A-CE3E5F2471B9}"/>
            </c:ext>
          </c:extLst>
        </c:ser>
        <c:dLbls>
          <c:showLegendKey val="0"/>
          <c:showVal val="0"/>
          <c:showCatName val="0"/>
          <c:showSerName val="0"/>
          <c:showPercent val="0"/>
          <c:showBubbleSize val="0"/>
        </c:dLbls>
        <c:gapWidth val="219"/>
        <c:overlap val="-27"/>
        <c:axId val="-1993401584"/>
        <c:axId val="-1993401040"/>
      </c:barChart>
      <c:catAx>
        <c:axId val="-1993401584"/>
        <c:scaling>
          <c:orientation val="minMax"/>
        </c:scaling>
        <c:delete val="0"/>
        <c:axPos val="b"/>
        <c:title>
          <c:tx>
            <c:rich>
              <a:bodyPr/>
              <a:lstStyle/>
              <a:p>
                <a:pPr>
                  <a:defRPr b="1">
                    <a:latin typeface="Arial" panose="020B0604020202020204" pitchFamily="34" charset="0"/>
                    <a:cs typeface="Arial" panose="020B0604020202020204" pitchFamily="34" charset="0"/>
                  </a:defRPr>
                </a:pPr>
                <a:r>
                  <a:rPr lang="fr-FR" b="1">
                    <a:latin typeface="Arial" panose="020B0604020202020204" pitchFamily="34" charset="0"/>
                    <a:cs typeface="Arial" panose="020B0604020202020204" pitchFamily="34" charset="0"/>
                  </a:rPr>
                  <a:t>Districts</a:t>
                </a:r>
              </a:p>
            </c:rich>
          </c:tx>
          <c:layout>
            <c:manualLayout>
              <c:xMode val="edge"/>
              <c:yMode val="edge"/>
              <c:x val="0.49459683334271243"/>
              <c:y val="0.8838113047256424"/>
            </c:manualLayout>
          </c:layout>
          <c:overlay val="0"/>
          <c:spPr>
            <a:noFill/>
            <a:ln>
              <a:noFill/>
            </a:ln>
            <a:effectLst/>
          </c:spPr>
        </c:title>
        <c:numFmt formatCode="General" sourceLinked="1"/>
        <c:majorTickMark val="none"/>
        <c:minorTickMark val="none"/>
        <c:tickLblPos val="nextTo"/>
        <c:spPr>
          <a:noFill/>
          <a:ln w="9547" cap="flat" cmpd="sng" algn="ctr">
            <a:solidFill>
              <a:schemeClr val="tx1">
                <a:lumMod val="15000"/>
                <a:lumOff val="85000"/>
              </a:schemeClr>
            </a:solidFill>
            <a:round/>
          </a:ln>
          <a:effectLst/>
        </c:spPr>
        <c:txPr>
          <a:bodyPr rot="-60000000" vert="horz"/>
          <a:lstStyle/>
          <a:p>
            <a:pPr>
              <a:defRPr>
                <a:latin typeface="Arial" panose="020B0604020202020204" pitchFamily="34" charset="0"/>
                <a:cs typeface="Arial" panose="020B0604020202020204" pitchFamily="34" charset="0"/>
              </a:defRPr>
            </a:pPr>
            <a:endParaRPr lang="fr-FR"/>
          </a:p>
        </c:txPr>
        <c:crossAx val="-1993401040"/>
        <c:crosses val="autoZero"/>
        <c:auto val="1"/>
        <c:lblAlgn val="ctr"/>
        <c:lblOffset val="100"/>
        <c:noMultiLvlLbl val="0"/>
      </c:catAx>
      <c:valAx>
        <c:axId val="-1993401040"/>
        <c:scaling>
          <c:orientation val="minMax"/>
        </c:scaling>
        <c:delete val="0"/>
        <c:axPos val="l"/>
        <c:title>
          <c:tx>
            <c:rich>
              <a:bodyPr/>
              <a:lstStyle/>
              <a:p>
                <a:pPr>
                  <a:defRPr b="1">
                    <a:latin typeface="Arial" panose="020B0604020202020204" pitchFamily="34" charset="0"/>
                    <a:cs typeface="Arial" panose="020B0604020202020204" pitchFamily="34" charset="0"/>
                  </a:defRPr>
                </a:pPr>
                <a:r>
                  <a:rPr lang="fr-FR" b="1">
                    <a:latin typeface="Arial" panose="020B0604020202020204" pitchFamily="34" charset="0"/>
                    <a:cs typeface="Arial" panose="020B0604020202020204" pitchFamily="34" charset="0"/>
                  </a:rPr>
                  <a:t>Pourcentage d'ASC</a:t>
                </a:r>
              </a:p>
            </c:rich>
          </c:tx>
          <c:layout/>
          <c:overlay val="0"/>
          <c:spPr>
            <a:noFill/>
            <a:ln>
              <a:noFill/>
            </a:ln>
            <a:effectLst/>
          </c:spPr>
        </c:title>
        <c:numFmt formatCode="General" sourceLinked="1"/>
        <c:majorTickMark val="out"/>
        <c:minorTickMark val="none"/>
        <c:tickLblPos val="nextTo"/>
        <c:spPr>
          <a:noFill/>
          <a:ln>
            <a:noFill/>
          </a:ln>
          <a:effectLst/>
        </c:spPr>
        <c:txPr>
          <a:bodyPr rot="-60000000" vert="horz"/>
          <a:lstStyle/>
          <a:p>
            <a:pPr>
              <a:defRPr>
                <a:latin typeface="Arial" panose="020B0604020202020204" pitchFamily="34" charset="0"/>
                <a:cs typeface="Arial" panose="020B0604020202020204" pitchFamily="34" charset="0"/>
              </a:defRPr>
            </a:pPr>
            <a:endParaRPr lang="fr-FR"/>
          </a:p>
        </c:txPr>
        <c:crossAx val="-1993401584"/>
        <c:crosses val="autoZero"/>
        <c:crossBetween val="between"/>
      </c:valAx>
      <c:spPr>
        <a:noFill/>
        <a:ln w="25460">
          <a:noFill/>
        </a:ln>
      </c:spPr>
    </c:plotArea>
    <c:legend>
      <c:legendPos val="r"/>
      <c:layout>
        <c:manualLayout>
          <c:xMode val="edge"/>
          <c:yMode val="edge"/>
          <c:x val="0.38898698045660357"/>
          <c:y val="0.9327807050695418"/>
          <c:w val="0.26178104141476699"/>
          <c:h val="6.3658679355728012E-2"/>
        </c:manualLayout>
      </c:layout>
      <c:overlay val="0"/>
      <c:spPr>
        <a:noFill/>
        <a:ln>
          <a:noFill/>
        </a:ln>
        <a:effectLst/>
      </c:spPr>
      <c:txPr>
        <a:bodyPr rot="0" vert="horz"/>
        <a:lstStyle/>
        <a:p>
          <a:pPr>
            <a:defRPr>
              <a:latin typeface="Arial" panose="020B0604020202020204" pitchFamily="34" charset="0"/>
              <a:cs typeface="Arial" panose="020B0604020202020204" pitchFamily="34" charset="0"/>
            </a:defRPr>
          </a:pPr>
          <a:endParaRPr lang="fr-FR"/>
        </a:p>
      </c:txPr>
    </c:legend>
    <c:plotVisOnly val="1"/>
    <c:dispBlanksAs val="gap"/>
    <c:showDLblsOverMax val="0"/>
  </c:chart>
  <c:spPr>
    <a:solidFill>
      <a:schemeClr val="bg1"/>
    </a:solidFill>
    <a:ln w="9547" cap="flat" cmpd="sng" algn="ctr">
      <a:solidFill>
        <a:schemeClr val="tx1">
          <a:lumMod val="15000"/>
          <a:lumOff val="85000"/>
        </a:schemeClr>
      </a:solidFill>
      <a:round/>
    </a:ln>
    <a:effectLst/>
  </c:spPr>
  <c:txPr>
    <a:bodyPr/>
    <a:lstStyle/>
    <a:p>
      <a:pPr>
        <a:defRPr sz="1600" b="0" baseline="0"/>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dLbl>
              <c:idx val="1"/>
              <c:layout/>
              <c:tx>
                <c:rich>
                  <a:bodyPr/>
                  <a:lstStyle/>
                  <a:p>
                    <a:fld id="{9AE0B05B-E7F6-40E4-8155-97E440775DE5}" type="VALUE">
                      <a:rPr lang="en-US"/>
                      <a:pPr/>
                      <a:t>[VALEUR]</a:t>
                    </a:fld>
                    <a:r>
                      <a:rPr lang="en-US"/>
                      <a:t>,0</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CF4-4E9E-8997-DBFDCA6046C4}"/>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Feuil3!$A$89:$B$91</c:f>
              <c:strCache>
                <c:ptCount val="3"/>
                <c:pt idx="0">
                  <c:v>Conseils reçus durant la supervision</c:v>
                </c:pt>
                <c:pt idx="1">
                  <c:v>Observations durant la supervision</c:v>
                </c:pt>
                <c:pt idx="2">
                  <c:v>ASC  supervisé  1 an</c:v>
                </c:pt>
              </c:strCache>
            </c:strRef>
          </c:cat>
          <c:val>
            <c:numRef>
              <c:f>Feuil3!$C$89:$C$91</c:f>
              <c:numCache>
                <c:formatCode>General</c:formatCode>
                <c:ptCount val="3"/>
                <c:pt idx="0">
                  <c:v>35.6</c:v>
                </c:pt>
                <c:pt idx="1">
                  <c:v>38</c:v>
                </c:pt>
                <c:pt idx="2">
                  <c:v>39.6</c:v>
                </c:pt>
              </c:numCache>
            </c:numRef>
          </c:val>
          <c:extLst xmlns:c16r2="http://schemas.microsoft.com/office/drawing/2015/06/chart">
            <c:ext xmlns:c16="http://schemas.microsoft.com/office/drawing/2014/chart" uri="{C3380CC4-5D6E-409C-BE32-E72D297353CC}">
              <c16:uniqueId val="{00000000-5ECE-41CC-85D7-44FD49311F35}"/>
            </c:ext>
          </c:extLst>
        </c:ser>
        <c:dLbls>
          <c:dLblPos val="outEnd"/>
          <c:showLegendKey val="0"/>
          <c:showVal val="1"/>
          <c:showCatName val="0"/>
          <c:showSerName val="0"/>
          <c:showPercent val="0"/>
          <c:showBubbleSize val="0"/>
        </c:dLbls>
        <c:gapWidth val="182"/>
        <c:axId val="-1993399952"/>
        <c:axId val="-1993396688"/>
      </c:barChart>
      <c:catAx>
        <c:axId val="-1993399952"/>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fr-FR" sz="2000" b="1">
                    <a:solidFill>
                      <a:schemeClr val="tx1"/>
                    </a:solidFill>
                    <a:latin typeface="Arial" panose="020B0604020202020204" pitchFamily="34" charset="0"/>
                    <a:cs typeface="Arial" panose="020B0604020202020204" pitchFamily="34" charset="0"/>
                  </a:rPr>
                  <a:t>Supervision</a:t>
                </a:r>
                <a:r>
                  <a:rPr lang="fr-FR" sz="2000" b="1" baseline="0">
                    <a:solidFill>
                      <a:schemeClr val="tx1"/>
                    </a:solidFill>
                    <a:latin typeface="Arial" panose="020B0604020202020204" pitchFamily="34" charset="0"/>
                    <a:cs typeface="Arial" panose="020B0604020202020204" pitchFamily="34" charset="0"/>
                  </a:rPr>
                  <a:t> A</a:t>
                </a:r>
                <a:r>
                  <a:rPr lang="fr-FR" sz="2000" b="1">
                    <a:solidFill>
                      <a:schemeClr val="tx1"/>
                    </a:solidFill>
                    <a:latin typeface="Arial" panose="020B0604020202020204" pitchFamily="34" charset="0"/>
                    <a:cs typeface="Arial" panose="020B0604020202020204" pitchFamily="34" charset="0"/>
                  </a:rPr>
                  <a:t>SC</a:t>
                </a:r>
                <a:r>
                  <a:rPr lang="fr-FR" sz="2000" b="1" baseline="0">
                    <a:solidFill>
                      <a:schemeClr val="tx1"/>
                    </a:solidFill>
                    <a:latin typeface="Arial" panose="020B0604020202020204" pitchFamily="34" charset="0"/>
                    <a:cs typeface="Arial" panose="020B0604020202020204" pitchFamily="34" charset="0"/>
                  </a:rPr>
                  <a:t> </a:t>
                </a:r>
                <a:endParaRPr lang="fr-FR" sz="2000" b="1">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993396688"/>
        <c:crosses val="autoZero"/>
        <c:auto val="1"/>
        <c:lblAlgn val="ctr"/>
        <c:lblOffset val="100"/>
        <c:noMultiLvlLbl val="0"/>
      </c:catAx>
      <c:valAx>
        <c:axId val="-1993396688"/>
        <c:scaling>
          <c:orientation val="minMax"/>
          <c:max val="100"/>
        </c:scaling>
        <c:delete val="0"/>
        <c:axPos val="b"/>
        <c:title>
          <c:tx>
            <c:rich>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r>
                  <a:rPr lang="fr-FR" sz="2000" b="1">
                    <a:solidFill>
                      <a:schemeClr val="tx1"/>
                    </a:solidFill>
                    <a:latin typeface="Arial" panose="020B0604020202020204" pitchFamily="34" charset="0"/>
                    <a:cs typeface="Arial" panose="020B0604020202020204" pitchFamily="34" charset="0"/>
                  </a:rPr>
                  <a:t>% enfants correctement traités</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993399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6"/>
          <c:order val="0"/>
          <c:spPr>
            <a:solidFill>
              <a:schemeClr val="accent1">
                <a:lumMod val="60000"/>
              </a:schemeClr>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08DE-4E6C-8ECD-C967DE4DCA08}"/>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08DE-4E6C-8ECD-C967DE4DCA08}"/>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08DE-4E6C-8ECD-C967DE4DCA08}"/>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7-08DE-4E6C-8ECD-C967DE4DCA08}"/>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trait_district!$AJ$23:$AJ$26</c:f>
              <c:strCache>
                <c:ptCount val="4"/>
                <c:pt idx="0">
                  <c:v>Diagnostic et traitement correct</c:v>
                </c:pt>
                <c:pt idx="1">
                  <c:v>Diagnostic correct mais traitement incorrecte</c:v>
                </c:pt>
                <c:pt idx="2">
                  <c:v>Diagnostic incorrecte mais traitement correct</c:v>
                </c:pt>
                <c:pt idx="3">
                  <c:v>Diagnostic et traitement incorrect</c:v>
                </c:pt>
              </c:strCache>
            </c:strRef>
          </c:cat>
          <c:val>
            <c:numRef>
              <c:f>trait_district!$AK$23:$AK$26</c:f>
              <c:numCache>
                <c:formatCode>0.0</c:formatCode>
                <c:ptCount val="4"/>
                <c:pt idx="0">
                  <c:v>15.93</c:v>
                </c:pt>
                <c:pt idx="1">
                  <c:v>51.53</c:v>
                </c:pt>
                <c:pt idx="2" formatCode="General">
                  <c:v>14.9</c:v>
                </c:pt>
                <c:pt idx="3">
                  <c:v>17.630000000000003</c:v>
                </c:pt>
              </c:numCache>
            </c:numRef>
          </c:val>
          <c:extLst xmlns:c16r2="http://schemas.microsoft.com/office/drawing/2015/06/chart">
            <c:ext xmlns:c16="http://schemas.microsoft.com/office/drawing/2014/chart" uri="{C3380CC4-5D6E-409C-BE32-E72D297353CC}">
              <c16:uniqueId val="{0000000E-08DE-4E6C-8ECD-C967DE4DCA08}"/>
            </c:ext>
          </c:extLst>
        </c:ser>
        <c:dLbls>
          <c:showLegendKey val="0"/>
          <c:showVal val="0"/>
          <c:showCatName val="0"/>
          <c:showSerName val="0"/>
          <c:showPercent val="0"/>
          <c:showBubbleSize val="0"/>
        </c:dLbls>
        <c:gapWidth val="219"/>
        <c:overlap val="-27"/>
        <c:axId val="-1995167968"/>
        <c:axId val="-1995176128"/>
      </c:barChart>
      <c:catAx>
        <c:axId val="-199516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76128"/>
        <c:crosses val="autoZero"/>
        <c:auto val="1"/>
        <c:lblAlgn val="ctr"/>
        <c:lblOffset val="100"/>
        <c:noMultiLvlLbl val="0"/>
      </c:catAx>
      <c:valAx>
        <c:axId val="-1995176128"/>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a:latin typeface="Arial" panose="020B0604020202020204" pitchFamily="34" charset="0"/>
                    <a:cs typeface="Arial" panose="020B0604020202020204" pitchFamily="34" charset="0"/>
                  </a:rPr>
                  <a:t>Pourcentage de consultations avec un diagnostic de PCIME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0" sourceLinked="0"/>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67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Feuil1!$A$24:$A$26</c:f>
              <c:strCache>
                <c:ptCount val="3"/>
                <c:pt idx="0">
                  <c:v>10 actions de recherche de signe de danger</c:v>
                </c:pt>
                <c:pt idx="1">
                  <c:v>Au moins 8 actions de recherche de signe de danger</c:v>
                </c:pt>
                <c:pt idx="2">
                  <c:v>Au moins de 5  actions de recherche de signe de danger</c:v>
                </c:pt>
              </c:strCache>
            </c:strRef>
          </c:cat>
          <c:val>
            <c:numRef>
              <c:f>Feuil1!$B$24:$B$26</c:f>
              <c:numCache>
                <c:formatCode>General</c:formatCode>
                <c:ptCount val="3"/>
                <c:pt idx="0">
                  <c:v>22.6</c:v>
                </c:pt>
                <c:pt idx="1">
                  <c:v>65.599999999999994</c:v>
                </c:pt>
                <c:pt idx="2">
                  <c:v>92.3</c:v>
                </c:pt>
              </c:numCache>
            </c:numRef>
          </c:val>
          <c:extLst xmlns:c16r2="http://schemas.microsoft.com/office/drawing/2015/06/chart">
            <c:ext xmlns:c16="http://schemas.microsoft.com/office/drawing/2014/chart" uri="{C3380CC4-5D6E-409C-BE32-E72D297353CC}">
              <c16:uniqueId val="{00000000-BF45-4A46-A6CE-0F01F79E1D72}"/>
            </c:ext>
          </c:extLst>
        </c:ser>
        <c:dLbls>
          <c:showLegendKey val="0"/>
          <c:showVal val="0"/>
          <c:showCatName val="0"/>
          <c:showSerName val="0"/>
          <c:showPercent val="0"/>
          <c:showBubbleSize val="0"/>
        </c:dLbls>
        <c:gapWidth val="219"/>
        <c:overlap val="-27"/>
        <c:axId val="-1995172320"/>
        <c:axId val="-1995166880"/>
      </c:barChart>
      <c:catAx>
        <c:axId val="-199517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66880"/>
        <c:crosses val="autoZero"/>
        <c:auto val="1"/>
        <c:lblAlgn val="ctr"/>
        <c:lblOffset val="100"/>
        <c:noMultiLvlLbl val="0"/>
      </c:catAx>
      <c:valAx>
        <c:axId val="-1995166880"/>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600"/>
                  <a:t>Pourcentage de nouveau-nés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7232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71285433443"/>
          <c:y val="2.0272308745584302E-2"/>
          <c:w val="0.88343802908332725"/>
          <c:h val="0.79006074303357543"/>
        </c:manualLayout>
      </c:layout>
      <c:barChart>
        <c:barDir val="col"/>
        <c:grouping val="clustered"/>
        <c:varyColors val="0"/>
        <c:ser>
          <c:idx val="0"/>
          <c:order val="0"/>
          <c:spPr>
            <a:solidFill>
              <a:schemeClr val="accent1"/>
            </a:solidFill>
            <a:ln>
              <a:noFill/>
            </a:ln>
            <a:effectLst/>
          </c:spPr>
          <c:invertIfNegative val="0"/>
          <c:dLbls>
            <c:dLbl>
              <c:idx val="9"/>
              <c:layout>
                <c:manualLayout>
                  <c:x val="2.3619428151326885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B67-47BD-84E9-1C909A0C962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'evaluation '!$A$9:$A$18</c:f>
              <c:strCache>
                <c:ptCount val="10"/>
                <c:pt idx="0">
                  <c:v>Hémorragie</c:v>
                </c:pt>
                <c:pt idx="1">
                  <c:v>Convulsions</c:v>
                </c:pt>
                <c:pt idx="2">
                  <c:v>Bébé bouge quand il est stimulé</c:v>
                </c:pt>
                <c:pt idx="3">
                  <c:v>Ictère</c:v>
                </c:pt>
                <c:pt idx="4">
                  <c:v>Tirage sous-costal</c:v>
                </c:pt>
                <c:pt idx="5">
                  <c:v>Etat du cordon ombilical</c:v>
                </c:pt>
                <c:pt idx="6">
                  <c:v>Bébé peut téter</c:v>
                </c:pt>
                <c:pt idx="7">
                  <c:v>Fréquence respiratoire</c:v>
                </c:pt>
                <c:pt idx="8">
                  <c:v>Pesés par l'ASC</c:v>
                </c:pt>
                <c:pt idx="9">
                  <c:v>Température</c:v>
                </c:pt>
              </c:strCache>
            </c:strRef>
          </c:cat>
          <c:val>
            <c:numRef>
              <c:f>'evaluation '!$C$9:$C$18</c:f>
              <c:numCache>
                <c:formatCode>General</c:formatCode>
                <c:ptCount val="10"/>
                <c:pt idx="0">
                  <c:v>48.9</c:v>
                </c:pt>
                <c:pt idx="1">
                  <c:v>65.2</c:v>
                </c:pt>
                <c:pt idx="2">
                  <c:v>70.599999999999994</c:v>
                </c:pt>
                <c:pt idx="3">
                  <c:v>71</c:v>
                </c:pt>
                <c:pt idx="4">
                  <c:v>71.900000000000006</c:v>
                </c:pt>
                <c:pt idx="5">
                  <c:v>79.2</c:v>
                </c:pt>
                <c:pt idx="6">
                  <c:v>89.6</c:v>
                </c:pt>
                <c:pt idx="7">
                  <c:v>89.6</c:v>
                </c:pt>
                <c:pt idx="8">
                  <c:v>94.6</c:v>
                </c:pt>
                <c:pt idx="9">
                  <c:v>99.1</c:v>
                </c:pt>
              </c:numCache>
            </c:numRef>
          </c:val>
          <c:extLst xmlns:c16r2="http://schemas.microsoft.com/office/drawing/2015/06/chart">
            <c:ext xmlns:c16="http://schemas.microsoft.com/office/drawing/2014/chart" uri="{C3380CC4-5D6E-409C-BE32-E72D297353CC}">
              <c16:uniqueId val="{00000000-7C41-40C1-953F-C166033778EB}"/>
            </c:ext>
          </c:extLst>
        </c:ser>
        <c:dLbls>
          <c:showLegendKey val="0"/>
          <c:showVal val="1"/>
          <c:showCatName val="0"/>
          <c:showSerName val="0"/>
          <c:showPercent val="0"/>
          <c:showBubbleSize val="0"/>
        </c:dLbls>
        <c:gapWidth val="219"/>
        <c:overlap val="-27"/>
        <c:axId val="-1993392880"/>
        <c:axId val="-1993400496"/>
      </c:barChart>
      <c:catAx>
        <c:axId val="-1993392880"/>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b="1">
                    <a:latin typeface="Arial" panose="020B0604020202020204" pitchFamily="34" charset="0"/>
                    <a:cs typeface="Arial" panose="020B0604020202020204" pitchFamily="34" charset="0"/>
                  </a:rPr>
                  <a:t>Actions de</a:t>
                </a:r>
                <a:r>
                  <a:rPr lang="en-US" sz="1600" b="1" baseline="0">
                    <a:latin typeface="Arial" panose="020B0604020202020204" pitchFamily="34" charset="0"/>
                    <a:cs typeface="Arial" panose="020B0604020202020204" pitchFamily="34" charset="0"/>
                  </a:rPr>
                  <a:t> l'</a:t>
                </a:r>
                <a:r>
                  <a:rPr lang="en-US" sz="1600" b="1">
                    <a:latin typeface="Arial" panose="020B0604020202020204" pitchFamily="34" charset="0"/>
                    <a:cs typeface="Arial" panose="020B0604020202020204" pitchFamily="34" charset="0"/>
                  </a:rPr>
                  <a:t>ASC</a:t>
                </a: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3400496"/>
        <c:crosses val="autoZero"/>
        <c:auto val="1"/>
        <c:lblAlgn val="ctr"/>
        <c:lblOffset val="100"/>
        <c:noMultiLvlLbl val="0"/>
      </c:catAx>
      <c:valAx>
        <c:axId val="-1993400496"/>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600" dirty="0">
                    <a:latin typeface="Arial" panose="020B0604020202020204" pitchFamily="34" charset="0"/>
                    <a:cs typeface="Arial" panose="020B0604020202020204" pitchFamily="34" charset="0"/>
                  </a:rPr>
                  <a:t>% nouveau-nés chez qui l'ASC a mené une action de recherche</a:t>
                </a:r>
                <a:endParaRPr lang="en-US" sz="1600" dirty="0">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33928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Feuil8!$I$43</c:f>
              <c:strCache>
                <c:ptCount val="1"/>
                <c:pt idx="0">
                  <c:v>Féminin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Feuil8!$H$44:$H$46</c:f>
              <c:strCache>
                <c:ptCount val="3"/>
                <c:pt idx="0">
                  <c:v>10 actions </c:v>
                </c:pt>
                <c:pt idx="1">
                  <c:v>Au moins 8 actions </c:v>
                </c:pt>
                <c:pt idx="2">
                  <c:v> Au moins 5 actions </c:v>
                </c:pt>
              </c:strCache>
            </c:strRef>
          </c:cat>
          <c:val>
            <c:numRef>
              <c:f>Feuil8!$I$44:$I$46</c:f>
              <c:numCache>
                <c:formatCode>General</c:formatCode>
                <c:ptCount val="3"/>
                <c:pt idx="0">
                  <c:v>18.8</c:v>
                </c:pt>
                <c:pt idx="1">
                  <c:v>59.7</c:v>
                </c:pt>
                <c:pt idx="2">
                  <c:v>91.3</c:v>
                </c:pt>
              </c:numCache>
            </c:numRef>
          </c:val>
          <c:extLst xmlns:c16r2="http://schemas.microsoft.com/office/drawing/2015/06/chart">
            <c:ext xmlns:c16="http://schemas.microsoft.com/office/drawing/2014/chart" uri="{C3380CC4-5D6E-409C-BE32-E72D297353CC}">
              <c16:uniqueId val="{00000000-20E4-4CE0-87DE-2B088D27A342}"/>
            </c:ext>
          </c:extLst>
        </c:ser>
        <c:ser>
          <c:idx val="1"/>
          <c:order val="1"/>
          <c:tx>
            <c:strRef>
              <c:f>Feuil8!$J$43</c:f>
              <c:strCache>
                <c:ptCount val="1"/>
                <c:pt idx="0">
                  <c:v>Masculin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Feuil8!$H$44:$H$46</c:f>
              <c:strCache>
                <c:ptCount val="3"/>
                <c:pt idx="0">
                  <c:v>10 actions </c:v>
                </c:pt>
                <c:pt idx="1">
                  <c:v>Au moins 8 actions </c:v>
                </c:pt>
                <c:pt idx="2">
                  <c:v> Au moins 5 actions </c:v>
                </c:pt>
              </c:strCache>
            </c:strRef>
          </c:cat>
          <c:val>
            <c:numRef>
              <c:f>Feuil8!$J$44:$J$46</c:f>
              <c:numCache>
                <c:formatCode>General</c:formatCode>
                <c:ptCount val="3"/>
                <c:pt idx="0">
                  <c:v>30.6</c:v>
                </c:pt>
                <c:pt idx="1">
                  <c:v>77.7</c:v>
                </c:pt>
                <c:pt idx="2">
                  <c:v>94.4</c:v>
                </c:pt>
              </c:numCache>
            </c:numRef>
          </c:val>
          <c:extLst xmlns:c16r2="http://schemas.microsoft.com/office/drawing/2015/06/chart">
            <c:ext xmlns:c16="http://schemas.microsoft.com/office/drawing/2014/chart" uri="{C3380CC4-5D6E-409C-BE32-E72D297353CC}">
              <c16:uniqueId val="{00000001-20E4-4CE0-87DE-2B088D27A342}"/>
            </c:ext>
          </c:extLst>
        </c:ser>
        <c:dLbls>
          <c:dLblPos val="outEnd"/>
          <c:showLegendKey val="0"/>
          <c:showVal val="1"/>
          <c:showCatName val="0"/>
          <c:showSerName val="0"/>
          <c:showPercent val="0"/>
          <c:showBubbleSize val="0"/>
        </c:dLbls>
        <c:gapWidth val="219"/>
        <c:overlap val="-27"/>
        <c:axId val="-1993396144"/>
        <c:axId val="-1993402672"/>
      </c:barChart>
      <c:catAx>
        <c:axId val="-1993396144"/>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800" b="1">
                    <a:solidFill>
                      <a:sysClr val="windowText" lastClr="000000"/>
                    </a:solidFill>
                    <a:latin typeface="Arial" panose="020B0604020202020204" pitchFamily="34" charset="0"/>
                    <a:cs typeface="Arial" panose="020B0604020202020204" pitchFamily="34" charset="0"/>
                  </a:rPr>
                  <a:t>Actions de recherche de signes de danger</a:t>
                </a:r>
              </a:p>
            </c:rich>
          </c:tx>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3402672"/>
        <c:crosses val="autoZero"/>
        <c:auto val="1"/>
        <c:lblAlgn val="ctr"/>
        <c:lblOffset val="100"/>
        <c:noMultiLvlLbl val="0"/>
      </c:catAx>
      <c:valAx>
        <c:axId val="-1993402672"/>
        <c:scaling>
          <c:orientation val="minMax"/>
        </c:scaling>
        <c:delete val="0"/>
        <c:axPos val="l"/>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800" b="1">
                    <a:solidFill>
                      <a:sysClr val="windowText" lastClr="000000"/>
                    </a:solidFill>
                    <a:latin typeface="Arial" panose="020B0604020202020204" pitchFamily="34" charset="0"/>
                    <a:cs typeface="Arial" panose="020B0604020202020204" pitchFamily="34" charset="0"/>
                  </a:rPr>
                  <a:t>%</a:t>
                </a:r>
                <a:r>
                  <a:rPr lang="fr-FR" sz="1800" b="1" baseline="0">
                    <a:solidFill>
                      <a:sysClr val="windowText" lastClr="000000"/>
                    </a:solidFill>
                    <a:latin typeface="Arial" panose="020B0604020202020204" pitchFamily="34" charset="0"/>
                    <a:cs typeface="Arial" panose="020B0604020202020204" pitchFamily="34" charset="0"/>
                  </a:rPr>
                  <a:t> nouveau-nés</a:t>
                </a:r>
                <a:endParaRPr lang="fr-FR" sz="1800" b="1">
                  <a:solidFill>
                    <a:sysClr val="windowText" lastClr="000000"/>
                  </a:solidFill>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339614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conseils!$A$27:$A$35</c:f>
              <c:strCache>
                <c:ptCount val="9"/>
                <c:pt idx="0">
                  <c:v>Gratuit</c:v>
                </c:pt>
                <c:pt idx="1">
                  <c:v>Maintenir température corporelle</c:v>
                </c:pt>
                <c:pt idx="2">
                  <c:v>Favorise relations affectives</c:v>
                </c:pt>
                <c:pt idx="3">
                  <c:v>Développement de l'intelligence</c:v>
                </c:pt>
                <c:pt idx="4">
                  <c:v>Facile à digérer</c:v>
                </c:pt>
                <c:pt idx="5">
                  <c:v>Sain</c:v>
                </c:pt>
                <c:pt idx="6">
                  <c:v>Bonne croissance du nouveau- né</c:v>
                </c:pt>
                <c:pt idx="7">
                  <c:v>Protège contre les maladies</c:v>
                </c:pt>
                <c:pt idx="8">
                  <c:v>Méthode contraceptive jusqu'à 6 mois</c:v>
                </c:pt>
              </c:strCache>
            </c:strRef>
          </c:cat>
          <c:val>
            <c:numRef>
              <c:f>conseils!$C$27:$C$35</c:f>
              <c:numCache>
                <c:formatCode>General</c:formatCode>
                <c:ptCount val="9"/>
                <c:pt idx="0">
                  <c:v>6.8</c:v>
                </c:pt>
                <c:pt idx="1">
                  <c:v>8.1</c:v>
                </c:pt>
                <c:pt idx="2">
                  <c:v>8.6</c:v>
                </c:pt>
                <c:pt idx="3">
                  <c:v>10</c:v>
                </c:pt>
                <c:pt idx="4">
                  <c:v>16.7</c:v>
                </c:pt>
                <c:pt idx="5">
                  <c:v>16.7</c:v>
                </c:pt>
                <c:pt idx="6">
                  <c:v>44.3</c:v>
                </c:pt>
                <c:pt idx="7">
                  <c:v>52.5</c:v>
                </c:pt>
                <c:pt idx="8">
                  <c:v>53.4</c:v>
                </c:pt>
              </c:numCache>
            </c:numRef>
          </c:val>
          <c:extLst xmlns:c16r2="http://schemas.microsoft.com/office/drawing/2015/06/chart">
            <c:ext xmlns:c16="http://schemas.microsoft.com/office/drawing/2014/chart" uri="{C3380CC4-5D6E-409C-BE32-E72D297353CC}">
              <c16:uniqueId val="{00000000-2903-431B-B20F-DCA39E99E155}"/>
            </c:ext>
          </c:extLst>
        </c:ser>
        <c:dLbls>
          <c:showLegendKey val="0"/>
          <c:showVal val="1"/>
          <c:showCatName val="0"/>
          <c:showSerName val="0"/>
          <c:showPercent val="0"/>
          <c:showBubbleSize val="0"/>
        </c:dLbls>
        <c:gapWidth val="94"/>
        <c:axId val="-1993397776"/>
        <c:axId val="-1993393968"/>
      </c:barChart>
      <c:catAx>
        <c:axId val="-1993397776"/>
        <c:scaling>
          <c:orientation val="minMax"/>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a:latin typeface="Arial" panose="020B0604020202020204" pitchFamily="34" charset="0"/>
                    <a:cs typeface="Arial" panose="020B0604020202020204" pitchFamily="34" charset="0"/>
                  </a:rPr>
                  <a:t>Avantages de l'allaitement maternel que les meres ont entendu de l'ASC</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3393968"/>
        <c:crosses val="autoZero"/>
        <c:auto val="1"/>
        <c:lblAlgn val="ctr"/>
        <c:lblOffset val="100"/>
        <c:noMultiLvlLbl val="0"/>
      </c:catAx>
      <c:valAx>
        <c:axId val="-1993393968"/>
        <c:scaling>
          <c:orientation val="minMax"/>
          <c:max val="100"/>
        </c:scaling>
        <c:delete val="0"/>
        <c:axPos val="b"/>
        <c:title>
          <c:tx>
            <c:rich>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latin typeface="Arial" panose="020B0604020202020204" pitchFamily="34" charset="0"/>
                    <a:cs typeface="Arial" panose="020B0604020202020204" pitchFamily="34" charset="0"/>
                  </a:rPr>
                  <a:t>% de </a:t>
                </a:r>
                <a:r>
                  <a:rPr lang="en-US" sz="1600" b="1" dirty="0" err="1">
                    <a:solidFill>
                      <a:schemeClr val="tx1"/>
                    </a:solidFill>
                    <a:latin typeface="Arial" panose="020B0604020202020204" pitchFamily="34" charset="0"/>
                    <a:cs typeface="Arial" panose="020B0604020202020204" pitchFamily="34" charset="0"/>
                  </a:rPr>
                  <a:t>mères</a:t>
                </a:r>
                <a:r>
                  <a:rPr lang="en-US" sz="1600" b="1" dirty="0">
                    <a:solidFill>
                      <a:schemeClr val="tx1"/>
                    </a:solidFill>
                    <a:latin typeface="Arial" panose="020B0604020202020204" pitchFamily="34" charset="0"/>
                    <a:cs typeface="Arial" panose="020B0604020202020204" pitchFamily="34" charset="0"/>
                  </a:rPr>
                  <a:t> de nouveau-</a:t>
                </a:r>
                <a:r>
                  <a:rPr lang="en-US" sz="1600" b="1" dirty="0" err="1">
                    <a:solidFill>
                      <a:schemeClr val="tx1"/>
                    </a:solidFill>
                    <a:latin typeface="Arial" panose="020B0604020202020204" pitchFamily="34" charset="0"/>
                    <a:cs typeface="Arial" panose="020B0604020202020204" pitchFamily="34" charset="0"/>
                  </a:rPr>
                  <a:t>nés</a:t>
                </a:r>
                <a:endParaRPr lang="en-US" sz="1600" b="1"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33977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Feuil9!$R$1:$R$9</c:f>
              <c:strCache>
                <c:ptCount val="9"/>
                <c:pt idx="0">
                  <c:v>maintien la température</c:v>
                </c:pt>
                <c:pt idx="1">
                  <c:v>Gratuit</c:v>
                </c:pt>
                <c:pt idx="2">
                  <c:v>Favorise relations affectives mère/BB</c:v>
                </c:pt>
                <c:pt idx="3">
                  <c:v>Développement intelligence</c:v>
                </c:pt>
                <c:pt idx="4">
                  <c:v>Facile à digérer</c:v>
                </c:pt>
                <c:pt idx="5">
                  <c:v>Méthode contraceptive </c:v>
                </c:pt>
                <c:pt idx="6">
                  <c:v>Sain</c:v>
                </c:pt>
                <c:pt idx="7">
                  <c:v>Protège le nouveau-né </c:v>
                </c:pt>
                <c:pt idx="8">
                  <c:v>Bonne croissance </c:v>
                </c:pt>
              </c:strCache>
            </c:strRef>
          </c:cat>
          <c:val>
            <c:numRef>
              <c:f>Feuil9!$S$1:$S$9</c:f>
              <c:numCache>
                <c:formatCode>General</c:formatCode>
                <c:ptCount val="9"/>
                <c:pt idx="0">
                  <c:v>1.5</c:v>
                </c:pt>
                <c:pt idx="1">
                  <c:v>5</c:v>
                </c:pt>
                <c:pt idx="2">
                  <c:v>7.4</c:v>
                </c:pt>
                <c:pt idx="3">
                  <c:v>12.4</c:v>
                </c:pt>
                <c:pt idx="4">
                  <c:v>18.8</c:v>
                </c:pt>
                <c:pt idx="5">
                  <c:v>25.7</c:v>
                </c:pt>
                <c:pt idx="6">
                  <c:v>29.2</c:v>
                </c:pt>
                <c:pt idx="7">
                  <c:v>52.5</c:v>
                </c:pt>
                <c:pt idx="8">
                  <c:v>64.400000000000006</c:v>
                </c:pt>
              </c:numCache>
            </c:numRef>
          </c:val>
          <c:extLst xmlns:c16r2="http://schemas.microsoft.com/office/drawing/2015/06/chart">
            <c:ext xmlns:c16="http://schemas.microsoft.com/office/drawing/2014/chart" uri="{C3380CC4-5D6E-409C-BE32-E72D297353CC}">
              <c16:uniqueId val="{00000000-BE1A-407F-915A-3E8077945741}"/>
            </c:ext>
          </c:extLst>
        </c:ser>
        <c:dLbls>
          <c:dLblPos val="outEnd"/>
          <c:showLegendKey val="0"/>
          <c:showVal val="1"/>
          <c:showCatName val="0"/>
          <c:showSerName val="0"/>
          <c:showPercent val="0"/>
          <c:showBubbleSize val="0"/>
        </c:dLbls>
        <c:gapWidth val="182"/>
        <c:axId val="-1993392336"/>
        <c:axId val="-1993391792"/>
      </c:barChart>
      <c:catAx>
        <c:axId val="-1993392336"/>
        <c:scaling>
          <c:orientation val="minMax"/>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600" b="1">
                    <a:solidFill>
                      <a:sysClr val="windowText" lastClr="000000"/>
                    </a:solidFill>
                    <a:latin typeface="Arial" panose="020B0604020202020204" pitchFamily="34" charset="0"/>
                    <a:cs typeface="Arial" panose="020B0604020202020204" pitchFamily="34" charset="0"/>
                  </a:rPr>
                  <a:t>conseils retenus sur avantage</a:t>
                </a:r>
                <a:r>
                  <a:rPr lang="fr-FR" sz="1600" b="1" baseline="0">
                    <a:solidFill>
                      <a:sysClr val="windowText" lastClr="000000"/>
                    </a:solidFill>
                    <a:latin typeface="Arial" panose="020B0604020202020204" pitchFamily="34" charset="0"/>
                    <a:cs typeface="Arial" panose="020B0604020202020204" pitchFamily="34" charset="0"/>
                  </a:rPr>
                  <a:t> de l'allaitement</a:t>
                </a:r>
                <a:endParaRPr lang="fr-FR" sz="1600" b="1">
                  <a:solidFill>
                    <a:sysClr val="windowText" lastClr="000000"/>
                  </a:solidFill>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3391792"/>
        <c:crosses val="autoZero"/>
        <c:auto val="1"/>
        <c:lblAlgn val="ctr"/>
        <c:lblOffset val="100"/>
        <c:noMultiLvlLbl val="0"/>
      </c:catAx>
      <c:valAx>
        <c:axId val="-1993391792"/>
        <c:scaling>
          <c:orientation val="minMax"/>
          <c:max val="100"/>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fr-FR" sz="1600" b="1">
                    <a:solidFill>
                      <a:sysClr val="windowText" lastClr="000000"/>
                    </a:solidFill>
                    <a:latin typeface="Times New Roman" panose="02020603050405020304" pitchFamily="18" charset="0"/>
                    <a:cs typeface="Times New Roman" panose="02020603050405020304" pitchFamily="18" charset="0"/>
                  </a:rPr>
                  <a:t>% des mères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339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Feuil2!$F$4:$F$10</c:f>
              <c:strCache>
                <c:ptCount val="7"/>
                <c:pt idx="0">
                  <c:v>Pneumonie</c:v>
                </c:pt>
                <c:pt idx="1">
                  <c:v>Reference</c:v>
                </c:pt>
                <c:pt idx="2">
                  <c:v>Malnutrition modérée</c:v>
                </c:pt>
                <c:pt idx="3">
                  <c:v>Diarrhée simple</c:v>
                </c:pt>
                <c:pt idx="4">
                  <c:v>Toux/rhume</c:v>
                </c:pt>
                <c:pt idx="5">
                  <c:v>Paludisme simple</c:v>
                </c:pt>
                <c:pt idx="6">
                  <c:v>Toutes les maladies PCIME</c:v>
                </c:pt>
              </c:strCache>
            </c:strRef>
          </c:cat>
          <c:val>
            <c:numRef>
              <c:f>Feuil2!$G$4:$G$10</c:f>
              <c:numCache>
                <c:formatCode>General</c:formatCode>
                <c:ptCount val="7"/>
                <c:pt idx="0">
                  <c:v>52.1</c:v>
                </c:pt>
                <c:pt idx="1">
                  <c:v>73.400000000000006</c:v>
                </c:pt>
                <c:pt idx="2">
                  <c:v>75.900000000000006</c:v>
                </c:pt>
                <c:pt idx="3">
                  <c:v>84</c:v>
                </c:pt>
                <c:pt idx="4">
                  <c:v>86.5</c:v>
                </c:pt>
                <c:pt idx="5">
                  <c:v>91.5</c:v>
                </c:pt>
                <c:pt idx="6">
                  <c:v>65.3</c:v>
                </c:pt>
              </c:numCache>
            </c:numRef>
          </c:val>
          <c:extLst xmlns:c16r2="http://schemas.microsoft.com/office/drawing/2015/06/chart">
            <c:ext xmlns:c16="http://schemas.microsoft.com/office/drawing/2014/chart" uri="{C3380CC4-5D6E-409C-BE32-E72D297353CC}">
              <c16:uniqueId val="{00000002-7141-4FE3-9B8A-4F8A02335B8A}"/>
            </c:ext>
          </c:extLst>
        </c:ser>
        <c:dLbls>
          <c:showLegendKey val="0"/>
          <c:showVal val="0"/>
          <c:showCatName val="0"/>
          <c:showSerName val="0"/>
          <c:showPercent val="0"/>
          <c:showBubbleSize val="0"/>
        </c:dLbls>
        <c:gapWidth val="100"/>
        <c:overlap val="-12"/>
        <c:axId val="-68603840"/>
        <c:axId val="-68602752"/>
      </c:barChart>
      <c:catAx>
        <c:axId val="-68603840"/>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2000" b="1"/>
                  <a:t>Maladies de la PCIME</a:t>
                </a:r>
              </a:p>
            </c:rich>
          </c:tx>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68602752"/>
        <c:crosses val="autoZero"/>
        <c:auto val="1"/>
        <c:lblAlgn val="ctr"/>
        <c:lblOffset val="100"/>
        <c:noMultiLvlLbl val="0"/>
      </c:catAx>
      <c:valAx>
        <c:axId val="-68602752"/>
        <c:scaling>
          <c:orientation val="minMax"/>
        </c:scaling>
        <c:delete val="0"/>
        <c:axPos val="l"/>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800" b="1" dirty="0"/>
                  <a:t>% d'enfants correctement classés</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68603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1619420579959E-2"/>
          <c:y val="2.6842841790365668E-2"/>
          <c:w val="0.93144477409452231"/>
          <c:h val="0.8164639426850566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Sheet1!$H$82:$H$86</c:f>
              <c:strCache>
                <c:ptCount val="5"/>
                <c:pt idx="0">
                  <c:v>Koulikoro</c:v>
                </c:pt>
                <c:pt idx="1">
                  <c:v>Kolokani</c:v>
                </c:pt>
                <c:pt idx="2">
                  <c:v>Banamba</c:v>
                </c:pt>
                <c:pt idx="3">
                  <c:v>Sikasso</c:v>
                </c:pt>
                <c:pt idx="4">
                  <c:v>Dioila</c:v>
                </c:pt>
              </c:strCache>
            </c:strRef>
          </c:cat>
          <c:val>
            <c:numRef>
              <c:f>Sheet1!$I$82:$I$86</c:f>
              <c:numCache>
                <c:formatCode>General</c:formatCode>
                <c:ptCount val="5"/>
                <c:pt idx="0">
                  <c:v>57.8</c:v>
                </c:pt>
                <c:pt idx="1">
                  <c:v>59.5</c:v>
                </c:pt>
                <c:pt idx="2">
                  <c:v>63.3</c:v>
                </c:pt>
                <c:pt idx="3">
                  <c:v>67.900000000000006</c:v>
                </c:pt>
                <c:pt idx="4">
                  <c:v>69.900000000000006</c:v>
                </c:pt>
              </c:numCache>
            </c:numRef>
          </c:val>
          <c:extLst xmlns:c16r2="http://schemas.microsoft.com/office/drawing/2015/06/chart">
            <c:ext xmlns:c16="http://schemas.microsoft.com/office/drawing/2014/chart" uri="{C3380CC4-5D6E-409C-BE32-E72D297353CC}">
              <c16:uniqueId val="{00000000-08BB-421D-8128-5390D4289F9D}"/>
            </c:ext>
          </c:extLst>
        </c:ser>
        <c:dLbls>
          <c:showLegendKey val="0"/>
          <c:showVal val="0"/>
          <c:showCatName val="0"/>
          <c:showSerName val="0"/>
          <c:showPercent val="0"/>
          <c:showBubbleSize val="0"/>
        </c:dLbls>
        <c:gapWidth val="219"/>
        <c:overlap val="-27"/>
        <c:axId val="-68609280"/>
        <c:axId val="-68607104"/>
      </c:barChart>
      <c:catAx>
        <c:axId val="-68609280"/>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2000" b="1"/>
                  <a:t>Districts sanitaires</a:t>
                </a:r>
              </a:p>
            </c:rich>
          </c:tx>
          <c:layout>
            <c:manualLayout>
              <c:xMode val="edge"/>
              <c:yMode val="edge"/>
              <c:x val="0.4388841566693919"/>
              <c:y val="0.92924422893312486"/>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68607104"/>
        <c:crosses val="autoZero"/>
        <c:auto val="1"/>
        <c:lblAlgn val="ctr"/>
        <c:lblOffset val="100"/>
        <c:noMultiLvlLbl val="0"/>
      </c:catAx>
      <c:valAx>
        <c:axId val="-68607104"/>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600"/>
                  <a:t>% d'enfants correctement classés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6860928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1"/>
        <c:ser>
          <c:idx val="6"/>
          <c:order val="0"/>
          <c:spPr>
            <a:solidFill>
              <a:schemeClr val="accent1">
                <a:lumMod val="75000"/>
              </a:schemeClr>
            </a:solidFill>
          </c:spPr>
          <c:invertIfNegative val="0"/>
          <c:dPt>
            <c:idx val="0"/>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1-91F3-47E5-9A06-4A0223359AEA}"/>
              </c:ext>
            </c:extLst>
          </c:dPt>
          <c:dPt>
            <c:idx val="1"/>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3-91F3-47E5-9A06-4A0223359AEA}"/>
              </c:ext>
            </c:extLst>
          </c:dPt>
          <c:dPt>
            <c:idx val="2"/>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91F3-47E5-9A06-4A0223359AEA}"/>
              </c:ext>
            </c:extLst>
          </c:dPt>
          <c:dPt>
            <c:idx val="3"/>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7-91F3-47E5-9A06-4A0223359AEA}"/>
              </c:ext>
            </c:extLst>
          </c:dPt>
          <c:dPt>
            <c:idx val="4"/>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9-91F3-47E5-9A06-4A0223359AEA}"/>
              </c:ext>
            </c:extLst>
          </c:dPt>
          <c:dPt>
            <c:idx val="5"/>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B-91F3-47E5-9A06-4A0223359AEA}"/>
              </c:ext>
            </c:extLst>
          </c:dPt>
          <c:dPt>
            <c:idx val="6"/>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D-91F3-47E5-9A06-4A0223359AE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Sheet1!$L$204:$M$210</c:f>
              <c:multiLvlStrCache>
                <c:ptCount val="7"/>
                <c:lvl>
                  <c:pt idx="0">
                    <c:v>Masculin</c:v>
                  </c:pt>
                  <c:pt idx="1">
                    <c:v>Féminin</c:v>
                  </c:pt>
                  <c:pt idx="2">
                    <c:v>Primaire (1 et 2)</c:v>
                  </c:pt>
                  <c:pt idx="3">
                    <c:v>Secondaire et plus</c:v>
                  </c:pt>
                  <c:pt idx="4">
                    <c:v>ASC supervisé au cours des 12 derniers mois</c:v>
                  </c:pt>
                  <c:pt idx="5">
                    <c:v>Observations de la prise en charge</c:v>
                  </c:pt>
                  <c:pt idx="6">
                    <c:v>Conseils reçus sur les consultations</c:v>
                  </c:pt>
                </c:lvl>
                <c:lvl>
                  <c:pt idx="0">
                    <c:v>Sexe</c:v>
                  </c:pt>
                  <c:pt idx="2">
                    <c:v>Niveau d'instruction</c:v>
                  </c:pt>
                  <c:pt idx="4">
                    <c:v>Supervision</c:v>
                  </c:pt>
                </c:lvl>
              </c:multiLvlStrCache>
            </c:multiLvlStrRef>
          </c:cat>
          <c:val>
            <c:numRef>
              <c:f>Sheet1!$N$204:$N$210</c:f>
              <c:numCache>
                <c:formatCode>General</c:formatCode>
                <c:ptCount val="7"/>
                <c:pt idx="0">
                  <c:v>61.7</c:v>
                </c:pt>
                <c:pt idx="1">
                  <c:v>67.2</c:v>
                </c:pt>
                <c:pt idx="2">
                  <c:v>65.900000000000006</c:v>
                </c:pt>
                <c:pt idx="3">
                  <c:v>64.8</c:v>
                </c:pt>
                <c:pt idx="4">
                  <c:v>69.900000000000006</c:v>
                </c:pt>
                <c:pt idx="5">
                  <c:v>66.8</c:v>
                </c:pt>
                <c:pt idx="6">
                  <c:v>67.2</c:v>
                </c:pt>
              </c:numCache>
            </c:numRef>
          </c:val>
          <c:extLst xmlns:c16r2="http://schemas.microsoft.com/office/drawing/2015/06/chart">
            <c:ext xmlns:c16="http://schemas.microsoft.com/office/drawing/2014/chart" uri="{C3380CC4-5D6E-409C-BE32-E72D297353CC}">
              <c16:uniqueId val="{0000000E-91F3-47E5-9A06-4A0223359AEA}"/>
            </c:ext>
          </c:extLst>
        </c:ser>
        <c:dLbls>
          <c:showLegendKey val="0"/>
          <c:showVal val="0"/>
          <c:showCatName val="0"/>
          <c:showSerName val="0"/>
          <c:showPercent val="0"/>
          <c:showBubbleSize val="0"/>
        </c:dLbls>
        <c:gapWidth val="51"/>
        <c:axId val="-68606560"/>
        <c:axId val="-149011792"/>
      </c:barChart>
      <c:catAx>
        <c:axId val="-6860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49011792"/>
        <c:crosses val="autoZero"/>
        <c:auto val="1"/>
        <c:lblAlgn val="ctr"/>
        <c:lblOffset val="100"/>
        <c:noMultiLvlLbl val="0"/>
      </c:catAx>
      <c:valAx>
        <c:axId val="-149011792"/>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sz="1600">
                    <a:solidFill>
                      <a:schemeClr val="tx1"/>
                    </a:solidFill>
                  </a:rPr>
                  <a:t>%  d'enfants correctement classes</a:t>
                </a:r>
                <a:endParaRPr lang="fr-FR" sz="1600">
                  <a:solidFill>
                    <a:schemeClr val="tx1"/>
                  </a:solidFill>
                </a:endParaRP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68606560"/>
        <c:crosses val="autoZero"/>
        <c:crossBetween val="between"/>
      </c:valAx>
      <c:spPr>
        <a:noFill/>
        <a:ln>
          <a:solidFill>
            <a:schemeClr val="bg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lgn="just">
        <a:defRPr>
          <a:latin typeface="Arial" panose="020B0604020202020204" pitchFamily="34" charset="0"/>
          <a:cs typeface="Arial" panose="020B0604020202020204" pitchFamily="34" charset="0"/>
        </a:defRPr>
      </a:pPr>
      <a:endParaRPr lang="fr-F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Sheet1!$K$245:$K$247</c:f>
              <c:strCache>
                <c:ptCount val="3"/>
                <c:pt idx="0">
                  <c:v>Moins de 12 mois</c:v>
                </c:pt>
                <c:pt idx="1">
                  <c:v>12-23 mois</c:v>
                </c:pt>
                <c:pt idx="2">
                  <c:v>24-59 mois</c:v>
                </c:pt>
              </c:strCache>
            </c:strRef>
          </c:cat>
          <c:val>
            <c:numRef>
              <c:f>Sheet1!$L$245:$L$247</c:f>
              <c:numCache>
                <c:formatCode>General</c:formatCode>
                <c:ptCount val="3"/>
                <c:pt idx="0">
                  <c:v>61.5</c:v>
                </c:pt>
                <c:pt idx="1">
                  <c:v>69.3</c:v>
                </c:pt>
                <c:pt idx="2">
                  <c:v>64.599999999999994</c:v>
                </c:pt>
              </c:numCache>
            </c:numRef>
          </c:val>
          <c:extLst xmlns:c16r2="http://schemas.microsoft.com/office/drawing/2015/06/chart">
            <c:ext xmlns:c16="http://schemas.microsoft.com/office/drawing/2014/chart" uri="{C3380CC4-5D6E-409C-BE32-E72D297353CC}">
              <c16:uniqueId val="{00000000-E595-4C81-8E7D-B221100712E1}"/>
            </c:ext>
          </c:extLst>
        </c:ser>
        <c:dLbls>
          <c:showLegendKey val="0"/>
          <c:showVal val="0"/>
          <c:showCatName val="0"/>
          <c:showSerName val="0"/>
          <c:showPercent val="0"/>
          <c:showBubbleSize val="0"/>
        </c:dLbls>
        <c:gapWidth val="219"/>
        <c:overlap val="-27"/>
        <c:axId val="-1995165248"/>
        <c:axId val="-1995171776"/>
      </c:barChart>
      <c:catAx>
        <c:axId val="-1995165248"/>
        <c:scaling>
          <c:orientation val="minMax"/>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2000"/>
                  <a:t>Age d'enfant en mois</a:t>
                </a:r>
              </a:p>
            </c:rich>
          </c:tx>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71776"/>
        <c:crosses val="autoZero"/>
        <c:auto val="1"/>
        <c:lblAlgn val="ctr"/>
        <c:lblOffset val="100"/>
        <c:noMultiLvlLbl val="0"/>
      </c:catAx>
      <c:valAx>
        <c:axId val="-1995171776"/>
        <c:scaling>
          <c:orientation val="minMax"/>
          <c:max val="100"/>
        </c:scaling>
        <c:delete val="0"/>
        <c:axPos val="l"/>
        <c:title>
          <c:tx>
            <c:rich>
              <a:bodyPr rot="-54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2000"/>
                  <a:t>% d'enfants correctement classés</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65248"/>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60569007372372"/>
          <c:y val="6.1455732667562879E-2"/>
          <c:w val="0.8298388469359419"/>
          <c:h val="0.82250120597802168"/>
        </c:manualLayout>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Sheet1!$H$270:$H$275</c:f>
              <c:strCache>
                <c:ptCount val="6"/>
                <c:pt idx="0">
                  <c:v>Sikasso</c:v>
                </c:pt>
                <c:pt idx="1">
                  <c:v>Kolokani</c:v>
                </c:pt>
                <c:pt idx="2">
                  <c:v>Koulikoro</c:v>
                </c:pt>
                <c:pt idx="3">
                  <c:v>Banamba</c:v>
                </c:pt>
                <c:pt idx="4">
                  <c:v>Dioila</c:v>
                </c:pt>
                <c:pt idx="5">
                  <c:v>Ensemble des districts</c:v>
                </c:pt>
              </c:strCache>
            </c:strRef>
          </c:cat>
          <c:val>
            <c:numRef>
              <c:f>Sheet1!$I$270:$I$275</c:f>
              <c:numCache>
                <c:formatCode>General</c:formatCode>
                <c:ptCount val="6"/>
                <c:pt idx="0">
                  <c:v>25.9</c:v>
                </c:pt>
                <c:pt idx="1">
                  <c:v>29.3</c:v>
                </c:pt>
                <c:pt idx="2">
                  <c:v>41.3</c:v>
                </c:pt>
                <c:pt idx="3">
                  <c:v>45.6</c:v>
                </c:pt>
                <c:pt idx="4">
                  <c:v>47.2</c:v>
                </c:pt>
                <c:pt idx="5">
                  <c:v>39.800000000000011</c:v>
                </c:pt>
              </c:numCache>
            </c:numRef>
          </c:val>
          <c:extLst xmlns:c16r2="http://schemas.microsoft.com/office/drawing/2015/06/chart">
            <c:ext xmlns:c16="http://schemas.microsoft.com/office/drawing/2014/chart" uri="{C3380CC4-5D6E-409C-BE32-E72D297353CC}">
              <c16:uniqueId val="{00000000-B7B1-4450-B023-592B16A75F9B}"/>
            </c:ext>
          </c:extLst>
        </c:ser>
        <c:dLbls>
          <c:showLegendKey val="0"/>
          <c:showVal val="0"/>
          <c:showCatName val="0"/>
          <c:showSerName val="0"/>
          <c:showPercent val="0"/>
          <c:showBubbleSize val="0"/>
        </c:dLbls>
        <c:gapWidth val="219"/>
        <c:overlap val="-27"/>
        <c:axId val="-1995168512"/>
        <c:axId val="-1995176672"/>
      </c:barChart>
      <c:catAx>
        <c:axId val="-1995168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76672"/>
        <c:crosses val="autoZero"/>
        <c:auto val="1"/>
        <c:lblAlgn val="ctr"/>
        <c:lblOffset val="100"/>
        <c:noMultiLvlLbl val="0"/>
      </c:catAx>
      <c:valAx>
        <c:axId val="-1995176672"/>
        <c:scaling>
          <c:orientation val="minMax"/>
          <c:max val="100"/>
        </c:scaling>
        <c:delete val="0"/>
        <c:axPos val="l"/>
        <c:title>
          <c:tx>
            <c:rich>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800"/>
                  <a:t>% d'enfants</a:t>
                </a:r>
                <a:r>
                  <a:rPr lang="en-US" sz="1800" baseline="0"/>
                  <a:t> correctement traités pour les maladies </a:t>
                </a:r>
                <a:r>
                  <a:rPr lang="en-US" sz="1800"/>
                  <a:t> PCIME</a:t>
                </a:r>
                <a:endParaRPr lang="fr-FR" sz="1800"/>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6851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1"/>
        <c:ser>
          <c:idx val="6"/>
          <c:order val="0"/>
          <c:tx>
            <c:strRef>
              <c:f>trait_district!$AI$5</c:f>
              <c:strCache>
                <c:ptCount val="1"/>
                <c:pt idx="0">
                  <c:v>Total</c:v>
                </c:pt>
              </c:strCache>
            </c:strRef>
          </c:tx>
          <c:spPr>
            <a:solidFill>
              <a:schemeClr val="accent2"/>
            </a:solidFill>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E862-455A-A62E-8B7985F7FD09}"/>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E862-455A-A62E-8B7985F7FD09}"/>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E862-455A-A62E-8B7985F7FD09}"/>
              </c:ext>
            </c:extLst>
          </c:dPt>
          <c:dPt>
            <c:idx val="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7-E862-455A-A62E-8B7985F7FD09}"/>
              </c:ext>
            </c:extLst>
          </c:dPt>
          <c:dPt>
            <c:idx val="4"/>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9-E862-455A-A62E-8B7985F7FD09}"/>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E862-455A-A62E-8B7985F7FD09}"/>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E862-455A-A62E-8B7985F7FD09}"/>
              </c:ext>
            </c:extLst>
          </c:dPt>
          <c:dPt>
            <c:idx val="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F-E862-455A-A62E-8B7985F7FD0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trait_district!$AG$6:$AH$13</c:f>
              <c:multiLvlStrCache>
                <c:ptCount val="8"/>
                <c:lvl>
                  <c:pt idx="0">
                    <c:v>Paludisme simple (CTA)</c:v>
                  </c:pt>
                  <c:pt idx="1">
                    <c:v>Paludisme simple (CTA + Para)</c:v>
                  </c:pt>
                  <c:pt idx="2">
                    <c:v>Fievre sans paludisme</c:v>
                  </c:pt>
                  <c:pt idx="3">
                    <c:v>Toux / Rhume</c:v>
                  </c:pt>
                  <c:pt idx="4">
                    <c:v>Pneumonie</c:v>
                  </c:pt>
                  <c:pt idx="5">
                    <c:v>Diarrhée simple</c:v>
                  </c:pt>
                  <c:pt idx="6">
                    <c:v>TDR négatif CTA</c:v>
                  </c:pt>
                  <c:pt idx="7">
                    <c:v>Pas pneumonie (Amoxicilline)</c:v>
                  </c:pt>
                </c:lvl>
                <c:lvl>
                  <c:pt idx="0">
                    <c:v>Fièvre</c:v>
                  </c:pt>
                  <c:pt idx="3">
                    <c:v>Respiratoire</c:v>
                  </c:pt>
                  <c:pt idx="5">
                    <c:v>Diarrhée</c:v>
                  </c:pt>
                  <c:pt idx="6">
                    <c:v>Traitement incorrecte</c:v>
                  </c:pt>
                </c:lvl>
              </c:multiLvlStrCache>
            </c:multiLvlStrRef>
          </c:cat>
          <c:val>
            <c:numRef>
              <c:f>trait_district!$AI$6:$AI$13</c:f>
              <c:numCache>
                <c:formatCode>General</c:formatCode>
                <c:ptCount val="8"/>
                <c:pt idx="0">
                  <c:v>80</c:v>
                </c:pt>
                <c:pt idx="1">
                  <c:v>23.8</c:v>
                </c:pt>
                <c:pt idx="2">
                  <c:v>15.4</c:v>
                </c:pt>
                <c:pt idx="3">
                  <c:v>50.9</c:v>
                </c:pt>
                <c:pt idx="4">
                  <c:v>13</c:v>
                </c:pt>
                <c:pt idx="5">
                  <c:v>26.3</c:v>
                </c:pt>
                <c:pt idx="6">
                  <c:v>1.8</c:v>
                </c:pt>
                <c:pt idx="7">
                  <c:v>8.6</c:v>
                </c:pt>
              </c:numCache>
            </c:numRef>
          </c:val>
          <c:extLst xmlns:c16r2="http://schemas.microsoft.com/office/drawing/2015/06/chart">
            <c:ext xmlns:c16="http://schemas.microsoft.com/office/drawing/2014/chart" uri="{C3380CC4-5D6E-409C-BE32-E72D297353CC}">
              <c16:uniqueId val="{00000010-E862-455A-A62E-8B7985F7FD09}"/>
            </c:ext>
          </c:extLst>
        </c:ser>
        <c:dLbls>
          <c:showLegendKey val="0"/>
          <c:showVal val="0"/>
          <c:showCatName val="0"/>
          <c:showSerName val="0"/>
          <c:showPercent val="0"/>
          <c:showBubbleSize val="0"/>
        </c:dLbls>
        <c:gapWidth val="219"/>
        <c:overlap val="-27"/>
        <c:axId val="-1995169056"/>
        <c:axId val="-1995165792"/>
      </c:barChart>
      <c:catAx>
        <c:axId val="-199516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65792"/>
        <c:crosses val="autoZero"/>
        <c:auto val="1"/>
        <c:lblAlgn val="ctr"/>
        <c:lblOffset val="100"/>
        <c:noMultiLvlLbl val="0"/>
      </c:catAx>
      <c:valAx>
        <c:axId val="-1995165792"/>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Pourcentage deconsultations avec un diagnostic de PCIME</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690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a:solidFill>
            <a:sysClr val="windowText" lastClr="000000"/>
          </a:solidFill>
          <a:latin typeface="Arial" panose="020B0604020202020204" pitchFamily="34" charset="0"/>
          <a:cs typeface="Arial" panose="020B0604020202020204" pitchFamily="34"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1"/>
        <c:ser>
          <c:idx val="6"/>
          <c:order val="0"/>
          <c:tx>
            <c:strRef>
              <c:f>trait_district!$AI$29</c:f>
              <c:strCache>
                <c:ptCount val="1"/>
                <c:pt idx="0">
                  <c:v>Total</c:v>
                </c:pt>
              </c:strCache>
            </c:strRef>
          </c:tx>
          <c:spPr>
            <a:solidFill>
              <a:schemeClr val="accent1">
                <a:lumMod val="60000"/>
                <a:lumOff val="40000"/>
              </a:schemeClr>
            </a:solidFill>
          </c:spPr>
          <c:invertIfNegative val="0"/>
          <c:dPt>
            <c:idx val="0"/>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1-5F80-4127-B2BB-06BA55F62268}"/>
              </c:ext>
            </c:extLst>
          </c:dPt>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F80-4127-B2BB-06BA55F62268}"/>
              </c:ext>
            </c:extLst>
          </c:dPt>
          <c:dPt>
            <c:idx val="2"/>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5-5F80-4127-B2BB-06BA55F62268}"/>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7-5F80-4127-B2BB-06BA55F62268}"/>
              </c:ext>
            </c:extLst>
          </c:dPt>
          <c:dPt>
            <c:idx val="4"/>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9-5F80-4127-B2BB-06BA55F62268}"/>
              </c:ext>
            </c:extLst>
          </c:dPt>
          <c:dPt>
            <c:idx val="5"/>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B-5F80-4127-B2BB-06BA55F62268}"/>
              </c:ext>
            </c:extLst>
          </c:dPt>
          <c:dPt>
            <c:idx val="6"/>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D-5F80-4127-B2BB-06BA55F62268}"/>
              </c:ext>
            </c:extLst>
          </c:dPt>
          <c:dPt>
            <c:idx val="7"/>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F-5F80-4127-B2BB-06BA55F6226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trait_district!$AG$30:$AH$37</c:f>
              <c:multiLvlStrCache>
                <c:ptCount val="8"/>
                <c:lvl>
                  <c:pt idx="0">
                    <c:v>ASC donne Amoxicilline</c:v>
                  </c:pt>
                  <c:pt idx="1">
                    <c:v>Dosage Amoxicilline approprié</c:v>
                  </c:pt>
                  <c:pt idx="2">
                    <c:v>ASC donne CTA</c:v>
                  </c:pt>
                  <c:pt idx="3">
                    <c:v>Dosage CTA approprié</c:v>
                  </c:pt>
                  <c:pt idx="4">
                    <c:v>ASC donne SRO</c:v>
                  </c:pt>
                  <c:pt idx="5">
                    <c:v>Dosage SRO approprié</c:v>
                  </c:pt>
                  <c:pt idx="6">
                    <c:v>ASC donne Zinc</c:v>
                  </c:pt>
                  <c:pt idx="7">
                    <c:v>Dosage Zinc approprié</c:v>
                  </c:pt>
                </c:lvl>
                <c:lvl>
                  <c:pt idx="0">
                    <c:v>L'enfant a un diagnostic de pneumonie</c:v>
                  </c:pt>
                  <c:pt idx="2">
                    <c:v>L'enfant a un diagnostic de paludisme simple</c:v>
                  </c:pt>
                  <c:pt idx="4">
                    <c:v>L'enfant a un diagnostic de diarrhée simple</c:v>
                  </c:pt>
                  <c:pt idx="6">
                    <c:v>L'enfant a un diagnostic de diarrhée simple</c:v>
                  </c:pt>
                </c:lvl>
              </c:multiLvlStrCache>
            </c:multiLvlStrRef>
          </c:cat>
          <c:val>
            <c:numRef>
              <c:f>trait_district!$AI$30:$AI$37</c:f>
              <c:numCache>
                <c:formatCode>General</c:formatCode>
                <c:ptCount val="8"/>
                <c:pt idx="0">
                  <c:v>97.8</c:v>
                </c:pt>
                <c:pt idx="1">
                  <c:v>13.3</c:v>
                </c:pt>
                <c:pt idx="2">
                  <c:v>98.1</c:v>
                </c:pt>
                <c:pt idx="3">
                  <c:v>82.5</c:v>
                </c:pt>
                <c:pt idx="4">
                  <c:v>95.7</c:v>
                </c:pt>
                <c:pt idx="5">
                  <c:v>43.5</c:v>
                </c:pt>
                <c:pt idx="6">
                  <c:v>95.7</c:v>
                </c:pt>
                <c:pt idx="7">
                  <c:v>54.1</c:v>
                </c:pt>
              </c:numCache>
            </c:numRef>
          </c:val>
          <c:extLst xmlns:c16r2="http://schemas.microsoft.com/office/drawing/2015/06/chart">
            <c:ext xmlns:c16="http://schemas.microsoft.com/office/drawing/2014/chart" uri="{C3380CC4-5D6E-409C-BE32-E72D297353CC}">
              <c16:uniqueId val="{00000010-5F80-4127-B2BB-06BA55F62268}"/>
            </c:ext>
          </c:extLst>
        </c:ser>
        <c:dLbls>
          <c:showLegendKey val="0"/>
          <c:showVal val="0"/>
          <c:showCatName val="0"/>
          <c:showSerName val="0"/>
          <c:showPercent val="0"/>
          <c:showBubbleSize val="0"/>
        </c:dLbls>
        <c:gapWidth val="86"/>
        <c:axId val="-1995177216"/>
        <c:axId val="-1995174496"/>
      </c:barChart>
      <c:catAx>
        <c:axId val="-199517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995174496"/>
        <c:crosses val="autoZero"/>
        <c:auto val="1"/>
        <c:lblAlgn val="ctr"/>
        <c:lblOffset val="100"/>
        <c:noMultiLvlLbl val="0"/>
      </c:catAx>
      <c:valAx>
        <c:axId val="-1995174496"/>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a:solidFill>
                      <a:schemeClr val="tx1"/>
                    </a:solidFill>
                    <a:latin typeface="Times New Roman" panose="02020603050405020304" pitchFamily="18" charset="0"/>
                    <a:cs typeface="Times New Roman" panose="02020603050405020304" pitchFamily="18" charset="0"/>
                  </a:rPr>
                  <a:t>Pourcentage des consultations avec un diagnostic de la PCIME</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995177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a:solidFill>
            <a:sysClr val="windowText" lastClr="000000"/>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8391144642181"/>
          <c:y val="1.3625638820852394E-2"/>
          <c:w val="0.89531608855357825"/>
          <c:h val="0.7518942187091320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50000"/>
                </a:schemeClr>
              </a:solidFill>
              <a:ln>
                <a:noFill/>
              </a:ln>
              <a:effectLst/>
            </c:spPr>
            <c:extLst xmlns:c16r2="http://schemas.microsoft.com/office/drawing/2015/06/chart">
              <c:ext xmlns:c16="http://schemas.microsoft.com/office/drawing/2014/chart" uri="{C3380CC4-5D6E-409C-BE32-E72D297353CC}">
                <c16:uniqueId val="{00000001-1B9F-4057-9DC9-2A6B3DA86EB5}"/>
              </c:ext>
            </c:extLst>
          </c:dPt>
          <c:dPt>
            <c:idx val="1"/>
            <c:invertIfNegative val="0"/>
            <c:bubble3D val="0"/>
            <c:spPr>
              <a:solidFill>
                <a:schemeClr val="accent6">
                  <a:lumMod val="50000"/>
                </a:schemeClr>
              </a:solidFill>
              <a:ln>
                <a:noFill/>
              </a:ln>
              <a:effectLst/>
            </c:spPr>
            <c:extLst xmlns:c16r2="http://schemas.microsoft.com/office/drawing/2015/06/chart">
              <c:ext xmlns:c16="http://schemas.microsoft.com/office/drawing/2014/chart" uri="{C3380CC4-5D6E-409C-BE32-E72D297353CC}">
                <c16:uniqueId val="{00000003-1B9F-4057-9DC9-2A6B3DA86EB5}"/>
              </c:ext>
            </c:extLst>
          </c:dPt>
          <c:dPt>
            <c:idx val="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1B9F-4057-9DC9-2A6B3DA86EB5}"/>
              </c:ext>
            </c:extLst>
          </c:dPt>
          <c:dPt>
            <c:idx val="3"/>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7-1B9F-4057-9DC9-2A6B3DA86EB5}"/>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9-1B9F-4057-9DC9-2A6B3DA86EB5}"/>
              </c:ext>
            </c:extLst>
          </c:dPt>
          <c:dPt>
            <c:idx val="7"/>
            <c:invertIfNegative val="0"/>
            <c:bubble3D val="0"/>
            <c:spPr>
              <a:solidFill>
                <a:schemeClr val="bg2">
                  <a:lumMod val="10000"/>
                </a:schemeClr>
              </a:solidFill>
              <a:ln>
                <a:noFill/>
              </a:ln>
              <a:effectLst/>
            </c:spPr>
            <c:extLst xmlns:c16r2="http://schemas.microsoft.com/office/drawing/2015/06/chart">
              <c:ext xmlns:c16="http://schemas.microsoft.com/office/drawing/2014/chart" uri="{C3380CC4-5D6E-409C-BE32-E72D297353CC}">
                <c16:uniqueId val="{0000000B-1B9F-4057-9DC9-2A6B3DA86EB5}"/>
              </c:ext>
            </c:extLst>
          </c:dPt>
          <c:dPt>
            <c:idx val="8"/>
            <c:invertIfNegative val="0"/>
            <c:bubble3D val="0"/>
            <c:spPr>
              <a:solidFill>
                <a:schemeClr val="bg2">
                  <a:lumMod val="10000"/>
                </a:schemeClr>
              </a:solidFill>
              <a:ln>
                <a:noFill/>
              </a:ln>
              <a:effectLst/>
            </c:spPr>
            <c:extLst xmlns:c16r2="http://schemas.microsoft.com/office/drawing/2015/06/chart">
              <c:ext xmlns:c16="http://schemas.microsoft.com/office/drawing/2014/chart" uri="{C3380CC4-5D6E-409C-BE32-E72D297353CC}">
                <c16:uniqueId val="{0000000D-1B9F-4057-9DC9-2A6B3DA86EB5}"/>
              </c:ext>
            </c:extLst>
          </c:dPt>
          <c:dPt>
            <c:idx val="9"/>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F-1B9F-4057-9DC9-2A6B3DA86EB5}"/>
              </c:ext>
            </c:extLst>
          </c:dPt>
          <c:dPt>
            <c:idx val="10"/>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11-1B9F-4057-9DC9-2A6B3DA86EB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Feuil11!$E$37:$F$47</c:f>
              <c:multiLvlStrCache>
                <c:ptCount val="11"/>
                <c:lvl>
                  <c:pt idx="0">
                    <c:v>Masculin</c:v>
                  </c:pt>
                  <c:pt idx="1">
                    <c:v>Féminin</c:v>
                  </c:pt>
                  <c:pt idx="2">
                    <c:v>Moins 1 an</c:v>
                  </c:pt>
                  <c:pt idx="3">
                    <c:v>1-3 ans</c:v>
                  </c:pt>
                  <c:pt idx="4">
                    <c:v>3ans et plus</c:v>
                  </c:pt>
                  <c:pt idx="5">
                    <c:v>Primaire 1 et 2</c:v>
                  </c:pt>
                  <c:pt idx="6">
                    <c:v>Secondaire et plus</c:v>
                  </c:pt>
                  <c:pt idx="7">
                    <c:v>Non</c:v>
                  </c:pt>
                  <c:pt idx="8">
                    <c:v>Oui</c:v>
                  </c:pt>
                  <c:pt idx="9">
                    <c:v>1 an</c:v>
                  </c:pt>
                  <c:pt idx="10">
                    <c:v>&gt; 1an</c:v>
                  </c:pt>
                </c:lvl>
                <c:lvl>
                  <c:pt idx="0">
                    <c:v>Sexe</c:v>
                  </c:pt>
                  <c:pt idx="2">
                    <c:v>Expérience</c:v>
                  </c:pt>
                  <c:pt idx="5">
                    <c:v>Education</c:v>
                  </c:pt>
                  <c:pt idx="7">
                    <c:v>Originaire du village</c:v>
                  </c:pt>
                  <c:pt idx="9">
                    <c:v>Durée dans le village</c:v>
                  </c:pt>
                </c:lvl>
              </c:multiLvlStrCache>
            </c:multiLvlStrRef>
          </c:cat>
          <c:val>
            <c:numRef>
              <c:f>Feuil11!$G$37:$G$47</c:f>
              <c:numCache>
                <c:formatCode>General</c:formatCode>
                <c:ptCount val="11"/>
                <c:pt idx="0">
                  <c:v>39.6</c:v>
                </c:pt>
                <c:pt idx="1">
                  <c:v>40</c:v>
                </c:pt>
                <c:pt idx="2">
                  <c:v>36.5</c:v>
                </c:pt>
                <c:pt idx="3">
                  <c:v>42.6</c:v>
                </c:pt>
                <c:pt idx="4">
                  <c:v>39.700000000000003</c:v>
                </c:pt>
                <c:pt idx="5">
                  <c:v>43.1</c:v>
                </c:pt>
                <c:pt idx="6">
                  <c:v>37.200000000000003</c:v>
                </c:pt>
                <c:pt idx="7">
                  <c:v>38.700000000000003</c:v>
                </c:pt>
                <c:pt idx="8">
                  <c:v>57.9</c:v>
                </c:pt>
                <c:pt idx="9">
                  <c:v>22.8</c:v>
                </c:pt>
                <c:pt idx="10">
                  <c:v>43.1</c:v>
                </c:pt>
              </c:numCache>
            </c:numRef>
          </c:val>
          <c:extLst xmlns:c16r2="http://schemas.microsoft.com/office/drawing/2015/06/chart">
            <c:ext xmlns:c16="http://schemas.microsoft.com/office/drawing/2014/chart" uri="{C3380CC4-5D6E-409C-BE32-E72D297353CC}">
              <c16:uniqueId val="{00000012-1B9F-4057-9DC9-2A6B3DA86EB5}"/>
            </c:ext>
          </c:extLst>
        </c:ser>
        <c:dLbls>
          <c:dLblPos val="outEnd"/>
          <c:showLegendKey val="0"/>
          <c:showVal val="1"/>
          <c:showCatName val="0"/>
          <c:showSerName val="0"/>
          <c:showPercent val="0"/>
          <c:showBubbleSize val="0"/>
        </c:dLbls>
        <c:gapWidth val="219"/>
        <c:overlap val="-27"/>
        <c:axId val="-1995163072"/>
        <c:axId val="-1995162528"/>
      </c:barChart>
      <c:catAx>
        <c:axId val="-1995163072"/>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600" b="1">
                    <a:solidFill>
                      <a:sysClr val="windowText" lastClr="000000"/>
                    </a:solidFill>
                    <a:latin typeface="Arial" panose="020B0604020202020204" pitchFamily="34" charset="0"/>
                    <a:cs typeface="Arial" panose="020B0604020202020204" pitchFamily="34" charset="0"/>
                  </a:rPr>
                  <a:t>Cractéristiques ASC</a:t>
                </a:r>
              </a:p>
            </c:rich>
          </c:tx>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995162528"/>
        <c:crosses val="autoZero"/>
        <c:auto val="1"/>
        <c:lblAlgn val="ctr"/>
        <c:lblOffset val="100"/>
        <c:noMultiLvlLbl val="0"/>
      </c:catAx>
      <c:valAx>
        <c:axId val="-199516252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b="1" i="0" baseline="0">
                    <a:solidFill>
                      <a:sysClr val="windowText" lastClr="000000"/>
                    </a:solidFill>
                    <a:effectLst/>
                    <a:latin typeface="Arial" panose="020B0604020202020204" pitchFamily="34" charset="0"/>
                    <a:cs typeface="Arial" panose="020B0604020202020204" pitchFamily="34" charset="0"/>
                  </a:rPr>
                  <a:t>Pourcentage d'enfants correctement traitéspour les maladies PCIME</a:t>
                </a:r>
                <a:endParaRPr lang="fr-FR" sz="1600" b="1">
                  <a:solidFill>
                    <a:sysClr val="windowText" lastClr="000000"/>
                  </a:solidFill>
                  <a:effectLst/>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9951630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0.77773</cdr:x>
      <cdr:y>0.10238</cdr:y>
    </cdr:from>
    <cdr:to>
      <cdr:x>0.90941</cdr:x>
      <cdr:y>0.16792</cdr:y>
    </cdr:to>
    <cdr:sp macro="" textlink="">
      <cdr:nvSpPr>
        <cdr:cNvPr id="6" name="Rectangle 5"/>
        <cdr:cNvSpPr/>
      </cdr:nvSpPr>
      <cdr:spPr>
        <a:xfrm xmlns:a="http://schemas.openxmlformats.org/drawingml/2006/main">
          <a:off x="8566146" y="517146"/>
          <a:ext cx="1450429" cy="331075"/>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fr-FR" sz="1800" i="1" dirty="0">
              <a:latin typeface="Arial" panose="020B0604020202020204" pitchFamily="34" charset="0"/>
              <a:cs typeface="Arial" panose="020B0604020202020204" pitchFamily="34" charset="0"/>
            </a:rPr>
            <a:t>p = 0,24</a:t>
          </a:r>
        </a:p>
      </cdr:txBody>
    </cdr:sp>
  </cdr:relSizeAnchor>
  <cdr:relSizeAnchor xmlns:cdr="http://schemas.openxmlformats.org/drawingml/2006/chartDrawing">
    <cdr:from>
      <cdr:x>0.41652</cdr:x>
      <cdr:y>0.09058</cdr:y>
    </cdr:from>
    <cdr:to>
      <cdr:x>0.54821</cdr:x>
      <cdr:y>0.16479</cdr:y>
    </cdr:to>
    <cdr:sp macro="" textlink="">
      <cdr:nvSpPr>
        <cdr:cNvPr id="7" name="Rectangle 6"/>
        <cdr:cNvSpPr/>
      </cdr:nvSpPr>
      <cdr:spPr>
        <a:xfrm xmlns:a="http://schemas.openxmlformats.org/drawingml/2006/main">
          <a:off x="4587745" y="457587"/>
          <a:ext cx="1450429" cy="374868"/>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800" i="1" dirty="0">
              <a:latin typeface="Arial" panose="020B0604020202020204" pitchFamily="34" charset="0"/>
              <a:cs typeface="Arial" panose="020B0604020202020204" pitchFamily="34" charset="0"/>
            </a:rPr>
            <a:t>p = 0,82</a:t>
          </a:r>
        </a:p>
      </cdr:txBody>
    </cdr:sp>
  </cdr:relSizeAnchor>
  <cdr:relSizeAnchor xmlns:cdr="http://schemas.openxmlformats.org/drawingml/2006/chartDrawing">
    <cdr:from>
      <cdr:x>0.13107</cdr:x>
      <cdr:y>0.09371</cdr:y>
    </cdr:from>
    <cdr:to>
      <cdr:x>0.26275</cdr:x>
      <cdr:y>0.15543</cdr:y>
    </cdr:to>
    <cdr:sp macro="" textlink="">
      <cdr:nvSpPr>
        <cdr:cNvPr id="8" name="Rectangle 7"/>
        <cdr:cNvSpPr/>
      </cdr:nvSpPr>
      <cdr:spPr>
        <a:xfrm xmlns:a="http://schemas.openxmlformats.org/drawingml/2006/main">
          <a:off x="1443636" y="473353"/>
          <a:ext cx="1450429" cy="311806"/>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800" i="1" dirty="0">
              <a:latin typeface="Arial" panose="020B0604020202020204" pitchFamily="34" charset="0"/>
              <a:cs typeface="Arial" panose="020B0604020202020204" pitchFamily="34" charset="0"/>
            </a:rPr>
            <a:t>p = 0,27</a:t>
          </a:r>
        </a:p>
      </cdr:txBody>
    </cdr:sp>
  </cdr:relSizeAnchor>
</c:userShapes>
</file>

<file path=ppt/drawings/drawing2.xml><?xml version="1.0" encoding="utf-8"?>
<c:userShapes xmlns:c="http://schemas.openxmlformats.org/drawingml/2006/chart">
  <cdr:relSizeAnchor xmlns:cdr="http://schemas.openxmlformats.org/drawingml/2006/chartDrawing">
    <cdr:from>
      <cdr:x>0.42273</cdr:x>
      <cdr:y>0.10348</cdr:y>
    </cdr:from>
    <cdr:to>
      <cdr:x>0.55492</cdr:x>
      <cdr:y>0.17978</cdr:y>
    </cdr:to>
    <cdr:sp macro="" textlink="">
      <cdr:nvSpPr>
        <cdr:cNvPr id="3" name="Rectangle 2"/>
        <cdr:cNvSpPr/>
      </cdr:nvSpPr>
      <cdr:spPr>
        <a:xfrm xmlns:a="http://schemas.openxmlformats.org/drawingml/2006/main">
          <a:off x="4638545" y="508387"/>
          <a:ext cx="1450429" cy="374868"/>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r-FR" sz="1800" i="1" dirty="0">
              <a:latin typeface="Arial" panose="020B0604020202020204" pitchFamily="34" charset="0"/>
              <a:cs typeface="Arial" panose="020B0604020202020204" pitchFamily="34" charset="0"/>
            </a:rPr>
            <a:t>p = 0,46</a:t>
          </a:r>
        </a:p>
      </cdr:txBody>
    </cdr:sp>
  </cdr:relSizeAnchor>
</c:userShapes>
</file>

<file path=ppt/drawings/drawing3.xml><?xml version="1.0" encoding="utf-8"?>
<c:userShapes xmlns:c="http://schemas.openxmlformats.org/drawingml/2006/chart">
  <cdr:relSizeAnchor xmlns:cdr="http://schemas.openxmlformats.org/drawingml/2006/chartDrawing">
    <cdr:from>
      <cdr:x>0.65242</cdr:x>
      <cdr:y>0.02424</cdr:y>
    </cdr:from>
    <cdr:to>
      <cdr:x>0.7006</cdr:x>
      <cdr:y>0.10305</cdr:y>
    </cdr:to>
    <cdr:sp macro="" textlink="">
      <cdr:nvSpPr>
        <cdr:cNvPr id="2" name="Ellipse 1">
          <a:extLst xmlns:a="http://schemas.openxmlformats.org/drawingml/2006/main">
            <a:ext uri="{FF2B5EF4-FFF2-40B4-BE49-F238E27FC236}">
              <a16:creationId xmlns:a16="http://schemas.microsoft.com/office/drawing/2014/main" xmlns="" id="{1A3A7E97-9EBB-4962-B776-3AA414A05599}"/>
            </a:ext>
          </a:extLst>
        </cdr:cNvPr>
        <cdr:cNvSpPr/>
      </cdr:nvSpPr>
      <cdr:spPr>
        <a:xfrm xmlns:a="http://schemas.openxmlformats.org/drawingml/2006/main">
          <a:off x="7016004" y="118754"/>
          <a:ext cx="518160" cy="386080"/>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0.74331</cdr:x>
      <cdr:y>0.02424</cdr:y>
    </cdr:from>
    <cdr:to>
      <cdr:x>0.7915</cdr:x>
      <cdr:y>0.10305</cdr:y>
    </cdr:to>
    <cdr:sp macro="" textlink="">
      <cdr:nvSpPr>
        <cdr:cNvPr id="3" name="Ellipse 2">
          <a:extLst xmlns:a="http://schemas.openxmlformats.org/drawingml/2006/main">
            <a:ext uri="{FF2B5EF4-FFF2-40B4-BE49-F238E27FC236}">
              <a16:creationId xmlns:a16="http://schemas.microsoft.com/office/drawing/2014/main" xmlns="" id="{1A3A7E97-9EBB-4962-B776-3AA414A05599}"/>
            </a:ext>
          </a:extLst>
        </cdr:cNvPr>
        <cdr:cNvSpPr/>
      </cdr:nvSpPr>
      <cdr:spPr>
        <a:xfrm xmlns:a="http://schemas.openxmlformats.org/drawingml/2006/main">
          <a:off x="7993466" y="118754"/>
          <a:ext cx="518160" cy="386080"/>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0.83127</cdr:x>
      <cdr:y>0</cdr:y>
    </cdr:from>
    <cdr:to>
      <cdr:x>0.87946</cdr:x>
      <cdr:y>0.0667</cdr:y>
    </cdr:to>
    <cdr:sp macro="" textlink="">
      <cdr:nvSpPr>
        <cdr:cNvPr id="4" name="Ellipse 3">
          <a:extLst xmlns:a="http://schemas.openxmlformats.org/drawingml/2006/main">
            <a:ext uri="{FF2B5EF4-FFF2-40B4-BE49-F238E27FC236}">
              <a16:creationId xmlns:a16="http://schemas.microsoft.com/office/drawing/2014/main" xmlns="" id="{1A3A7E97-9EBB-4962-B776-3AA414A05599}"/>
            </a:ext>
          </a:extLst>
        </cdr:cNvPr>
        <cdr:cNvSpPr/>
      </cdr:nvSpPr>
      <cdr:spPr>
        <a:xfrm xmlns:a="http://schemas.openxmlformats.org/drawingml/2006/main">
          <a:off x="8939360" y="0"/>
          <a:ext cx="518229" cy="326785"/>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0.92148</cdr:x>
      <cdr:y>0</cdr:y>
    </cdr:from>
    <cdr:to>
      <cdr:x>0.96966</cdr:x>
      <cdr:y>0.06419</cdr:y>
    </cdr:to>
    <cdr:sp macro="" textlink="">
      <cdr:nvSpPr>
        <cdr:cNvPr id="5" name="Ellipse 4">
          <a:extLst xmlns:a="http://schemas.openxmlformats.org/drawingml/2006/main">
            <a:ext uri="{FF2B5EF4-FFF2-40B4-BE49-F238E27FC236}">
              <a16:creationId xmlns:a16="http://schemas.microsoft.com/office/drawing/2014/main" xmlns="" id="{1A3A7E97-9EBB-4962-B776-3AA414A05599}"/>
            </a:ext>
          </a:extLst>
        </cdr:cNvPr>
        <cdr:cNvSpPr/>
      </cdr:nvSpPr>
      <cdr:spPr>
        <a:xfrm xmlns:a="http://schemas.openxmlformats.org/drawingml/2006/main">
          <a:off x="9909466" y="0"/>
          <a:ext cx="518121" cy="314467"/>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r-FR"/>
        </a:p>
      </cdr:txBody>
    </cdr:sp>
  </cdr:relSizeAnchor>
</c:userShapes>
</file>

<file path=ppt/drawings/drawing4.xml><?xml version="1.0" encoding="utf-8"?>
<c:userShapes xmlns:c="http://schemas.openxmlformats.org/drawingml/2006/chart">
  <cdr:relSizeAnchor xmlns:cdr="http://schemas.openxmlformats.org/drawingml/2006/chartDrawing">
    <cdr:from>
      <cdr:x>0.2027</cdr:x>
      <cdr:y>0.15774</cdr:y>
    </cdr:from>
    <cdr:to>
      <cdr:x>0.31832</cdr:x>
      <cdr:y>0.23214</cdr:y>
    </cdr:to>
    <cdr:sp macro="" textlink="">
      <cdr:nvSpPr>
        <cdr:cNvPr id="2" name="Rectangle 1"/>
        <cdr:cNvSpPr/>
      </cdr:nvSpPr>
      <cdr:spPr>
        <a:xfrm xmlns:a="http://schemas.openxmlformats.org/drawingml/2006/main">
          <a:off x="2128344" y="835572"/>
          <a:ext cx="1213945" cy="394138"/>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fr-FR" sz="1800" i="1" dirty="0">
              <a:latin typeface="Arial" panose="020B0604020202020204" pitchFamily="34" charset="0"/>
              <a:cs typeface="Arial" panose="020B0604020202020204" pitchFamily="34" charset="0"/>
            </a:rPr>
            <a:t>p = 0,07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373DF9FF-6FC4-A846-8AB7-F4D4EE65EF6D}" type="datetimeFigureOut">
              <a:rPr lang="en-US" smtClean="0"/>
              <a:t>4/25/2019</a:t>
            </a:fld>
            <a:endParaRPr lang="en-US"/>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96D2EF96-DBE0-8A44-B330-35AAA79BC4FA}" type="slidenum">
              <a:rPr lang="en-US" smtClean="0"/>
              <a:t>‹N°›</a:t>
            </a:fld>
            <a:endParaRPr lang="en-US"/>
          </a:p>
        </p:txBody>
      </p:sp>
    </p:spTree>
    <p:extLst>
      <p:ext uri="{BB962C8B-B14F-4D97-AF65-F5344CB8AC3E}">
        <p14:creationId xmlns:p14="http://schemas.microsoft.com/office/powerpoint/2010/main" val="102759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2</a:t>
            </a:fld>
            <a:endParaRPr lang="en-US" dirty="0"/>
          </a:p>
        </p:txBody>
      </p:sp>
    </p:spTree>
    <p:extLst>
      <p:ext uri="{BB962C8B-B14F-4D97-AF65-F5344CB8AC3E}">
        <p14:creationId xmlns:p14="http://schemas.microsoft.com/office/powerpoint/2010/main" val="3808421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14</a:t>
            </a:fld>
            <a:endParaRPr lang="en-US"/>
          </a:p>
        </p:txBody>
      </p:sp>
    </p:spTree>
    <p:extLst>
      <p:ext uri="{BB962C8B-B14F-4D97-AF65-F5344CB8AC3E}">
        <p14:creationId xmlns:p14="http://schemas.microsoft.com/office/powerpoint/2010/main" val="365908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15</a:t>
            </a:fld>
            <a:endParaRPr lang="en-US"/>
          </a:p>
        </p:txBody>
      </p:sp>
    </p:spTree>
    <p:extLst>
      <p:ext uri="{BB962C8B-B14F-4D97-AF65-F5344CB8AC3E}">
        <p14:creationId xmlns:p14="http://schemas.microsoft.com/office/powerpoint/2010/main" val="122107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16</a:t>
            </a:fld>
            <a:endParaRPr lang="en-US"/>
          </a:p>
        </p:txBody>
      </p:sp>
    </p:spTree>
    <p:extLst>
      <p:ext uri="{BB962C8B-B14F-4D97-AF65-F5344CB8AC3E}">
        <p14:creationId xmlns:p14="http://schemas.microsoft.com/office/powerpoint/2010/main" val="296875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17</a:t>
            </a:fld>
            <a:endParaRPr lang="en-US"/>
          </a:p>
        </p:txBody>
      </p:sp>
    </p:spTree>
    <p:extLst>
      <p:ext uri="{BB962C8B-B14F-4D97-AF65-F5344CB8AC3E}">
        <p14:creationId xmlns:p14="http://schemas.microsoft.com/office/powerpoint/2010/main" val="923540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18</a:t>
            </a:fld>
            <a:endParaRPr lang="en-US"/>
          </a:p>
        </p:txBody>
      </p:sp>
    </p:spTree>
    <p:extLst>
      <p:ext uri="{BB962C8B-B14F-4D97-AF65-F5344CB8AC3E}">
        <p14:creationId xmlns:p14="http://schemas.microsoft.com/office/powerpoint/2010/main" val="368715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33C8E6C-EF59-4B8A-AFE3-553A58680188}" type="slidenum">
              <a:rPr lang="en-US" smtClean="0"/>
              <a:t>20</a:t>
            </a:fld>
            <a:endParaRPr lang="en-US"/>
          </a:p>
        </p:txBody>
      </p:sp>
    </p:spTree>
    <p:extLst>
      <p:ext uri="{BB962C8B-B14F-4D97-AF65-F5344CB8AC3E}">
        <p14:creationId xmlns:p14="http://schemas.microsoft.com/office/powerpoint/2010/main" val="324521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L’enquête a concerné 237 sites d’ASC sur les 300 échantillonnés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474 enfants malades âgés de 2 à 59 mois ont été pris en charge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221 nouveau-nés ont bénéficié d’une visite à domicile</a:t>
            </a:r>
          </a:p>
          <a:p>
            <a:pPr marL="171450" indent="-171450">
              <a:buFont typeface="Wingdings" panose="05000000000000000000" pitchFamily="2" charset="2"/>
              <a:buChar char="§"/>
            </a:pP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22</a:t>
            </a:fld>
            <a:endParaRPr lang="en-US"/>
          </a:p>
        </p:txBody>
      </p:sp>
    </p:spTree>
    <p:extLst>
      <p:ext uri="{BB962C8B-B14F-4D97-AF65-F5344CB8AC3E}">
        <p14:creationId xmlns:p14="http://schemas.microsoft.com/office/powerpoint/2010/main" val="1034191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Dans tous les districts une prédominance des ASC de sexe féminin sauf à Koulikoro</a:t>
            </a: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23</a:t>
            </a:fld>
            <a:endParaRPr lang="en-US"/>
          </a:p>
        </p:txBody>
      </p:sp>
    </p:spTree>
    <p:extLst>
      <p:ext uri="{BB962C8B-B14F-4D97-AF65-F5344CB8AC3E}">
        <p14:creationId xmlns:p14="http://schemas.microsoft.com/office/powerpoint/2010/main" val="112411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24</a:t>
            </a:fld>
            <a:endParaRPr lang="en-US"/>
          </a:p>
        </p:txBody>
      </p:sp>
    </p:spTree>
    <p:extLst>
      <p:ext uri="{BB962C8B-B14F-4D97-AF65-F5344CB8AC3E}">
        <p14:creationId xmlns:p14="http://schemas.microsoft.com/office/powerpoint/2010/main" val="333918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25</a:t>
            </a:fld>
            <a:endParaRPr lang="en-US"/>
          </a:p>
        </p:txBody>
      </p:sp>
    </p:spTree>
    <p:extLst>
      <p:ext uri="{BB962C8B-B14F-4D97-AF65-F5344CB8AC3E}">
        <p14:creationId xmlns:p14="http://schemas.microsoft.com/office/powerpoint/2010/main" val="426539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dirty="0"/>
              <a:t>Mortalité des enfants  demeure</a:t>
            </a:r>
            <a:r>
              <a:rPr lang="fr-FR" sz="1200" b="1" baseline="0" dirty="0"/>
              <a:t> un problème de santé publique</a:t>
            </a:r>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4</a:t>
            </a:fld>
            <a:endParaRPr lang="en-US"/>
          </a:p>
        </p:txBody>
      </p:sp>
    </p:spTree>
    <p:extLst>
      <p:ext uri="{BB962C8B-B14F-4D97-AF65-F5344CB8AC3E}">
        <p14:creationId xmlns:p14="http://schemas.microsoft.com/office/powerpoint/2010/main" val="1719110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26</a:t>
            </a:fld>
            <a:endParaRPr lang="en-US"/>
          </a:p>
        </p:txBody>
      </p:sp>
    </p:spTree>
    <p:extLst>
      <p:ext uri="{BB962C8B-B14F-4D97-AF65-F5344CB8AC3E}">
        <p14:creationId xmlns:p14="http://schemas.microsoft.com/office/powerpoint/2010/main" val="580981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100% formés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Plus de 80% supervisés</a:t>
            </a:r>
            <a:r>
              <a:rPr lang="fr-FR" sz="1200" kern="1200" baseline="0" dirty="0">
                <a:solidFill>
                  <a:schemeClr val="tx1"/>
                </a:solidFill>
                <a:effectLst/>
                <a:latin typeface="+mn-lt"/>
                <a:ea typeface="+mn-ea"/>
                <a:cs typeface="+mn-cs"/>
              </a:rPr>
              <a:t> sur les soins des enfants</a:t>
            </a:r>
            <a:endParaRPr lang="fr-FR"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Plus de 85% de disponibilité de matériel au moment de l’enquête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Plus 95% de disponibilité de registre</a:t>
            </a:r>
            <a:r>
              <a:rPr lang="fr-FR" sz="1200" kern="1200" baseline="0" dirty="0">
                <a:solidFill>
                  <a:schemeClr val="tx1"/>
                </a:solidFill>
                <a:effectLst/>
                <a:latin typeface="+mn-lt"/>
                <a:ea typeface="+mn-ea"/>
                <a:cs typeface="+mn-cs"/>
              </a:rPr>
              <a:t> et fiche pour PEC enfants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baseline="0" dirty="0">
                <a:solidFill>
                  <a:srgbClr val="FF0000"/>
                </a:solidFill>
                <a:effectLst/>
                <a:latin typeface="+mn-lt"/>
                <a:ea typeface="+mn-ea"/>
                <a:cs typeface="+mn-cs"/>
              </a:rPr>
              <a:t>Moins de 70% de disponibilité de </a:t>
            </a:r>
            <a:r>
              <a:rPr lang="fr-FR" sz="1200" kern="1200" dirty="0">
                <a:solidFill>
                  <a:srgbClr val="FF0000"/>
                </a:solidFill>
                <a:effectLst/>
                <a:latin typeface="+mn-lt"/>
                <a:ea typeface="+mn-ea"/>
                <a:cs typeface="+mn-cs"/>
              </a:rPr>
              <a:t>registre</a:t>
            </a:r>
            <a:r>
              <a:rPr lang="fr-FR" sz="1200" kern="1200" baseline="0" dirty="0">
                <a:solidFill>
                  <a:srgbClr val="FF0000"/>
                </a:solidFill>
                <a:effectLst/>
                <a:latin typeface="+mn-lt"/>
                <a:ea typeface="+mn-ea"/>
                <a:cs typeface="+mn-cs"/>
              </a:rPr>
              <a:t> et fiche remplis pour Médicaments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28</a:t>
            </a:fld>
            <a:endParaRPr lang="en-US"/>
          </a:p>
        </p:txBody>
      </p:sp>
    </p:spTree>
    <p:extLst>
      <p:ext uri="{BB962C8B-B14F-4D97-AF65-F5344CB8AC3E}">
        <p14:creationId xmlns:p14="http://schemas.microsoft.com/office/powerpoint/2010/main" val="3890631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Wingdings" panose="05000000000000000000" pitchFamily="2" charset="2"/>
              <a:buChar char="§"/>
            </a:pPr>
            <a:r>
              <a:rPr lang="fr-FR" baseline="0" dirty="0"/>
              <a:t>Dans l’ensemble, </a:t>
            </a:r>
            <a:r>
              <a:rPr lang="fr-FR" baseline="0" dirty="0" smtClean="0"/>
              <a:t>7/12 </a:t>
            </a:r>
            <a:r>
              <a:rPr lang="fr-FR" baseline="0" dirty="0"/>
              <a:t>médicaments &amp; TDR étaient disponibles chez plus </a:t>
            </a:r>
            <a:r>
              <a:rPr lang="fr-FR" baseline="0" dirty="0" smtClean="0"/>
              <a:t>d’ASC au moment de l’enquête </a:t>
            </a:r>
            <a:r>
              <a:rPr lang="fr-FR" baseline="0" dirty="0"/>
              <a:t>qu’avant l’évaluation</a:t>
            </a:r>
          </a:p>
          <a:p>
            <a:r>
              <a:rPr lang="fr-FR" b="1" baseline="0" dirty="0"/>
              <a:t>Pour le 2 périodes (3 mois avant et au moment de l’enquête) :</a:t>
            </a:r>
            <a:r>
              <a:rPr lang="fr-FR" baseline="0" dirty="0"/>
              <a:t> </a:t>
            </a:r>
            <a:endParaRPr lang="fr-FR" dirty="0"/>
          </a:p>
          <a:p>
            <a:pPr marL="171450" indent="-171450">
              <a:buFont typeface="Wingdings" panose="05000000000000000000" pitchFamily="2" charset="2"/>
              <a:buChar char="§"/>
            </a:pPr>
            <a:r>
              <a:rPr lang="fr-FR" baseline="0" dirty="0"/>
              <a:t>La Carbocycstéine et 3 médicaments de PEC de la malnutrition étaient disponibles chez moins de 50% des ASC </a:t>
            </a:r>
          </a:p>
          <a:p>
            <a:pPr marL="171450" indent="-171450">
              <a:buFont typeface="Wingdings" panose="05000000000000000000" pitchFamily="2" charset="2"/>
              <a:buChar char="§"/>
            </a:pPr>
            <a:r>
              <a:rPr lang="fr-FR" dirty="0"/>
              <a:t>Paludisme </a:t>
            </a:r>
            <a:r>
              <a:rPr lang="fr-FR" baseline="0" dirty="0"/>
              <a:t>: plus de 80% d’ASC disposait des 3 produits</a:t>
            </a:r>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29</a:t>
            </a:fld>
            <a:endParaRPr lang="en-US"/>
          </a:p>
        </p:txBody>
      </p:sp>
    </p:spTree>
    <p:extLst>
      <p:ext uri="{BB962C8B-B14F-4D97-AF65-F5344CB8AC3E}">
        <p14:creationId xmlns:p14="http://schemas.microsoft.com/office/powerpoint/2010/main" val="2916412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Les enfants correctement classés pour toutes les maladies de la PCIME</a:t>
            </a:r>
            <a:r>
              <a:rPr lang="fr-FR" sz="1200" kern="1200" baseline="0" dirty="0">
                <a:solidFill>
                  <a:schemeClr val="tx1"/>
                </a:solidFill>
                <a:effectLst/>
                <a:latin typeface="+mn-lt"/>
                <a:ea typeface="+mn-ea"/>
                <a:cs typeface="+mn-cs"/>
              </a:rPr>
              <a:t> : </a:t>
            </a:r>
            <a:r>
              <a:rPr lang="fr-FR" sz="1200" kern="1200" dirty="0">
                <a:solidFill>
                  <a:schemeClr val="tx1"/>
                </a:solidFill>
                <a:effectLst/>
                <a:latin typeface="+mn-lt"/>
                <a:ea typeface="+mn-ea"/>
                <a:cs typeface="+mn-cs"/>
              </a:rPr>
              <a:t>65,3%.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Plus de 80% des enfants étaient correctement classés pour le paludisme simple (91,5%), la toux/rhume (86,5%) , la diarrhée simple (84%)</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Les enfants souffrant de pneumonie ont été correctement classés dans une proportion de 52,1%.</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58487D6D-8A91-426F-A1E3-BDB01BA18016}" type="slidenum">
              <a:rPr lang="fr-FR" smtClean="0"/>
              <a:t>32</a:t>
            </a:fld>
            <a:endParaRPr lang="fr-FR"/>
          </a:p>
        </p:txBody>
      </p:sp>
    </p:spTree>
    <p:extLst>
      <p:ext uri="{BB962C8B-B14F-4D97-AF65-F5344CB8AC3E}">
        <p14:creationId xmlns:p14="http://schemas.microsoft.com/office/powerpoint/2010/main" val="298341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Dans tous les districts, la proportion d’enfants correctement classés variait de 57,8% (Koulikoro) à 69,9% (Dioila).</a:t>
            </a:r>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33</a:t>
            </a:fld>
            <a:endParaRPr lang="en-US"/>
          </a:p>
        </p:txBody>
      </p:sp>
    </p:spTree>
    <p:extLst>
      <p:ext uri="{BB962C8B-B14F-4D97-AF65-F5344CB8AC3E}">
        <p14:creationId xmlns:p14="http://schemas.microsoft.com/office/powerpoint/2010/main" val="3625436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points en rouge sont ceux pour lesquels la mesure de l’ASC est ± 5 respirations de celle du clinicien (égal à 54,7 % du total). </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58487D6D-8A91-426F-A1E3-BDB01BA18016}" type="slidenum">
              <a:rPr lang="fr-FR" smtClean="0"/>
              <a:t>34</a:t>
            </a:fld>
            <a:endParaRPr lang="fr-FR"/>
          </a:p>
        </p:txBody>
      </p:sp>
    </p:spTree>
    <p:extLst>
      <p:ext uri="{BB962C8B-B14F-4D97-AF65-F5344CB8AC3E}">
        <p14:creationId xmlns:p14="http://schemas.microsoft.com/office/powerpoint/2010/main" val="3778053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Nous constatons une différence entre les proportions d’enfants correctement classés par les ASC : </a:t>
            </a:r>
          </a:p>
          <a:p>
            <a:pPr marL="171450" indent="-171450">
              <a:buFont typeface="Wingdings" panose="05000000000000000000" pitchFamily="2" charset="2"/>
              <a:buChar char="§"/>
            </a:pPr>
            <a:r>
              <a:rPr lang="fr-FR" sz="1200" kern="1200" dirty="0">
                <a:solidFill>
                  <a:schemeClr val="tx1"/>
                </a:solidFill>
                <a:effectLst/>
                <a:latin typeface="+mn-lt"/>
                <a:ea typeface="+mn-ea"/>
                <a:cs typeface="+mn-cs"/>
              </a:rPr>
              <a:t>de sexe féminin (67,2% ) (p = 0,27) </a:t>
            </a:r>
          </a:p>
          <a:p>
            <a:pPr marL="171450" indent="-171450">
              <a:buFont typeface="Wingdings" panose="05000000000000000000" pitchFamily="2" charset="2"/>
              <a:buChar char="§"/>
            </a:pPr>
            <a:r>
              <a:rPr lang="fr-FR" sz="1200" kern="1200" dirty="0">
                <a:solidFill>
                  <a:schemeClr val="tx1"/>
                </a:solidFill>
                <a:effectLst/>
                <a:latin typeface="+mn-lt"/>
                <a:ea typeface="+mn-ea"/>
                <a:cs typeface="+mn-cs"/>
              </a:rPr>
              <a:t>du niveau primaire (65,9%) (p = 0,82)</a:t>
            </a:r>
          </a:p>
          <a:p>
            <a:pPr marL="171450" indent="-171450">
              <a:buFont typeface="Wingdings" panose="05000000000000000000" pitchFamily="2" charset="2"/>
              <a:buChar char="§"/>
            </a:pPr>
            <a:r>
              <a:rPr lang="fr-FR" sz="1200" kern="1200" dirty="0">
                <a:solidFill>
                  <a:schemeClr val="tx1"/>
                </a:solidFill>
                <a:effectLst/>
                <a:latin typeface="+mn-lt"/>
                <a:ea typeface="+mn-ea"/>
                <a:cs typeface="+mn-cs"/>
              </a:rPr>
              <a:t>supervisés au cours des 12 derniers mois (69,9%) (p = 0,24)</a:t>
            </a:r>
          </a:p>
          <a:p>
            <a:r>
              <a:rPr lang="fr-FR" sz="1200" kern="1200" dirty="0">
                <a:solidFill>
                  <a:schemeClr val="tx1"/>
                </a:solidFill>
                <a:effectLst/>
                <a:latin typeface="+mn-lt"/>
                <a:ea typeface="+mn-ea"/>
                <a:cs typeface="+mn-cs"/>
              </a:rPr>
              <a:t>Mais l’analyse ne</a:t>
            </a:r>
            <a:r>
              <a:rPr lang="fr-FR" sz="1200" kern="1200" baseline="0" dirty="0">
                <a:solidFill>
                  <a:schemeClr val="tx1"/>
                </a:solidFill>
                <a:effectLst/>
                <a:latin typeface="+mn-lt"/>
                <a:ea typeface="+mn-ea"/>
                <a:cs typeface="+mn-cs"/>
              </a:rPr>
              <a:t> montre pas de relation entre la classification correcte et ces 3 caractéristiques</a:t>
            </a:r>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35</a:t>
            </a:fld>
            <a:endParaRPr lang="en-US"/>
          </a:p>
        </p:txBody>
      </p:sp>
    </p:spTree>
    <p:extLst>
      <p:ext uri="{BB962C8B-B14F-4D97-AF65-F5344CB8AC3E}">
        <p14:creationId xmlns:p14="http://schemas.microsoft.com/office/powerpoint/2010/main" val="4120490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les ASC ont correctement classé les enfants âgés de 12 à 23 mois dans une proportion  de 69,3% ,</a:t>
            </a:r>
            <a:r>
              <a:rPr lang="fr-FR" sz="1200" kern="1200" baseline="0" dirty="0">
                <a:solidFill>
                  <a:schemeClr val="tx1"/>
                </a:solidFill>
                <a:effectLst/>
                <a:latin typeface="+mn-lt"/>
                <a:ea typeface="+mn-ea"/>
                <a:cs typeface="+mn-cs"/>
              </a:rPr>
              <a:t> mais la différence de proportion n’est pas statistiquement significative </a:t>
            </a:r>
            <a:r>
              <a:rPr lang="fr-FR" sz="1200" kern="1200" dirty="0">
                <a:solidFill>
                  <a:schemeClr val="tx1"/>
                </a:solidFill>
                <a:effectLst/>
                <a:latin typeface="+mn-lt"/>
                <a:ea typeface="+mn-ea"/>
                <a:cs typeface="+mn-cs"/>
              </a:rPr>
              <a:t>(p = 0,46).</a:t>
            </a:r>
            <a:r>
              <a:rPr lang="fr-FR" sz="1200" kern="1200" baseline="0" dirty="0">
                <a:solidFill>
                  <a:schemeClr val="tx1"/>
                </a:solidFill>
                <a:effectLst/>
                <a:latin typeface="+mn-lt"/>
                <a:ea typeface="+mn-ea"/>
                <a:cs typeface="+mn-cs"/>
              </a:rPr>
              <a:t> </a:t>
            </a:r>
          </a:p>
          <a:p>
            <a:pPr marL="171450" indent="-171450">
              <a:buFont typeface="Wingdings" panose="05000000000000000000" pitchFamily="2" charset="2"/>
              <a:buChar char="§"/>
            </a:pPr>
            <a:r>
              <a:rPr lang="fr-FR" sz="1200" b="1" kern="1200" baseline="0" dirty="0">
                <a:solidFill>
                  <a:schemeClr val="tx1"/>
                </a:solidFill>
                <a:effectLst/>
                <a:latin typeface="+mn-lt"/>
                <a:ea typeface="+mn-ea"/>
                <a:cs typeface="+mn-cs"/>
              </a:rPr>
              <a:t>Donc il n’y a pas de relation entre la classification correcte et l’âge de l’enfant </a:t>
            </a:r>
            <a:endParaRPr lang="fr-FR"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58487D6D-8A91-426F-A1E3-BDB01BA18016}" type="slidenum">
              <a:rPr lang="fr-FR" smtClean="0"/>
              <a:t>36</a:t>
            </a:fld>
            <a:endParaRPr lang="fr-FR"/>
          </a:p>
        </p:txBody>
      </p:sp>
    </p:spTree>
    <p:extLst>
      <p:ext uri="{BB962C8B-B14F-4D97-AF65-F5344CB8AC3E}">
        <p14:creationId xmlns:p14="http://schemas.microsoft.com/office/powerpoint/2010/main" val="2353821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Dans l’ensemble, 39,8 % des enfants malades pris en charge ont bénéficié d’un traitement correct. Cette proportion variait de 25,9% (Sikasso) à 47,2% (Dioila). </a:t>
            </a:r>
          </a:p>
          <a:p>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38</a:t>
            </a:fld>
            <a:endParaRPr lang="en-US"/>
          </a:p>
        </p:txBody>
      </p:sp>
    </p:spTree>
    <p:extLst>
      <p:ext uri="{BB962C8B-B14F-4D97-AF65-F5344CB8AC3E}">
        <p14:creationId xmlns:p14="http://schemas.microsoft.com/office/powerpoint/2010/main" val="3231661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ASC ont pris en charge correctement 39,8% des enfants pour toutes les maladies de la PCIME. La proportion d’enfants ayant bénéficié d’un traitement correct était de 80% pour paludisme simple traité avec CTA, 50,9% pour la toux/rhume, 26,3% pour la diarrhée et 13% pour la pneumonie. </a:t>
            </a:r>
          </a:p>
          <a:p>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39</a:t>
            </a:fld>
            <a:endParaRPr lang="en-US"/>
          </a:p>
        </p:txBody>
      </p:sp>
    </p:spTree>
    <p:extLst>
      <p:ext uri="{BB962C8B-B14F-4D97-AF65-F5344CB8AC3E}">
        <p14:creationId xmlns:p14="http://schemas.microsoft.com/office/powerpoint/2010/main" val="167160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5</a:t>
            </a:fld>
            <a:endParaRPr lang="en-US"/>
          </a:p>
        </p:txBody>
      </p:sp>
    </p:spTree>
    <p:extLst>
      <p:ext uri="{BB962C8B-B14F-4D97-AF65-F5344CB8AC3E}">
        <p14:creationId xmlns:p14="http://schemas.microsoft.com/office/powerpoint/2010/main" val="3069058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parmi les enfants ayant été classé pneumonie par l’ASC, 97,8% ont reçu de l’Amoxicilline dont 13,3% ont reçu une dose appropriée. Pour les enfants classés comme ayant un paludisme simple, 98,1% ont bénéficié de la CTA parmi lesquels 82,5% ont reçu un traitement approprié</a:t>
            </a: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40</a:t>
            </a:fld>
            <a:endParaRPr lang="en-US"/>
          </a:p>
        </p:txBody>
      </p:sp>
    </p:spTree>
    <p:extLst>
      <p:ext uri="{BB962C8B-B14F-4D97-AF65-F5344CB8AC3E}">
        <p14:creationId xmlns:p14="http://schemas.microsoft.com/office/powerpoint/2010/main" val="3153698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kern="1200" baseline="0" dirty="0">
                <a:solidFill>
                  <a:schemeClr val="tx1"/>
                </a:solidFill>
                <a:effectLst/>
                <a:latin typeface="+mn-lt"/>
                <a:ea typeface="+mn-ea"/>
                <a:cs typeface="+mn-cs"/>
              </a:rPr>
              <a:t>Nous constatons </a:t>
            </a:r>
            <a:r>
              <a:rPr lang="fr-FR" sz="1200" kern="1200" dirty="0">
                <a:solidFill>
                  <a:schemeClr val="tx1"/>
                </a:solidFill>
                <a:effectLst/>
                <a:latin typeface="+mn-lt"/>
                <a:ea typeface="+mn-ea"/>
                <a:cs typeface="+mn-cs"/>
              </a:rPr>
              <a:t>une différence entre les proportions d’enfants correctement traités par les ASC et </a:t>
            </a:r>
            <a:r>
              <a:rPr lang="fr-FR" sz="1200" b="0" kern="1200" baseline="0" dirty="0">
                <a:solidFill>
                  <a:schemeClr val="tx1"/>
                </a:solidFill>
                <a:effectLst/>
                <a:latin typeface="+mn-lt"/>
                <a:ea typeface="+mn-ea"/>
                <a:cs typeface="+mn-cs"/>
              </a:rPr>
              <a:t>:</a:t>
            </a:r>
          </a:p>
          <a:p>
            <a:pPr marL="171450" indent="-171450">
              <a:buFontTx/>
              <a:buChar char="-"/>
            </a:pPr>
            <a:r>
              <a:rPr lang="fr-FR" sz="1200" b="0" kern="1200" baseline="0" dirty="0">
                <a:solidFill>
                  <a:schemeClr val="tx1"/>
                </a:solidFill>
                <a:effectLst/>
                <a:latin typeface="+mn-lt"/>
                <a:ea typeface="+mn-ea"/>
                <a:cs typeface="+mn-cs"/>
              </a:rPr>
              <a:t>Sa durée d’expérience</a:t>
            </a:r>
          </a:p>
          <a:p>
            <a:pPr marL="171450" indent="-171450">
              <a:buFontTx/>
              <a:buChar char="-"/>
            </a:pPr>
            <a:r>
              <a:rPr lang="fr-FR" sz="1200" b="0" kern="1200" baseline="0" dirty="0">
                <a:solidFill>
                  <a:schemeClr val="tx1"/>
                </a:solidFill>
                <a:effectLst/>
                <a:latin typeface="+mn-lt"/>
                <a:ea typeface="+mn-ea"/>
                <a:cs typeface="+mn-cs"/>
              </a:rPr>
              <a:t>Qu’ils soit originaire du village</a:t>
            </a:r>
          </a:p>
          <a:p>
            <a:pPr marL="171450" indent="-171450">
              <a:buFontTx/>
              <a:buChar char="-"/>
            </a:pPr>
            <a:r>
              <a:rPr lang="fr-FR" sz="1200" b="0" kern="1200" baseline="0" dirty="0">
                <a:solidFill>
                  <a:schemeClr val="tx1"/>
                </a:solidFill>
                <a:effectLst/>
                <a:latin typeface="+mn-lt"/>
                <a:ea typeface="+mn-ea"/>
                <a:cs typeface="+mn-cs"/>
              </a:rPr>
              <a:t>Sa durée dans le village</a:t>
            </a:r>
          </a:p>
          <a:p>
            <a:r>
              <a:rPr lang="fr-FR" sz="1200" b="1" kern="1200" baseline="0" dirty="0">
                <a:solidFill>
                  <a:schemeClr val="tx1"/>
                </a:solidFill>
                <a:effectLst/>
                <a:latin typeface="+mn-lt"/>
                <a:ea typeface="+mn-ea"/>
                <a:cs typeface="+mn-cs"/>
              </a:rPr>
              <a:t>Mais cette différence ne montre pas qu’il y a une relation entre le traitement correct et les caractéristique de l’ASC </a:t>
            </a: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41</a:t>
            </a:fld>
            <a:endParaRPr lang="en-US"/>
          </a:p>
        </p:txBody>
      </p:sp>
    </p:spTree>
    <p:extLst>
      <p:ext uri="{BB962C8B-B14F-4D97-AF65-F5344CB8AC3E}">
        <p14:creationId xmlns:p14="http://schemas.microsoft.com/office/powerpoint/2010/main" val="2613133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seulement 39,6% des enfants était correctement traités par les ASC ayant bénéficié d’une supervision au cours des 12 derniers mois. </a:t>
            </a:r>
          </a:p>
          <a:p>
            <a:r>
              <a:rPr lang="fr-FR" sz="1200" kern="1200" dirty="0">
                <a:solidFill>
                  <a:schemeClr val="tx1"/>
                </a:solidFill>
                <a:effectLst/>
                <a:latin typeface="+mn-lt"/>
                <a:ea typeface="+mn-ea"/>
                <a:cs typeface="+mn-cs"/>
              </a:rPr>
              <a:t>La différence de proportion avec les ASC ayant bénéficié d’une pratique de supervision n’est pas </a:t>
            </a:r>
            <a:r>
              <a:rPr lang="fr-FR" sz="1200" kern="1200" dirty="0" smtClean="0">
                <a:solidFill>
                  <a:schemeClr val="tx1"/>
                </a:solidFill>
                <a:effectLst/>
                <a:latin typeface="+mn-lt"/>
                <a:ea typeface="+mn-ea"/>
                <a:cs typeface="+mn-cs"/>
              </a:rPr>
              <a:t>statistiquement significative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observation de la prise en charge des enfants pendant lu ont donné un traitement correct dans une proportion de 38% ; ceux supervisés avec conseils reçus représentaient 35,6%</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 = 0,19)</a:t>
            </a: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42</a:t>
            </a:fld>
            <a:endParaRPr lang="en-US"/>
          </a:p>
        </p:txBody>
      </p:sp>
    </p:spTree>
    <p:extLst>
      <p:ext uri="{BB962C8B-B14F-4D97-AF65-F5344CB8AC3E}">
        <p14:creationId xmlns:p14="http://schemas.microsoft.com/office/powerpoint/2010/main" val="2723224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proportion des enfants correctement classés pour toutes les maladies de la PCIME et qui ont reçu un traitement incorrect représentait 51,5% et les enfants chez qui la classification et le traitement étaient corrects représentaient seulement 15,9%.</a:t>
            </a: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43</a:t>
            </a:fld>
            <a:endParaRPr lang="en-US"/>
          </a:p>
        </p:txBody>
      </p:sp>
    </p:spTree>
    <p:extLst>
      <p:ext uri="{BB962C8B-B14F-4D97-AF65-F5344CB8AC3E}">
        <p14:creationId xmlns:p14="http://schemas.microsoft.com/office/powerpoint/2010/main" val="2486936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Les ASC ont exécuté </a:t>
            </a:r>
            <a:r>
              <a:rPr lang="fr-FR" b="1" dirty="0">
                <a:solidFill>
                  <a:srgbClr val="FF0000"/>
                </a:solidFill>
              </a:rPr>
              <a:t>au moins 5 actions </a:t>
            </a:r>
            <a:r>
              <a:rPr lang="fr-FR" dirty="0">
                <a:solidFill>
                  <a:schemeClr val="bg1"/>
                </a:solidFill>
              </a:rPr>
              <a:t>de recherche de signes de danger chez 92,3% des nouveau-nés et seulement chez 22,6% ils ont effectué les 10 actions</a:t>
            </a:r>
            <a:endParaRPr lang="en-US" dirty="0">
              <a:solidFill>
                <a:schemeClr val="bg1"/>
              </a:solidFill>
              <a:latin typeface="Cambria" panose="02040503050406030204" pitchFamily="18" charset="0"/>
              <a:ea typeface="Cambria" panose="020405030504060302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45</a:t>
            </a:fld>
            <a:endParaRPr lang="en-US"/>
          </a:p>
        </p:txBody>
      </p:sp>
    </p:spTree>
    <p:extLst>
      <p:ext uri="{BB962C8B-B14F-4D97-AF65-F5344CB8AC3E}">
        <p14:creationId xmlns:p14="http://schemas.microsoft.com/office/powerpoint/2010/main" val="1601386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Quatre actions de recherche des signes de danger sont fréquemment exécutées par les ASC chez les nouveau-nés :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dirty="0">
                <a:solidFill>
                  <a:schemeClr val="bg1"/>
                </a:solidFill>
              </a:rPr>
              <a:t>prise de température (99,1%),</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dirty="0">
                <a:solidFill>
                  <a:schemeClr val="bg1"/>
                </a:solidFill>
              </a:rPr>
              <a:t>pesée (94,6%),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dirty="0">
                <a:solidFill>
                  <a:schemeClr val="bg1"/>
                </a:solidFill>
              </a:rPr>
              <a:t>comptage de la fréquence respiratoire (89,6%)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dirty="0">
                <a:solidFill>
                  <a:schemeClr val="bg1"/>
                </a:solidFill>
              </a:rPr>
              <a:t>vérification des tétées du bébé (89,6%)</a:t>
            </a:r>
          </a:p>
          <a:p>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46</a:t>
            </a:fld>
            <a:endParaRPr lang="en-US"/>
          </a:p>
        </p:txBody>
      </p:sp>
    </p:spTree>
    <p:extLst>
      <p:ext uri="{BB962C8B-B14F-4D97-AF65-F5344CB8AC3E}">
        <p14:creationId xmlns:p14="http://schemas.microsoft.com/office/powerpoint/2010/main" val="1549446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proportion des nouveau-nés chez qui plus d’actions de recherche de signes de danger ont été exécutées était plus élevée dans le groupe des ASC de sexe masculin que celui du sexe féminin mais la différence n’est pas statistiquement significative (p= 0,07).</a:t>
            </a: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47</a:t>
            </a:fld>
            <a:endParaRPr lang="en-US"/>
          </a:p>
        </p:txBody>
      </p:sp>
    </p:spTree>
    <p:extLst>
      <p:ext uri="{BB962C8B-B14F-4D97-AF65-F5344CB8AC3E}">
        <p14:creationId xmlns:p14="http://schemas.microsoft.com/office/powerpoint/2010/main" val="1749341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1" kern="1200" dirty="0">
                <a:solidFill>
                  <a:schemeClr val="tx1"/>
                </a:solidFill>
                <a:effectLst/>
                <a:latin typeface="+mn-lt"/>
                <a:ea typeface="+mn-ea"/>
                <a:cs typeface="+mn-cs"/>
              </a:rPr>
              <a:t>Avantages de l‘AME les plus enseignés aux mères par les ASC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L’AME</a:t>
            </a:r>
            <a:r>
              <a:rPr lang="fr-FR" sz="1200" kern="1200" baseline="0" dirty="0">
                <a:solidFill>
                  <a:schemeClr val="tx1"/>
                </a:solidFill>
                <a:effectLst/>
                <a:latin typeface="+mn-lt"/>
                <a:ea typeface="+mn-ea"/>
                <a:cs typeface="+mn-cs"/>
              </a:rPr>
              <a:t> est une </a:t>
            </a:r>
            <a:r>
              <a:rPr lang="fr-FR" sz="1200" kern="1200" dirty="0">
                <a:solidFill>
                  <a:schemeClr val="tx1"/>
                </a:solidFill>
                <a:effectLst/>
                <a:latin typeface="+mn-lt"/>
                <a:ea typeface="+mn-ea"/>
                <a:cs typeface="+mn-cs"/>
              </a:rPr>
              <a:t>méthode contraceptive jusqu'à 6 mois (53,4%),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Le lait maternel protège le nouveau-né contre les maladies (52,5%),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1" kern="1200" dirty="0">
                <a:solidFill>
                  <a:schemeClr val="tx1"/>
                </a:solidFill>
                <a:effectLst/>
                <a:latin typeface="+mn-lt"/>
                <a:ea typeface="+mn-ea"/>
                <a:cs typeface="+mn-cs"/>
              </a:rPr>
              <a:t>Moins de 10% des mères ont été conseillés sur 3 avantages : </a:t>
            </a:r>
            <a:r>
              <a:rPr lang="fr-FR" sz="1200" b="0" kern="1200" dirty="0">
                <a:solidFill>
                  <a:schemeClr val="tx1"/>
                </a:solidFill>
                <a:effectLst/>
                <a:latin typeface="+mn-lt"/>
                <a:ea typeface="+mn-ea"/>
                <a:cs typeface="+mn-cs"/>
              </a:rPr>
              <a:t>AME</a:t>
            </a:r>
            <a:r>
              <a:rPr lang="fr-FR" sz="1200" b="0" kern="1200" baseline="0" dirty="0">
                <a:solidFill>
                  <a:schemeClr val="tx1"/>
                </a:solidFill>
                <a:effectLst/>
                <a:latin typeface="+mn-lt"/>
                <a:ea typeface="+mn-ea"/>
                <a:cs typeface="+mn-cs"/>
              </a:rPr>
              <a:t> favorise les relations affectives, contribue au maintien de la température corporelle du </a:t>
            </a:r>
            <a:r>
              <a:rPr lang="fr-FR" sz="1200" b="0" kern="1200" baseline="0" dirty="0" err="1">
                <a:solidFill>
                  <a:schemeClr val="tx1"/>
                </a:solidFill>
                <a:effectLst/>
                <a:latin typeface="+mn-lt"/>
                <a:ea typeface="+mn-ea"/>
                <a:cs typeface="+mn-cs"/>
              </a:rPr>
              <a:t>nné</a:t>
            </a:r>
            <a:r>
              <a:rPr lang="fr-FR" sz="1200" b="0" kern="1200" baseline="0" dirty="0">
                <a:solidFill>
                  <a:schemeClr val="tx1"/>
                </a:solidFill>
                <a:effectLst/>
                <a:latin typeface="+mn-lt"/>
                <a:ea typeface="+mn-ea"/>
                <a:cs typeface="+mn-cs"/>
              </a:rPr>
              <a:t>, le lait maternel est gratuit </a:t>
            </a:r>
            <a:endParaRPr lang="fr-FR" sz="1200" b="0" kern="1200" dirty="0">
              <a:solidFill>
                <a:schemeClr val="tx1"/>
              </a:solidFill>
              <a:effectLst/>
              <a:latin typeface="+mn-lt"/>
              <a:ea typeface="+mn-ea"/>
              <a:cs typeface="+mn-cs"/>
            </a:endParaRPr>
          </a:p>
          <a:p>
            <a:pPr marL="171450" indent="-171450">
              <a:buFont typeface="Wingdings" panose="05000000000000000000" pitchFamily="2" charset="2"/>
              <a:buChar char="§"/>
            </a:pP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48</a:t>
            </a:fld>
            <a:endParaRPr lang="en-US"/>
          </a:p>
        </p:txBody>
      </p:sp>
    </p:spTree>
    <p:extLst>
      <p:ext uri="{BB962C8B-B14F-4D97-AF65-F5344CB8AC3E}">
        <p14:creationId xmlns:p14="http://schemas.microsoft.com/office/powerpoint/2010/main" val="2651210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1" kern="1200" dirty="0">
                <a:solidFill>
                  <a:schemeClr val="tx1"/>
                </a:solidFill>
                <a:effectLst/>
                <a:latin typeface="+mn-lt"/>
                <a:ea typeface="+mn-ea"/>
                <a:cs typeface="+mn-cs"/>
              </a:rPr>
              <a:t>Avantages de l‘AME les plus retenus par mères </a:t>
            </a: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baseline="0" dirty="0">
                <a:solidFill>
                  <a:schemeClr val="tx1"/>
                </a:solidFill>
                <a:effectLst/>
                <a:latin typeface="+mn-lt"/>
                <a:ea typeface="+mn-ea"/>
                <a:cs typeface="+mn-cs"/>
              </a:rPr>
              <a:t>Le lait maternel favorise la </a:t>
            </a:r>
            <a:r>
              <a:rPr lang="fr-FR" sz="1200" kern="1200" dirty="0">
                <a:solidFill>
                  <a:schemeClr val="tx1"/>
                </a:solidFill>
                <a:effectLst/>
                <a:latin typeface="+mn-lt"/>
                <a:ea typeface="+mn-ea"/>
                <a:cs typeface="+mn-cs"/>
              </a:rPr>
              <a:t>bonne croissance du </a:t>
            </a:r>
            <a:r>
              <a:rPr lang="fr-FR" sz="1200" kern="1200" dirty="0" err="1">
                <a:solidFill>
                  <a:schemeClr val="tx1"/>
                </a:solidFill>
                <a:effectLst/>
                <a:latin typeface="+mn-lt"/>
                <a:ea typeface="+mn-ea"/>
                <a:cs typeface="+mn-cs"/>
              </a:rPr>
              <a:t>nné</a:t>
            </a:r>
            <a:r>
              <a:rPr lang="fr-FR" sz="1200" kern="1200" dirty="0">
                <a:solidFill>
                  <a:schemeClr val="tx1"/>
                </a:solidFill>
                <a:effectLst/>
                <a:latin typeface="+mn-lt"/>
                <a:ea typeface="+mn-ea"/>
                <a:cs typeface="+mn-cs"/>
              </a:rPr>
              <a:t> (64,4%)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baseline="0" dirty="0">
                <a:solidFill>
                  <a:schemeClr val="tx1"/>
                </a:solidFill>
                <a:effectLst/>
                <a:latin typeface="+mn-lt"/>
                <a:ea typeface="+mn-ea"/>
                <a:cs typeface="+mn-cs"/>
              </a:rPr>
              <a:t>Le lait maternel </a:t>
            </a:r>
            <a:r>
              <a:rPr lang="fr-FR" sz="1200" kern="1200" dirty="0">
                <a:solidFill>
                  <a:schemeClr val="tx1"/>
                </a:solidFill>
                <a:effectLst/>
                <a:latin typeface="+mn-lt"/>
                <a:ea typeface="+mn-ea"/>
                <a:cs typeface="+mn-cs"/>
              </a:rPr>
              <a:t>protège le nouveau-né contre les maladies (52,5%),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1" kern="1200" baseline="0" dirty="0">
                <a:solidFill>
                  <a:schemeClr val="tx1"/>
                </a:solidFill>
                <a:effectLst/>
                <a:latin typeface="+mn-lt"/>
                <a:ea typeface="+mn-ea"/>
                <a:cs typeface="+mn-cs"/>
              </a:rPr>
              <a:t>Avantages le moins retenu :</a:t>
            </a:r>
            <a:endParaRPr lang="fr-FR" b="1"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baseline="0" dirty="0">
                <a:solidFill>
                  <a:schemeClr val="tx1"/>
                </a:solidFill>
                <a:effectLst/>
                <a:latin typeface="+mn-lt"/>
                <a:ea typeface="+mn-ea"/>
                <a:cs typeface="+mn-cs"/>
              </a:rPr>
              <a:t>Le lait maternel permet de </a:t>
            </a:r>
            <a:r>
              <a:rPr lang="fr-FR" sz="1200" kern="1200" dirty="0">
                <a:solidFill>
                  <a:schemeClr val="tx1"/>
                </a:solidFill>
                <a:effectLst/>
                <a:latin typeface="+mn-lt"/>
                <a:ea typeface="+mn-ea"/>
                <a:cs typeface="+mn-cs"/>
              </a:rPr>
              <a:t>maintenir la température corporelle</a:t>
            </a:r>
            <a:r>
              <a:rPr lang="fr-FR" sz="1200" kern="1200" baseline="0" dirty="0">
                <a:solidFill>
                  <a:schemeClr val="tx1"/>
                </a:solidFill>
                <a:effectLst/>
                <a:latin typeface="+mn-lt"/>
                <a:ea typeface="+mn-ea"/>
                <a:cs typeface="+mn-cs"/>
              </a:rPr>
              <a:t> du </a:t>
            </a:r>
            <a:r>
              <a:rPr lang="fr-FR" sz="1200" kern="1200" baseline="0" dirty="0" err="1">
                <a:solidFill>
                  <a:schemeClr val="tx1"/>
                </a:solidFill>
                <a:effectLst/>
                <a:latin typeface="+mn-lt"/>
                <a:ea typeface="+mn-ea"/>
                <a:cs typeface="+mn-cs"/>
              </a:rPr>
              <a:t>nné</a:t>
            </a:r>
            <a:r>
              <a:rPr lang="fr-FR" sz="1200" kern="1200" baseline="0" dirty="0">
                <a:solidFill>
                  <a:schemeClr val="tx1"/>
                </a:solidFill>
                <a:effectLst/>
                <a:latin typeface="+mn-lt"/>
                <a:ea typeface="+mn-ea"/>
                <a:cs typeface="+mn-cs"/>
              </a:rPr>
              <a:t> (1,5%)</a:t>
            </a: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49</a:t>
            </a:fld>
            <a:endParaRPr lang="en-US"/>
          </a:p>
        </p:txBody>
      </p:sp>
    </p:spTree>
    <p:extLst>
      <p:ext uri="{BB962C8B-B14F-4D97-AF65-F5344CB8AC3E}">
        <p14:creationId xmlns:p14="http://schemas.microsoft.com/office/powerpoint/2010/main" val="1977546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b="1" kern="1200" dirty="0">
                <a:solidFill>
                  <a:schemeClr val="tx1"/>
                </a:solidFill>
                <a:effectLst/>
                <a:latin typeface="+mn-lt"/>
                <a:ea typeface="+mn-ea"/>
                <a:cs typeface="+mn-cs"/>
              </a:rPr>
              <a:t>Au niveau des districts </a:t>
            </a:r>
            <a:r>
              <a:rPr lang="fr-FR"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A Dioila et Sikasso plus de 70% des mères se sont rappelées</a:t>
            </a:r>
            <a:r>
              <a:rPr lang="fr-FR" sz="1200" kern="1200" baseline="0" dirty="0">
                <a:solidFill>
                  <a:schemeClr val="tx1"/>
                </a:solidFill>
                <a:effectLst/>
                <a:latin typeface="+mn-lt"/>
                <a:ea typeface="+mn-ea"/>
                <a:cs typeface="+mn-cs"/>
              </a:rPr>
              <a:t> de l’avantage « </a:t>
            </a:r>
            <a:r>
              <a:rPr lang="fr-FR" sz="1200" kern="1200" dirty="0">
                <a:solidFill>
                  <a:schemeClr val="tx1"/>
                </a:solidFill>
                <a:effectLst/>
                <a:latin typeface="+mn-lt"/>
                <a:ea typeface="+mn-ea"/>
                <a:cs typeface="+mn-cs"/>
              </a:rPr>
              <a:t>bonne croissance du </a:t>
            </a:r>
            <a:r>
              <a:rPr lang="fr-FR" sz="1200" kern="1200" dirty="0" err="1">
                <a:solidFill>
                  <a:schemeClr val="tx1"/>
                </a:solidFill>
                <a:effectLst/>
                <a:latin typeface="+mn-lt"/>
                <a:ea typeface="+mn-ea"/>
                <a:cs typeface="+mn-cs"/>
              </a:rPr>
              <a:t>nné</a:t>
            </a:r>
            <a:r>
              <a:rPr lang="fr-FR" sz="1200" kern="1200" dirty="0">
                <a:solidFill>
                  <a:schemeClr val="tx1"/>
                </a:solidFill>
                <a:effectLst/>
                <a:latin typeface="+mn-lt"/>
                <a:ea typeface="+mn-ea"/>
                <a:cs typeface="+mn-cs"/>
              </a:rPr>
              <a:t> »,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kern="1200" dirty="0">
                <a:solidFill>
                  <a:schemeClr val="tx1"/>
                </a:solidFill>
                <a:effectLst/>
                <a:latin typeface="+mn-lt"/>
                <a:ea typeface="+mn-ea"/>
                <a:cs typeface="+mn-cs"/>
              </a:rPr>
              <a:t>A Banamba plus 75% ont</a:t>
            </a:r>
            <a:r>
              <a:rPr lang="fr-FR" sz="1200" kern="1200" baseline="0" dirty="0">
                <a:solidFill>
                  <a:schemeClr val="tx1"/>
                </a:solidFill>
                <a:effectLst/>
                <a:latin typeface="+mn-lt"/>
                <a:ea typeface="+mn-ea"/>
                <a:cs typeface="+mn-cs"/>
              </a:rPr>
              <a:t> pu citer « la </a:t>
            </a:r>
            <a:r>
              <a:rPr lang="fr-FR" sz="1200" kern="1200" dirty="0">
                <a:solidFill>
                  <a:schemeClr val="tx1"/>
                </a:solidFill>
                <a:effectLst/>
                <a:latin typeface="+mn-lt"/>
                <a:ea typeface="+mn-ea"/>
                <a:cs typeface="+mn-cs"/>
              </a:rPr>
              <a:t>protège le nouveau-né contre les maladies »</a:t>
            </a:r>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50</a:t>
            </a:fld>
            <a:endParaRPr lang="en-US"/>
          </a:p>
        </p:txBody>
      </p:sp>
    </p:spTree>
    <p:extLst>
      <p:ext uri="{BB962C8B-B14F-4D97-AF65-F5344CB8AC3E}">
        <p14:creationId xmlns:p14="http://schemas.microsoft.com/office/powerpoint/2010/main" val="56221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6</a:t>
            </a:fld>
            <a:endParaRPr lang="en-US"/>
          </a:p>
        </p:txBody>
      </p:sp>
    </p:spTree>
    <p:extLst>
      <p:ext uri="{BB962C8B-B14F-4D97-AF65-F5344CB8AC3E}">
        <p14:creationId xmlns:p14="http://schemas.microsoft.com/office/powerpoint/2010/main" val="2672901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33C8E6C-EF59-4B8A-AFE3-553A58680188}" type="slidenum">
              <a:rPr lang="en-US" smtClean="0"/>
              <a:t>52</a:t>
            </a:fld>
            <a:endParaRPr lang="en-US"/>
          </a:p>
        </p:txBody>
      </p:sp>
    </p:spTree>
    <p:extLst>
      <p:ext uri="{BB962C8B-B14F-4D97-AF65-F5344CB8AC3E}">
        <p14:creationId xmlns:p14="http://schemas.microsoft.com/office/powerpoint/2010/main" val="1038480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33C8E6C-EF59-4B8A-AFE3-553A58680188}" type="slidenum">
              <a:rPr lang="en-US" smtClean="0"/>
              <a:t>53</a:t>
            </a:fld>
            <a:endParaRPr lang="en-US"/>
          </a:p>
        </p:txBody>
      </p:sp>
    </p:spTree>
    <p:extLst>
      <p:ext uri="{BB962C8B-B14F-4D97-AF65-F5344CB8AC3E}">
        <p14:creationId xmlns:p14="http://schemas.microsoft.com/office/powerpoint/2010/main" val="1514612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33C8E6C-EF59-4B8A-AFE3-553A58680188}" type="slidenum">
              <a:rPr lang="en-US" smtClean="0"/>
              <a:t>54</a:t>
            </a:fld>
            <a:endParaRPr lang="en-US"/>
          </a:p>
        </p:txBody>
      </p:sp>
    </p:spTree>
    <p:extLst>
      <p:ext uri="{BB962C8B-B14F-4D97-AF65-F5344CB8AC3E}">
        <p14:creationId xmlns:p14="http://schemas.microsoft.com/office/powerpoint/2010/main" val="4092963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33C8E6C-EF59-4B8A-AFE3-553A58680188}" type="slidenum">
              <a:rPr lang="en-US" smtClean="0"/>
              <a:t>55</a:t>
            </a:fld>
            <a:endParaRPr lang="en-US"/>
          </a:p>
        </p:txBody>
      </p:sp>
    </p:spTree>
    <p:extLst>
      <p:ext uri="{BB962C8B-B14F-4D97-AF65-F5344CB8AC3E}">
        <p14:creationId xmlns:p14="http://schemas.microsoft.com/office/powerpoint/2010/main" val="3346692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33C8E6C-EF59-4B8A-AFE3-553A58680188}" type="slidenum">
              <a:rPr lang="en-US" smtClean="0"/>
              <a:t>56</a:t>
            </a:fld>
            <a:endParaRPr lang="en-US"/>
          </a:p>
        </p:txBody>
      </p:sp>
    </p:spTree>
    <p:extLst>
      <p:ext uri="{BB962C8B-B14F-4D97-AF65-F5344CB8AC3E}">
        <p14:creationId xmlns:p14="http://schemas.microsoft.com/office/powerpoint/2010/main" val="2719193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33C8E6C-EF59-4B8A-AFE3-553A58680188}" type="slidenum">
              <a:rPr lang="en-US" smtClean="0"/>
              <a:t>57</a:t>
            </a:fld>
            <a:endParaRPr lang="en-US"/>
          </a:p>
        </p:txBody>
      </p:sp>
    </p:spTree>
    <p:extLst>
      <p:ext uri="{BB962C8B-B14F-4D97-AF65-F5344CB8AC3E}">
        <p14:creationId xmlns:p14="http://schemas.microsoft.com/office/powerpoint/2010/main" val="2410694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2000" dirty="0"/>
              <a:t>Malgré ces limites, l’évaluation a apporté des résultats intéressants qui peuvent être utilisé par les gestionnaires du programme pour améliorer la prise en charge au niveau communautaire</a:t>
            </a:r>
            <a:endParaRPr lang="fr-FR"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fr-FR" dirty="0"/>
          </a:p>
        </p:txBody>
      </p:sp>
      <p:sp>
        <p:nvSpPr>
          <p:cNvPr id="4" name="Slide Number Placeholder 3"/>
          <p:cNvSpPr>
            <a:spLocks noGrp="1"/>
          </p:cNvSpPr>
          <p:nvPr>
            <p:ph type="sldNum" sz="quarter" idx="10"/>
          </p:nvPr>
        </p:nvSpPr>
        <p:spPr/>
        <p:txBody>
          <a:bodyPr/>
          <a:lstStyle/>
          <a:p>
            <a:fld id="{733C8E6C-EF59-4B8A-AFE3-553A58680188}" type="slidenum">
              <a:rPr lang="en-US" smtClean="0"/>
              <a:t>59</a:t>
            </a:fld>
            <a:endParaRPr lang="en-US"/>
          </a:p>
        </p:txBody>
      </p:sp>
    </p:spTree>
    <p:extLst>
      <p:ext uri="{BB962C8B-B14F-4D97-AF65-F5344CB8AC3E}">
        <p14:creationId xmlns:p14="http://schemas.microsoft.com/office/powerpoint/2010/main" val="2854350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dirty="0"/>
          </a:p>
        </p:txBody>
      </p:sp>
      <p:sp>
        <p:nvSpPr>
          <p:cNvPr id="4" name="Slide Number Placeholder 3"/>
          <p:cNvSpPr>
            <a:spLocks noGrp="1"/>
          </p:cNvSpPr>
          <p:nvPr>
            <p:ph type="sldNum" sz="quarter" idx="10"/>
          </p:nvPr>
        </p:nvSpPr>
        <p:spPr/>
        <p:txBody>
          <a:bodyPr/>
          <a:lstStyle/>
          <a:p>
            <a:fld id="{733C8E6C-EF59-4B8A-AFE3-553A58680188}" type="slidenum">
              <a:rPr lang="en-US" smtClean="0"/>
              <a:t>61</a:t>
            </a:fld>
            <a:endParaRPr lang="en-US"/>
          </a:p>
        </p:txBody>
      </p:sp>
    </p:spTree>
    <p:extLst>
      <p:ext uri="{BB962C8B-B14F-4D97-AF65-F5344CB8AC3E}">
        <p14:creationId xmlns:p14="http://schemas.microsoft.com/office/powerpoint/2010/main" val="656774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dirty="0"/>
          </a:p>
        </p:txBody>
      </p:sp>
      <p:sp>
        <p:nvSpPr>
          <p:cNvPr id="4" name="Slide Number Placeholder 3"/>
          <p:cNvSpPr>
            <a:spLocks noGrp="1"/>
          </p:cNvSpPr>
          <p:nvPr>
            <p:ph type="sldNum" sz="quarter" idx="10"/>
          </p:nvPr>
        </p:nvSpPr>
        <p:spPr/>
        <p:txBody>
          <a:bodyPr/>
          <a:lstStyle/>
          <a:p>
            <a:fld id="{733C8E6C-EF59-4B8A-AFE3-553A58680188}" type="slidenum">
              <a:rPr lang="en-US" smtClean="0"/>
              <a:t>62</a:t>
            </a:fld>
            <a:endParaRPr lang="en-US"/>
          </a:p>
        </p:txBody>
      </p:sp>
    </p:spTree>
    <p:extLst>
      <p:ext uri="{BB962C8B-B14F-4D97-AF65-F5344CB8AC3E}">
        <p14:creationId xmlns:p14="http://schemas.microsoft.com/office/powerpoint/2010/main" val="923499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dirty="0"/>
          </a:p>
        </p:txBody>
      </p:sp>
      <p:sp>
        <p:nvSpPr>
          <p:cNvPr id="4" name="Slide Number Placeholder 3"/>
          <p:cNvSpPr>
            <a:spLocks noGrp="1"/>
          </p:cNvSpPr>
          <p:nvPr>
            <p:ph type="sldNum" sz="quarter" idx="10"/>
          </p:nvPr>
        </p:nvSpPr>
        <p:spPr/>
        <p:txBody>
          <a:bodyPr/>
          <a:lstStyle/>
          <a:p>
            <a:fld id="{733C8E6C-EF59-4B8A-AFE3-553A58680188}" type="slidenum">
              <a:rPr lang="en-US" smtClean="0"/>
              <a:t>63</a:t>
            </a:fld>
            <a:endParaRPr lang="en-US"/>
          </a:p>
        </p:txBody>
      </p:sp>
    </p:spTree>
    <p:extLst>
      <p:ext uri="{BB962C8B-B14F-4D97-AF65-F5344CB8AC3E}">
        <p14:creationId xmlns:p14="http://schemas.microsoft.com/office/powerpoint/2010/main" val="174196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7</a:t>
            </a:fld>
            <a:endParaRPr lang="en-US"/>
          </a:p>
        </p:txBody>
      </p:sp>
    </p:spTree>
    <p:extLst>
      <p:ext uri="{BB962C8B-B14F-4D97-AF65-F5344CB8AC3E}">
        <p14:creationId xmlns:p14="http://schemas.microsoft.com/office/powerpoint/2010/main" val="7727435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6D2EF96-DBE0-8A44-B330-35AAA79BC4FA}" type="slidenum">
              <a:rPr lang="en-US" smtClean="0"/>
              <a:t>64</a:t>
            </a:fld>
            <a:endParaRPr lang="en-US"/>
          </a:p>
        </p:txBody>
      </p:sp>
    </p:spTree>
    <p:extLst>
      <p:ext uri="{BB962C8B-B14F-4D97-AF65-F5344CB8AC3E}">
        <p14:creationId xmlns:p14="http://schemas.microsoft.com/office/powerpoint/2010/main" val="419294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8</a:t>
            </a:fld>
            <a:endParaRPr lang="en-US"/>
          </a:p>
        </p:txBody>
      </p:sp>
    </p:spTree>
    <p:extLst>
      <p:ext uri="{BB962C8B-B14F-4D97-AF65-F5344CB8AC3E}">
        <p14:creationId xmlns:p14="http://schemas.microsoft.com/office/powerpoint/2010/main" val="317458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10</a:t>
            </a:fld>
            <a:endParaRPr lang="en-US"/>
          </a:p>
        </p:txBody>
      </p:sp>
    </p:spTree>
    <p:extLst>
      <p:ext uri="{BB962C8B-B14F-4D97-AF65-F5344CB8AC3E}">
        <p14:creationId xmlns:p14="http://schemas.microsoft.com/office/powerpoint/2010/main" val="325826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11</a:t>
            </a:fld>
            <a:endParaRPr lang="en-US"/>
          </a:p>
        </p:txBody>
      </p:sp>
    </p:spTree>
    <p:extLst>
      <p:ext uri="{BB962C8B-B14F-4D97-AF65-F5344CB8AC3E}">
        <p14:creationId xmlns:p14="http://schemas.microsoft.com/office/powerpoint/2010/main" val="405374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8E6C-EF59-4B8A-AFE3-553A58680188}" type="slidenum">
              <a:rPr lang="en-US" smtClean="0"/>
              <a:t>13</a:t>
            </a:fld>
            <a:endParaRPr lang="en-US"/>
          </a:p>
        </p:txBody>
      </p:sp>
    </p:spTree>
    <p:extLst>
      <p:ext uri="{BB962C8B-B14F-4D97-AF65-F5344CB8AC3E}">
        <p14:creationId xmlns:p14="http://schemas.microsoft.com/office/powerpoint/2010/main" val="2422656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15963" y="0"/>
            <a:ext cx="4172373" cy="1564640"/>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015963" y="0"/>
            <a:ext cx="4172373" cy="1564640"/>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6022" y="-15545"/>
            <a:ext cx="12192000" cy="6858000"/>
          </a:xfrm>
          <a:prstGeom prst="rect">
            <a:avLst/>
          </a:prstGeom>
        </p:spPr>
      </p:pic>
      <p:pic>
        <p:nvPicPr>
          <p:cNvPr id="13" name="Picture 1" descr="C:\Users\CRC User\AppData\Local\Temp\Temp1_FW__use_of_new_CRC_logo_.zip\Logo CR canadien ang-f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94925" y="6156817"/>
            <a:ext cx="684000" cy="65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Image 21"/>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763176" y="6124778"/>
            <a:ext cx="720000" cy="717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7"/>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76426" y="6065364"/>
            <a:ext cx="2362200" cy="885826"/>
          </a:xfrm>
          <a:prstGeom prst="rect">
            <a:avLst/>
          </a:prstGeom>
        </p:spPr>
      </p:pic>
      <p:pic>
        <p:nvPicPr>
          <p:cNvPr id="16" name="Picture 8"/>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3222877" y="6301147"/>
            <a:ext cx="1846195" cy="414259"/>
          </a:xfrm>
          <a:prstGeom prst="rect">
            <a:avLst/>
          </a:prstGeom>
        </p:spPr>
      </p:pic>
      <p:pic>
        <p:nvPicPr>
          <p:cNvPr id="17" name="Picture 9"/>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5653323" y="6284132"/>
            <a:ext cx="1257351" cy="398967"/>
          </a:xfrm>
          <a:prstGeom prst="rect">
            <a:avLst/>
          </a:prstGeom>
        </p:spPr>
      </p:pic>
      <p:pic>
        <p:nvPicPr>
          <p:cNvPr id="18" name="Image1" descr="LOGO-FINAL"/>
          <p:cNvPicPr/>
          <p:nvPr userDrawn="1"/>
        </p:nvPicPr>
        <p:blipFill rotWithShape="1">
          <a:blip r:embed="rId10" cstate="print">
            <a:extLst>
              <a:ext uri="{28A0092B-C50C-407E-A947-70E740481C1C}">
                <a14:useLocalDpi xmlns:a14="http://schemas.microsoft.com/office/drawing/2010/main" val="0"/>
              </a:ext>
            </a:extLst>
          </a:blip>
          <a:srcRect/>
          <a:stretch>
            <a:fillRect/>
          </a:stretch>
        </p:blipFill>
        <p:spPr>
          <a:xfrm>
            <a:off x="10067427" y="6162417"/>
            <a:ext cx="1296000" cy="648000"/>
          </a:xfrm>
          <a:prstGeom prst="rect">
            <a:avLst/>
          </a:prstGeom>
        </p:spPr>
      </p:pic>
    </p:spTree>
    <p:extLst>
      <p:ext uri="{BB962C8B-B14F-4D97-AF65-F5344CB8AC3E}">
        <p14:creationId xmlns:p14="http://schemas.microsoft.com/office/powerpoint/2010/main" val="358220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65F80"/>
        </a:solidFill>
        <a:effectLst/>
      </p:bgPr>
    </p:bg>
    <p:spTree>
      <p:nvGrpSpPr>
        <p:cNvPr id="1" name=""/>
        <p:cNvGrpSpPr/>
        <p:nvPr/>
      </p:nvGrpSpPr>
      <p:grpSpPr>
        <a:xfrm>
          <a:off x="0" y="0"/>
          <a:ext cx="0" cy="0"/>
          <a:chOff x="0" y="0"/>
          <a:chExt cx="0" cy="0"/>
        </a:xfrm>
      </p:grpSpPr>
      <p:sp>
        <p:nvSpPr>
          <p:cNvPr id="8" name="Shape 13"/>
          <p:cNvSpPr/>
          <p:nvPr userDrawn="1"/>
        </p:nvSpPr>
        <p:spPr>
          <a:xfrm>
            <a:off x="1292352" y="-12192"/>
            <a:ext cx="6998208" cy="685259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9" name="Shape 14"/>
          <p:cNvSpPr/>
          <p:nvPr userDrawn="1"/>
        </p:nvSpPr>
        <p:spPr>
          <a:xfrm>
            <a:off x="-88106" y="-12192"/>
            <a:ext cx="7037546" cy="6891110"/>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title"/>
          </p:nvPr>
        </p:nvSpPr>
        <p:spPr>
          <a:xfrm>
            <a:off x="797560" y="3409322"/>
            <a:ext cx="6151880" cy="1325563"/>
          </a:xfrm>
        </p:spPr>
        <p:txBody>
          <a:bodyPr/>
          <a:lstStyle>
            <a:lvl1pPr>
              <a:defRPr>
                <a:solidFill>
                  <a:schemeClr val="tx1"/>
                </a:solidFill>
              </a:defRPr>
            </a:lvl1pPr>
          </a:lstStyle>
          <a:p>
            <a:r>
              <a:rPr lang="en-US"/>
              <a:t>Click to edit Master title style</a:t>
            </a:r>
            <a:endParaRPr lang="en-US" dirty="0"/>
          </a:p>
        </p:txBody>
      </p:sp>
      <p:sp>
        <p:nvSpPr>
          <p:cNvPr id="15" name="Text Placeholder 14"/>
          <p:cNvSpPr>
            <a:spLocks noGrp="1"/>
          </p:cNvSpPr>
          <p:nvPr>
            <p:ph type="body" sz="quarter" idx="11"/>
          </p:nvPr>
        </p:nvSpPr>
        <p:spPr>
          <a:xfrm>
            <a:off x="797560" y="2035812"/>
            <a:ext cx="974725" cy="1096962"/>
          </a:xfrm>
        </p:spPr>
        <p:txBody>
          <a:bodyPr>
            <a:noAutofit/>
          </a:bodyPr>
          <a:lstStyle>
            <a:lvl1pPr marL="0" indent="0">
              <a:buNone/>
              <a:defRPr sz="9600" b="1">
                <a:latin typeface="Cambria" panose="02040503050406030204" pitchFamily="18" charset="0"/>
              </a:defRPr>
            </a:lvl1pPr>
          </a:lstStyle>
          <a:p>
            <a:pPr lvl="0"/>
            <a:r>
              <a:rPr lang="en-US"/>
              <a:t>Click to edit Master text styles</a:t>
            </a:r>
          </a:p>
        </p:txBody>
      </p:sp>
    </p:spTree>
    <p:extLst>
      <p:ext uri="{BB962C8B-B14F-4D97-AF65-F5344CB8AC3E}">
        <p14:creationId xmlns:p14="http://schemas.microsoft.com/office/powerpoint/2010/main" val="326208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Completely blank">
    <p:bg>
      <p:bgPr>
        <a:solidFill>
          <a:srgbClr val="065F7D"/>
        </a:solidFill>
        <a:effectLst/>
      </p:bgPr>
    </p:bg>
    <p:spTree>
      <p:nvGrpSpPr>
        <p:cNvPr id="1" name=""/>
        <p:cNvGrpSpPr/>
        <p:nvPr/>
      </p:nvGrpSpPr>
      <p:grpSpPr>
        <a:xfrm>
          <a:off x="0" y="0"/>
          <a:ext cx="0" cy="0"/>
          <a:chOff x="0" y="0"/>
          <a:chExt cx="0" cy="0"/>
        </a:xfrm>
      </p:grpSpPr>
      <p:sp>
        <p:nvSpPr>
          <p:cNvPr id="3" name="Shape 10"/>
          <p:cNvSpPr/>
          <p:nvPr userDrawn="1"/>
        </p:nvSpPr>
        <p:spPr>
          <a:xfrm>
            <a:off x="-8033" y="4902017"/>
            <a:ext cx="12216000" cy="1"/>
          </a:xfrm>
          <a:prstGeom prst="line">
            <a:avLst/>
          </a:prstGeom>
          <a:ln w="25400">
            <a:solidFill>
              <a:schemeClr val="bg1"/>
            </a:solidFill>
          </a:ln>
        </p:spPr>
        <p:txBody>
          <a:bodyPr lIns="60959" rIns="60959"/>
          <a:lstStyle/>
          <a:p>
            <a:endParaRPr sz="2400"/>
          </a:p>
        </p:txBody>
      </p:sp>
      <p:sp>
        <p:nvSpPr>
          <p:cNvPr id="4" name="Shape 11"/>
          <p:cNvSpPr/>
          <p:nvPr userDrawn="1"/>
        </p:nvSpPr>
        <p:spPr>
          <a:xfrm>
            <a:off x="1490599" y="4524000"/>
            <a:ext cx="756003" cy="756001"/>
          </a:xfrm>
          <a:prstGeom prst="ellipse">
            <a:avLst/>
          </a:prstGeom>
          <a:solidFill>
            <a:schemeClr val="bg1"/>
          </a:solidFill>
          <a:ln w="12700">
            <a:miter lim="400000"/>
          </a:ln>
        </p:spPr>
        <p:txBody>
          <a:bodyPr lIns="60959" rIns="60959" anchor="ctr"/>
          <a:lstStyle/>
          <a:p>
            <a:endParaRPr sz="2400"/>
          </a:p>
        </p:txBody>
      </p:sp>
    </p:spTree>
    <p:extLst>
      <p:ext uri="{BB962C8B-B14F-4D97-AF65-F5344CB8AC3E}">
        <p14:creationId xmlns:p14="http://schemas.microsoft.com/office/powerpoint/2010/main" val="339405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0336" y="2036763"/>
            <a:ext cx="9144000" cy="2387600"/>
          </a:xfrm>
        </p:spPr>
        <p:txBody>
          <a:bodyPr anchor="b"/>
          <a:lstStyle>
            <a:lvl1pPr algn="ctr">
              <a:defRPr sz="6000"/>
            </a:lvl1pPr>
          </a:lstStyle>
          <a:p>
            <a:r>
              <a:rPr lang="en-US"/>
              <a:t>Click to edit Master title style</a:t>
            </a:r>
            <a:endParaRPr lang="en-US" dirty="0"/>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15963" y="0"/>
            <a:ext cx="4172373" cy="15646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8015963" y="0"/>
            <a:ext cx="4172373" cy="1564640"/>
          </a:xfrm>
          <a:prstGeom prst="rect">
            <a:avLst/>
          </a:prstGeom>
        </p:spPr>
      </p:pic>
    </p:spTree>
    <p:extLst>
      <p:ext uri="{BB962C8B-B14F-4D97-AF65-F5344CB8AC3E}">
        <p14:creationId xmlns:p14="http://schemas.microsoft.com/office/powerpoint/2010/main" val="66191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spTree>
    <p:extLst>
      <p:ext uri="{BB962C8B-B14F-4D97-AF65-F5344CB8AC3E}">
        <p14:creationId xmlns:p14="http://schemas.microsoft.com/office/powerpoint/2010/main" val="47710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975" y="0"/>
            <a:ext cx="12192000" cy="6858000"/>
          </a:xfrm>
          <a:prstGeom prst="rect">
            <a:avLst/>
          </a:prstGeom>
        </p:spPr>
      </p:pic>
      <p:sp>
        <p:nvSpPr>
          <p:cNvPr id="2" name="Title 1"/>
          <p:cNvSpPr>
            <a:spLocks noGrp="1"/>
          </p:cNvSpPr>
          <p:nvPr>
            <p:ph type="title"/>
          </p:nvPr>
        </p:nvSpPr>
        <p:spPr>
          <a:xfrm>
            <a:off x="1947267" y="2292531"/>
            <a:ext cx="9478198" cy="2852737"/>
          </a:xfrm>
        </p:spPr>
        <p:txBody>
          <a:bodyPr anchor="b"/>
          <a:lstStyle>
            <a:lvl1pPr>
              <a:defRPr sz="6000"/>
            </a:lvl1pPr>
          </a:lstStyle>
          <a:p>
            <a:r>
              <a:rPr lang="en-US"/>
              <a:t>Click to edit Master title style</a:t>
            </a:r>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37771" y="-77298"/>
            <a:ext cx="4054229" cy="1520336"/>
          </a:xfrm>
          <a:prstGeom prst="rect">
            <a:avLst/>
          </a:prstGeom>
        </p:spPr>
      </p:pic>
      <p:sp>
        <p:nvSpPr>
          <p:cNvPr id="9" name="Shape 10"/>
          <p:cNvSpPr/>
          <p:nvPr/>
        </p:nvSpPr>
        <p:spPr>
          <a:xfrm>
            <a:off x="0" y="5281793"/>
            <a:ext cx="12192000" cy="0"/>
          </a:xfrm>
          <a:prstGeom prst="line">
            <a:avLst/>
          </a:prstGeom>
          <a:ln>
            <a:solidFill>
              <a:srgbClr val="000000"/>
            </a:solidFill>
          </a:ln>
        </p:spPr>
        <p:txBody>
          <a:bodyPr lIns="45719" rIns="45719"/>
          <a:lstStyle/>
          <a:p>
            <a:endParaRPr/>
          </a:p>
        </p:txBody>
      </p:sp>
      <p:sp>
        <p:nvSpPr>
          <p:cNvPr id="10" name="Shape 11"/>
          <p:cNvSpPr/>
          <p:nvPr/>
        </p:nvSpPr>
        <p:spPr>
          <a:xfrm>
            <a:off x="838200" y="4766268"/>
            <a:ext cx="1031052" cy="1031050"/>
          </a:xfrm>
          <a:prstGeom prst="ellipse">
            <a:avLst/>
          </a:prstGeom>
          <a:solidFill>
            <a:srgbClr val="4294AB"/>
          </a:solidFill>
          <a:ln w="12700">
            <a:miter lim="400000"/>
          </a:ln>
        </p:spPr>
        <p:txBody>
          <a:bodyPr lIns="45719" rIns="45719" anchor="ctr"/>
          <a:lstStyle/>
          <a:p>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975" y="39324"/>
            <a:ext cx="12192000" cy="6858000"/>
          </a:xfrm>
          <a:prstGeom prst="rect">
            <a:avLst/>
          </a:prstGeom>
        </p:spPr>
      </p:pic>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975" y="0"/>
            <a:ext cx="12192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137771" y="-77298"/>
            <a:ext cx="4054229" cy="1520336"/>
          </a:xfrm>
          <a:prstGeom prst="rect">
            <a:avLst/>
          </a:prstGeom>
        </p:spPr>
      </p:pic>
      <p:sp>
        <p:nvSpPr>
          <p:cNvPr id="14" name="Shape 10"/>
          <p:cNvSpPr/>
          <p:nvPr userDrawn="1"/>
        </p:nvSpPr>
        <p:spPr>
          <a:xfrm>
            <a:off x="0" y="5281793"/>
            <a:ext cx="12192000" cy="0"/>
          </a:xfrm>
          <a:prstGeom prst="line">
            <a:avLst/>
          </a:prstGeom>
          <a:ln>
            <a:solidFill>
              <a:srgbClr val="000000"/>
            </a:solidFill>
          </a:ln>
        </p:spPr>
        <p:txBody>
          <a:bodyPr lIns="45719" rIns="45719"/>
          <a:lstStyle/>
          <a:p>
            <a:endParaRPr/>
          </a:p>
        </p:txBody>
      </p:sp>
      <p:sp>
        <p:nvSpPr>
          <p:cNvPr id="15" name="Shape 11"/>
          <p:cNvSpPr/>
          <p:nvPr userDrawn="1"/>
        </p:nvSpPr>
        <p:spPr>
          <a:xfrm>
            <a:off x="838200" y="4766268"/>
            <a:ext cx="1031052" cy="1031050"/>
          </a:xfrm>
          <a:prstGeom prst="ellipse">
            <a:avLst/>
          </a:prstGeom>
          <a:solidFill>
            <a:srgbClr val="4294AB"/>
          </a:solidFill>
          <a:ln w="12700">
            <a:miter lim="400000"/>
          </a:ln>
        </p:spPr>
        <p:txBody>
          <a:bodyPr lIns="45719" rIns="45719" anchor="ctr"/>
          <a:lstStyle/>
          <a:p>
            <a:endParaRPr/>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1975" y="39324"/>
            <a:ext cx="12192000" cy="6858000"/>
          </a:xfrm>
          <a:prstGeom prst="rect">
            <a:avLst/>
          </a:prstGeom>
        </p:spPr>
      </p:pic>
    </p:spTree>
    <p:extLst>
      <p:ext uri="{BB962C8B-B14F-4D97-AF65-F5344CB8AC3E}">
        <p14:creationId xmlns:p14="http://schemas.microsoft.com/office/powerpoint/2010/main" val="152347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spTree>
    <p:extLst>
      <p:ext uri="{BB962C8B-B14F-4D97-AF65-F5344CB8AC3E}">
        <p14:creationId xmlns:p14="http://schemas.microsoft.com/office/powerpoint/2010/main" val="163380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spTree>
    <p:extLst>
      <p:ext uri="{BB962C8B-B14F-4D97-AF65-F5344CB8AC3E}">
        <p14:creationId xmlns:p14="http://schemas.microsoft.com/office/powerpoint/2010/main" val="145860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664" y="0"/>
            <a:ext cx="12192000" cy="6858000"/>
          </a:xfrm>
          <a:prstGeom prst="rect">
            <a:avLst/>
          </a:prstGeom>
        </p:spPr>
      </p:pic>
    </p:spTree>
    <p:extLst>
      <p:ext uri="{BB962C8B-B14F-4D97-AF65-F5344CB8AC3E}">
        <p14:creationId xmlns:p14="http://schemas.microsoft.com/office/powerpoint/2010/main" val="302974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48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975" y="0"/>
            <a:ext cx="12192000" cy="6858000"/>
          </a:xfrm>
          <a:prstGeom prst="rect">
            <a:avLst/>
          </a:prstGeom>
        </p:spPr>
      </p:pic>
      <p:sp>
        <p:nvSpPr>
          <p:cNvPr id="2" name="Title 1"/>
          <p:cNvSpPr>
            <a:spLocks noGrp="1"/>
          </p:cNvSpPr>
          <p:nvPr>
            <p:ph type="title"/>
          </p:nvPr>
        </p:nvSpPr>
        <p:spPr>
          <a:xfrm>
            <a:off x="1947267" y="2292531"/>
            <a:ext cx="9478198" cy="2852737"/>
          </a:xfrm>
        </p:spPr>
        <p:txBody>
          <a:bodyPr anchor="b"/>
          <a:lstStyle>
            <a:lvl1pPr>
              <a:defRPr sz="6000"/>
            </a:lvl1pPr>
          </a:lstStyle>
          <a:p>
            <a:r>
              <a:rPr lang="en-US"/>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137771" y="-77298"/>
            <a:ext cx="4054229" cy="1520336"/>
          </a:xfrm>
          <a:prstGeom prst="rect">
            <a:avLst/>
          </a:prstGeom>
        </p:spPr>
      </p:pic>
      <p:sp>
        <p:nvSpPr>
          <p:cNvPr id="9" name="Shape 10"/>
          <p:cNvSpPr/>
          <p:nvPr userDrawn="1"/>
        </p:nvSpPr>
        <p:spPr>
          <a:xfrm>
            <a:off x="0" y="5281793"/>
            <a:ext cx="12192000" cy="0"/>
          </a:xfrm>
          <a:prstGeom prst="line">
            <a:avLst/>
          </a:prstGeom>
          <a:ln>
            <a:solidFill>
              <a:srgbClr val="000000"/>
            </a:solidFill>
          </a:ln>
        </p:spPr>
        <p:txBody>
          <a:bodyPr lIns="45719" rIns="45719"/>
          <a:lstStyle/>
          <a:p>
            <a:endParaRPr/>
          </a:p>
        </p:txBody>
      </p:sp>
      <p:sp>
        <p:nvSpPr>
          <p:cNvPr id="10" name="Shape 11"/>
          <p:cNvSpPr/>
          <p:nvPr userDrawn="1"/>
        </p:nvSpPr>
        <p:spPr>
          <a:xfrm>
            <a:off x="838200" y="4766268"/>
            <a:ext cx="1031052" cy="1031050"/>
          </a:xfrm>
          <a:prstGeom prst="ellipse">
            <a:avLst/>
          </a:prstGeom>
          <a:solidFill>
            <a:srgbClr val="4294AB"/>
          </a:solidFill>
          <a:ln w="12700">
            <a:miter lim="400000"/>
          </a:ln>
        </p:spPr>
        <p:txBody>
          <a:bodyPr lIns="45719" rIns="45719" anchor="ctr"/>
          <a:lstStyle/>
          <a:p>
            <a:endParaRP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1975" y="39324"/>
            <a:ext cx="12192000" cy="6858000"/>
          </a:xfrm>
          <a:prstGeom prst="rect">
            <a:avLst/>
          </a:prstGeom>
        </p:spPr>
      </p:pic>
    </p:spTree>
    <p:extLst>
      <p:ext uri="{BB962C8B-B14F-4D97-AF65-F5344CB8AC3E}">
        <p14:creationId xmlns:p14="http://schemas.microsoft.com/office/powerpoint/2010/main" val="29437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311802"/>
      </p:ext>
    </p:extLst>
  </p:cSld>
  <p:clrMap bg1="lt1" tx1="dk1" bg2="lt2" tx2="dk2" accent1="accent1" accent2="accent2" accent3="accent3" accent4="accent4" accent5="accent5" accent6="accent6" hlink="hlink" folHlink="folHlink"/>
  <p:sldLayoutIdLst>
    <p:sldLayoutId id="2147483658" r:id="rId1"/>
    <p:sldLayoutId id="2147483665" r:id="rId2"/>
    <p:sldLayoutId id="2147483659" r:id="rId3"/>
    <p:sldLayoutId id="2147483660" r:id="rId4"/>
    <p:sldLayoutId id="2147483661" r:id="rId5"/>
    <p:sldLayoutId id="2147483662" r:id="rId6"/>
    <p:sldLayoutId id="2147483663" r:id="rId7"/>
    <p:sldLayoutId id="2147483664" r:id="rId8"/>
    <p:sldLayoutId id="2147483651" r:id="rId9"/>
    <p:sldLayoutId id="2147483656" r:id="rId10"/>
    <p:sldLayoutId id="2147483666" r:id="rId11"/>
  </p:sldLayoutIdLst>
  <p:txStyles>
    <p:titleStyle>
      <a:lvl1pPr algn="l" defTabSz="914400" rtl="0" eaLnBrk="1" latinLnBrk="0" hangingPunct="1">
        <a:lnSpc>
          <a:spcPct val="90000"/>
        </a:lnSpc>
        <a:spcBef>
          <a:spcPct val="0"/>
        </a:spcBef>
        <a:buNone/>
        <a:defRPr sz="4400" b="1"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chart" Target="../charts/chart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chart" Target="../charts/chart4.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4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759" y="2463845"/>
            <a:ext cx="11182121" cy="2554545"/>
          </a:xfrm>
          <a:prstGeom prst="rect">
            <a:avLst/>
          </a:prstGeom>
        </p:spPr>
        <p:txBody>
          <a:bodyPr wrap="square">
            <a:spAutoFit/>
          </a:bodyPr>
          <a:lstStyle/>
          <a:p>
            <a:pPr algn="ctr"/>
            <a:r>
              <a:rPr lang="fr-FR" sz="4000" dirty="0">
                <a:latin typeface="Arial" panose="020B0604020202020204" pitchFamily="34" charset="0"/>
                <a:cs typeface="Arial" panose="020B0604020202020204" pitchFamily="34" charset="0"/>
              </a:rPr>
              <a:t>ÉVALUATION DU PROGRAMME DE PRISE EN CHARGE COMMUNAUTAIRE DES ENFANTS DE 0 A 59 MOIS DANS LES RÉGIONS DE KOULIKORO ET SIKASSO AU MALI EN 2018</a:t>
            </a:r>
          </a:p>
        </p:txBody>
      </p:sp>
      <p:sp>
        <p:nvSpPr>
          <p:cNvPr id="5" name="Subtitle 2"/>
          <p:cNvSpPr>
            <a:spLocks noGrp="1"/>
          </p:cNvSpPr>
          <p:nvPr>
            <p:ph type="subTitle" idx="1"/>
          </p:nvPr>
        </p:nvSpPr>
        <p:spPr>
          <a:xfrm>
            <a:off x="121920" y="1615111"/>
            <a:ext cx="11937999" cy="624236"/>
          </a:xfrm>
        </p:spPr>
        <p:txBody>
          <a:bodyPr>
            <a:noAutofit/>
          </a:bodyPr>
          <a:lstStyle/>
          <a:p>
            <a:pPr algn="l"/>
            <a:r>
              <a:rPr lang="fr-FR" sz="4400" b="1" dirty="0">
                <a:latin typeface="Arial" panose="020B0604020202020204" pitchFamily="34" charset="0"/>
                <a:cs typeface="Arial" panose="020B0604020202020204" pitchFamily="34" charset="0"/>
              </a:rPr>
              <a:t>ATELIER DE DISSEMINATION DU RAPPORT</a:t>
            </a:r>
            <a:endParaRPr lang="fr-FR" sz="4400" i="1" dirty="0">
              <a:latin typeface="Arial" panose="020B0604020202020204" pitchFamily="34" charset="0"/>
              <a:cs typeface="Arial" panose="020B0604020202020204" pitchFamily="34" charset="0"/>
            </a:endParaRPr>
          </a:p>
        </p:txBody>
      </p:sp>
      <p:sp>
        <p:nvSpPr>
          <p:cNvPr id="7" name="Subtitle 2"/>
          <p:cNvSpPr txBox="1">
            <a:spLocks/>
          </p:cNvSpPr>
          <p:nvPr/>
        </p:nvSpPr>
        <p:spPr>
          <a:xfrm>
            <a:off x="1339867" y="5242889"/>
            <a:ext cx="9614271" cy="8220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Raleway" panose="020B05030301010600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aleway" panose="020B05030301010600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aleway" panose="020B05030301010600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5030301010600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aleway" panose="020B05030301010600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Arial" panose="020B0604020202020204" pitchFamily="34" charset="0"/>
                <a:ea typeface="Cambria" panose="02040503050406030204" pitchFamily="18" charset="0"/>
                <a:cs typeface="Arial" panose="020B0604020202020204" pitchFamily="34" charset="0"/>
              </a:rPr>
              <a:t>Bamako, Grand Hôtel</a:t>
            </a:r>
          </a:p>
          <a:p>
            <a:r>
              <a:rPr lang="fr-FR" sz="2800" b="1" dirty="0">
                <a:latin typeface="Arial" panose="020B0604020202020204" pitchFamily="34" charset="0"/>
                <a:ea typeface="Cambria" panose="02040503050406030204" pitchFamily="18" charset="0"/>
                <a:cs typeface="Arial" panose="020B0604020202020204" pitchFamily="34" charset="0"/>
              </a:rPr>
              <a:t>2019</a:t>
            </a:r>
            <a:endParaRPr lang="fr-FR" sz="2800" b="1" i="1" dirty="0">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33696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Objectif général</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6" name="Content Placeholder 2"/>
          <p:cNvSpPr txBox="1">
            <a:spLocks/>
          </p:cNvSpPr>
          <p:nvPr/>
        </p:nvSpPr>
        <p:spPr>
          <a:xfrm>
            <a:off x="947650" y="1104781"/>
            <a:ext cx="9560691" cy="3849603"/>
          </a:xfrm>
          <a:prstGeom prst="rect">
            <a:avLst/>
          </a:prstGeom>
          <a:solidFill>
            <a:schemeClr val="bg1"/>
          </a:solidFill>
        </p:spPr>
        <p:style>
          <a:lnRef idx="0">
            <a:scrgbClr r="0" g="0" b="0"/>
          </a:lnRef>
          <a:fillRef idx="1003">
            <a:schemeClr val="dk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Clr>
                <a:schemeClr val="accent3"/>
              </a:buClr>
              <a:buFont typeface="Wingdings" pitchFamily="2" charset="2"/>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just">
              <a:lnSpc>
                <a:spcPct val="150000"/>
              </a:lnSpc>
              <a:buNone/>
            </a:pPr>
            <a:r>
              <a:rPr lang="fr-FR" sz="2600" dirty="0">
                <a:latin typeface="Arial" panose="020B0604020202020204" pitchFamily="34" charset="0"/>
                <a:cs typeface="Arial" panose="020B0604020202020204" pitchFamily="34" charset="0"/>
              </a:rPr>
              <a:t>Fournir les informations sur la force de mise en œuvre du programme de la Croix-Rouge canadienne / malienne sur la qualité des soins offerts aux enfants malades et aux nouveaux nés par les Agents de Santé Communautaire (ASC) dans les régions de Koulikoro et Sikasso au Mali en 2018</a:t>
            </a:r>
            <a:endParaRPr lang="en-US" sz="2600" b="1" dirty="0">
              <a:latin typeface="Arial" panose="020B0604020202020204" pitchFamily="34" charset="0"/>
              <a:cs typeface="Arial" panose="020B0604020202020204" pitchFamily="34" charset="0"/>
            </a:endParaRPr>
          </a:p>
          <a:p>
            <a:pPr algn="just">
              <a:lnSpc>
                <a:spcPct val="150000"/>
              </a:lnSpc>
            </a:pPr>
            <a:endParaRPr lang="en-US" sz="26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61282940"/>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Objectifs</a:t>
            </a:r>
            <a:r>
              <a:rPr lang="en-US" sz="4400" b="1" dirty="0">
                <a:solidFill>
                  <a:schemeClr val="bg1"/>
                </a:solidFill>
              </a:rPr>
              <a:t> </a:t>
            </a:r>
            <a:r>
              <a:rPr lang="fr-FR" sz="4400" b="1" dirty="0">
                <a:solidFill>
                  <a:schemeClr val="bg1"/>
                </a:solidFill>
              </a:rPr>
              <a:t>spécifiques</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5" name="Content Placeholder 2"/>
          <p:cNvSpPr txBox="1">
            <a:spLocks/>
          </p:cNvSpPr>
          <p:nvPr/>
        </p:nvSpPr>
        <p:spPr>
          <a:xfrm>
            <a:off x="914400" y="1162838"/>
            <a:ext cx="9593942" cy="4613844"/>
          </a:xfrm>
          <a:prstGeom prst="rect">
            <a:avLst/>
          </a:prstGeom>
          <a:solidFill>
            <a:schemeClr val="bg1"/>
          </a:solidFill>
        </p:spPr>
        <p:style>
          <a:lnRef idx="0">
            <a:scrgbClr r="0" g="0" b="0"/>
          </a:lnRef>
          <a:fillRef idx="1003">
            <a:schemeClr val="dk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Clr>
                <a:schemeClr val="accent3"/>
              </a:buClr>
              <a:buFont typeface="Wingdings" pitchFamily="2" charset="2"/>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Clr>
                <a:schemeClr val="accent4"/>
              </a:buClr>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514350" lvl="1" indent="-514350" algn="just" defTabSz="1778000">
              <a:lnSpc>
                <a:spcPct val="90000"/>
              </a:lnSpc>
              <a:spcBef>
                <a:spcPct val="0"/>
              </a:spcBef>
              <a:spcAft>
                <a:spcPts val="1200"/>
              </a:spcAft>
              <a:buClr>
                <a:srgbClr val="002060"/>
              </a:buClr>
              <a:buFont typeface="+mj-lt"/>
              <a:buAutoNum type="romanUcPeriod"/>
            </a:pPr>
            <a:r>
              <a:rPr lang="fr-FR" sz="2400" dirty="0">
                <a:latin typeface="Arial" panose="020B0604020202020204" pitchFamily="34" charset="0"/>
                <a:cs typeface="Arial" panose="020B0604020202020204" pitchFamily="34" charset="0"/>
              </a:rPr>
              <a:t>Évaluer la force de mise en œuvre du programme de la Croix-Rouge canadienne / malienne à renforcer la prise en charge communautaire (PEC) des enfants malades et soins des nouveau-nés à domicile</a:t>
            </a:r>
          </a:p>
          <a:p>
            <a:pPr marL="514350" lvl="1" indent="-514350" algn="just" defTabSz="1778000">
              <a:lnSpc>
                <a:spcPct val="90000"/>
              </a:lnSpc>
              <a:spcBef>
                <a:spcPct val="0"/>
              </a:spcBef>
              <a:spcAft>
                <a:spcPts val="1200"/>
              </a:spcAft>
              <a:buClr>
                <a:srgbClr val="002060"/>
              </a:buClr>
              <a:buFont typeface="+mj-lt"/>
              <a:buAutoNum type="romanUcPeriod"/>
            </a:pPr>
            <a:endParaRPr lang="fr-FR" sz="2400" dirty="0">
              <a:latin typeface="Arial" panose="020B0604020202020204" pitchFamily="34" charset="0"/>
              <a:cs typeface="Arial" panose="020B0604020202020204" pitchFamily="34" charset="0"/>
            </a:endParaRPr>
          </a:p>
          <a:p>
            <a:pPr marL="514350" lvl="1" indent="-514350" algn="just" defTabSz="1778000">
              <a:lnSpc>
                <a:spcPct val="90000"/>
              </a:lnSpc>
              <a:spcBef>
                <a:spcPct val="0"/>
              </a:spcBef>
              <a:spcAft>
                <a:spcPts val="1200"/>
              </a:spcAft>
              <a:buClr>
                <a:srgbClr val="002060"/>
              </a:buClr>
              <a:buFont typeface="+mj-lt"/>
              <a:buAutoNum type="romanUcPeriod"/>
            </a:pPr>
            <a:r>
              <a:rPr lang="fr-FR" sz="2400" dirty="0">
                <a:latin typeface="Arial" panose="020B0604020202020204" pitchFamily="34" charset="0"/>
                <a:cs typeface="Arial" panose="020B0604020202020204" pitchFamily="34" charset="0"/>
              </a:rPr>
              <a:t>Évaluer la qualité des soins fournis par les Agents de Santé Communautaire aux enfants malades qui ont entre 2 à 59 mois</a:t>
            </a:r>
          </a:p>
          <a:p>
            <a:pPr marL="514350" lvl="1" indent="-514350" algn="just" defTabSz="1778000">
              <a:lnSpc>
                <a:spcPct val="90000"/>
              </a:lnSpc>
              <a:spcBef>
                <a:spcPct val="0"/>
              </a:spcBef>
              <a:spcAft>
                <a:spcPts val="1200"/>
              </a:spcAft>
              <a:buClr>
                <a:srgbClr val="002060"/>
              </a:buClr>
              <a:buFont typeface="+mj-lt"/>
              <a:buAutoNum type="romanUcPeriod"/>
            </a:pPr>
            <a:endParaRPr lang="fr-FR" sz="2400" dirty="0">
              <a:latin typeface="Arial" panose="020B0604020202020204" pitchFamily="34" charset="0"/>
              <a:cs typeface="Arial" panose="020B0604020202020204" pitchFamily="34" charset="0"/>
            </a:endParaRPr>
          </a:p>
          <a:p>
            <a:pPr marL="514350" lvl="1" indent="-514350" algn="just" defTabSz="1778000">
              <a:lnSpc>
                <a:spcPct val="90000"/>
              </a:lnSpc>
              <a:spcBef>
                <a:spcPct val="0"/>
              </a:spcBef>
              <a:spcAft>
                <a:spcPts val="1200"/>
              </a:spcAft>
              <a:buClr>
                <a:srgbClr val="002060"/>
              </a:buClr>
              <a:buFont typeface="+mj-lt"/>
              <a:buAutoNum type="romanUcPeriod"/>
            </a:pPr>
            <a:r>
              <a:rPr lang="fr-FR" sz="2400" dirty="0">
                <a:latin typeface="Arial" panose="020B0604020202020204" pitchFamily="34" charset="0"/>
                <a:cs typeface="Arial" panose="020B0604020202020204" pitchFamily="34" charset="0"/>
              </a:rPr>
              <a:t>Évaluer la qualité des soins des visites à domicile de la surveillance par les Agents de Santé Communautaire pour soigner les nouveau-nés.</a:t>
            </a:r>
            <a:endParaRPr lang="en-US" sz="2400" dirty="0">
              <a:latin typeface="Arial" panose="020B0604020202020204" pitchFamily="34" charset="0"/>
              <a:cs typeface="Arial" panose="020B0604020202020204" pitchFamily="34" charset="0"/>
            </a:endParaRPr>
          </a:p>
          <a:p>
            <a:pPr marL="514350" lvl="1" indent="-514350" algn="just" defTabSz="1778000">
              <a:lnSpc>
                <a:spcPct val="90000"/>
              </a:lnSpc>
              <a:spcBef>
                <a:spcPct val="0"/>
              </a:spcBef>
              <a:spcAft>
                <a:spcPts val="1200"/>
              </a:spcAft>
              <a:buClr>
                <a:srgbClr val="002060"/>
              </a:buClr>
              <a:buFont typeface="+mj-lt"/>
              <a:buAutoNum type="romanUcPeriod"/>
            </a:pPr>
            <a:endParaRPr lang="en-US" sz="2400" dirty="0">
              <a:latin typeface="Arial" panose="020B0604020202020204" pitchFamily="34" charset="0"/>
              <a:cs typeface="Arial" panose="020B0604020202020204" pitchFamily="34" charset="0"/>
            </a:endParaRPr>
          </a:p>
          <a:p>
            <a:pPr marL="514350" lvl="1" indent="-514350" algn="just" defTabSz="1778000">
              <a:lnSpc>
                <a:spcPct val="90000"/>
              </a:lnSpc>
              <a:spcBef>
                <a:spcPct val="0"/>
              </a:spcBef>
              <a:spcAft>
                <a:spcPts val="1200"/>
              </a:spcAft>
              <a:buClr>
                <a:srgbClr val="002060"/>
              </a:buClr>
              <a:buFont typeface="+mj-lt"/>
              <a:buAutoNum type="romanUcPeriod"/>
            </a:pPr>
            <a:endParaRPr lang="fr-FR" sz="2400" dirty="0">
              <a:latin typeface="Arial" panose="020B0604020202020204" pitchFamily="34" charset="0"/>
              <a:cs typeface="Arial" panose="020B0604020202020204" pitchFamily="34" charset="0"/>
            </a:endParaRPr>
          </a:p>
          <a:p>
            <a:pPr marL="0" indent="0" algn="just">
              <a:lnSpc>
                <a:spcPct val="150000"/>
              </a:lnSpc>
              <a:spcAft>
                <a:spcPts val="1200"/>
              </a:spcAft>
              <a:buClr>
                <a:srgbClr val="002060"/>
              </a:buClr>
              <a:buNone/>
            </a:pPr>
            <a:endParaRPr lang="en-US" sz="24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2302842"/>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a:latin typeface="Arial" panose="020B0604020202020204" pitchFamily="34" charset="0"/>
                <a:cs typeface="Arial" panose="020B0604020202020204" pitchFamily="34" charset="0"/>
              </a:rPr>
              <a:t>MÉTHODOLOGIE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19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Méthodologie</a:t>
            </a:r>
            <a:r>
              <a:rPr lang="en-US" sz="4400" b="1" dirty="0">
                <a:solidFill>
                  <a:schemeClr val="bg1"/>
                </a:solidFill>
              </a:rPr>
              <a:t> (1/6)</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4" name="Content Placeholder 2"/>
          <p:cNvSpPr txBox="1">
            <a:spLocks/>
          </p:cNvSpPr>
          <p:nvPr/>
        </p:nvSpPr>
        <p:spPr>
          <a:xfrm>
            <a:off x="804441" y="838488"/>
            <a:ext cx="10807213" cy="5298151"/>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Type d’étude</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Transversale sans groupe de comparaison à visée évaluative</a:t>
            </a:r>
          </a:p>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Période de la collecte</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12 juillet au 27 août 2018.</a:t>
            </a:r>
          </a:p>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Population d’étude</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ASC responsables de la PEC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enfants âgés de 2 à 59 mois qui étaient amenés / recherchés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mères/accompagnants d’enfants âgés de 2 à 59 mois qui ont été examinés par l’ASC</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nouveau-nés âgés de 0 à 45 jours qui ont été visités à domicile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mères/accompagnants de nouveau-nés qui ont été visités par l’ASC </a:t>
            </a:r>
          </a:p>
        </p:txBody>
      </p:sp>
    </p:spTree>
    <p:custDataLst>
      <p:tags r:id="rId1"/>
    </p:custDataLst>
    <p:extLst>
      <p:ext uri="{BB962C8B-B14F-4D97-AF65-F5344CB8AC3E}">
        <p14:creationId xmlns:p14="http://schemas.microsoft.com/office/powerpoint/2010/main" val="161135816"/>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Méthodologie (2/6)</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4" name="Content Placeholder 2"/>
          <p:cNvSpPr txBox="1">
            <a:spLocks/>
          </p:cNvSpPr>
          <p:nvPr/>
        </p:nvSpPr>
        <p:spPr>
          <a:xfrm>
            <a:off x="811699" y="838489"/>
            <a:ext cx="10807213" cy="4952712"/>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Echantillonnage</a:t>
            </a:r>
          </a:p>
          <a:p>
            <a:pPr algn="just">
              <a:lnSpc>
                <a:spcPct val="100000"/>
              </a:lnSpc>
              <a:buClr>
                <a:srgbClr val="002060"/>
              </a:buClr>
              <a:buFont typeface="Wingdings 2" panose="05020102010507070707" pitchFamily="18" charset="2"/>
              <a:buChar char=""/>
            </a:pPr>
            <a:r>
              <a:rPr lang="fr-FR" sz="2350" dirty="0">
                <a:latin typeface="Arial" panose="020B0604020202020204" pitchFamily="34" charset="0"/>
                <a:cs typeface="Arial" panose="020B0604020202020204" pitchFamily="34" charset="0"/>
              </a:rPr>
              <a:t>Sites ASC : aléatoire, stratification proportionnel à la taille de chacun des 6 districts</a:t>
            </a:r>
          </a:p>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Variables :</a:t>
            </a:r>
          </a:p>
          <a:p>
            <a:pPr algn="just">
              <a:lnSpc>
                <a:spcPct val="100000"/>
              </a:lnSpc>
              <a:buClr>
                <a:srgbClr val="002060"/>
              </a:buClr>
              <a:buFont typeface="Wingdings 2" panose="05020102010507070707" pitchFamily="18" charset="2"/>
              <a:buChar char=""/>
            </a:pPr>
            <a:r>
              <a:rPr lang="fr-FR" sz="2350" b="1" dirty="0">
                <a:latin typeface="Arial" panose="020B0604020202020204" pitchFamily="34" charset="0"/>
                <a:cs typeface="Arial" panose="020B0604020202020204" pitchFamily="34" charset="0"/>
              </a:rPr>
              <a:t>Caractéristiques Sociodémographiques </a:t>
            </a:r>
          </a:p>
          <a:p>
            <a:pPr lvl="2" algn="just">
              <a:lnSpc>
                <a:spcPct val="100000"/>
              </a:lnSpc>
              <a:buClr>
                <a:srgbClr val="002060"/>
              </a:buClr>
              <a:buFont typeface="Wingdings 2" panose="05020102010507070707" pitchFamily="18" charset="2"/>
              <a:buChar char=""/>
            </a:pPr>
            <a:r>
              <a:rPr lang="fr-FR" sz="2350" dirty="0">
                <a:latin typeface="Arial" panose="020B0604020202020204" pitchFamily="34" charset="0"/>
                <a:cs typeface="Arial" panose="020B0604020202020204" pitchFamily="34" charset="0"/>
              </a:rPr>
              <a:t>ASC, enfants &amp; accompagnants, nouveau-nés &amp; mères, </a:t>
            </a:r>
          </a:p>
          <a:p>
            <a:pPr algn="just">
              <a:lnSpc>
                <a:spcPct val="100000"/>
              </a:lnSpc>
              <a:buClr>
                <a:srgbClr val="002060"/>
              </a:buClr>
              <a:buFont typeface="Wingdings 2" panose="05020102010507070707" pitchFamily="18" charset="2"/>
              <a:buChar char=""/>
            </a:pPr>
            <a:r>
              <a:rPr lang="fr-FR" sz="2350" b="1" dirty="0">
                <a:latin typeface="Arial" panose="020B0604020202020204" pitchFamily="34" charset="0"/>
                <a:cs typeface="Arial" panose="020B0604020202020204" pitchFamily="34" charset="0"/>
              </a:rPr>
              <a:t>Force de mise en œuvre du programme</a:t>
            </a:r>
          </a:p>
          <a:p>
            <a:pPr lvl="2" algn="just">
              <a:lnSpc>
                <a:spcPct val="100000"/>
              </a:lnSpc>
              <a:buClr>
                <a:srgbClr val="002060"/>
              </a:buClr>
              <a:buFont typeface="Wingdings 2" panose="05020102010507070707" pitchFamily="18" charset="2"/>
              <a:buChar char=""/>
            </a:pPr>
            <a:r>
              <a:rPr lang="fr-FR" sz="2350" dirty="0">
                <a:latin typeface="Arial" panose="020B0604020202020204" pitchFamily="34" charset="0"/>
                <a:cs typeface="Arial" panose="020B0604020202020204" pitchFamily="34" charset="0"/>
              </a:rPr>
              <a:t> Axé sur les ASC (formation, supervision, disponibilité des ressources)</a:t>
            </a:r>
          </a:p>
          <a:p>
            <a:pPr algn="just">
              <a:lnSpc>
                <a:spcPct val="100000"/>
              </a:lnSpc>
              <a:buClr>
                <a:srgbClr val="002060"/>
              </a:buClr>
              <a:buFont typeface="Wingdings 2" panose="05020102010507070707" pitchFamily="18" charset="2"/>
              <a:buChar char=""/>
            </a:pPr>
            <a:r>
              <a:rPr lang="fr-FR" sz="2350" b="1" dirty="0">
                <a:latin typeface="Arial" panose="020B0604020202020204" pitchFamily="34" charset="0"/>
                <a:cs typeface="Arial" panose="020B0604020202020204" pitchFamily="34" charset="0"/>
              </a:rPr>
              <a:t>Qualité des soins</a:t>
            </a:r>
            <a:endParaRPr lang="fr-FR" sz="2350" dirty="0">
              <a:latin typeface="Arial" panose="020B0604020202020204" pitchFamily="34" charset="0"/>
              <a:cs typeface="Arial" panose="020B0604020202020204" pitchFamily="34" charset="0"/>
            </a:endParaRPr>
          </a:p>
          <a:p>
            <a:pPr lvl="2" algn="just">
              <a:lnSpc>
                <a:spcPct val="100000"/>
              </a:lnSpc>
              <a:buClr>
                <a:srgbClr val="002060"/>
              </a:buClr>
              <a:buFont typeface="Wingdings 2" panose="05020102010507070707" pitchFamily="18" charset="2"/>
              <a:buChar char=""/>
            </a:pPr>
            <a:r>
              <a:rPr lang="fr-FR" sz="2350" dirty="0">
                <a:latin typeface="Arial" panose="020B0604020202020204" pitchFamily="34" charset="0"/>
                <a:cs typeface="Arial" panose="020B0604020202020204" pitchFamily="34" charset="0"/>
              </a:rPr>
              <a:t>Démarche de PEC par l’ASC, connaissance des mères /accompagnants, activité promotionnelle dans la communauté, satisfaction des mères / accompagnants</a:t>
            </a:r>
          </a:p>
        </p:txBody>
      </p:sp>
    </p:spTree>
    <p:custDataLst>
      <p:tags r:id="rId1"/>
    </p:custDataLst>
    <p:extLst>
      <p:ext uri="{BB962C8B-B14F-4D97-AF65-F5344CB8AC3E}">
        <p14:creationId xmlns:p14="http://schemas.microsoft.com/office/powerpoint/2010/main" val="733471802"/>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Méthodologie (3/6)</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7" name="Content Placeholder 2"/>
          <p:cNvSpPr txBox="1">
            <a:spLocks/>
          </p:cNvSpPr>
          <p:nvPr/>
        </p:nvSpPr>
        <p:spPr>
          <a:xfrm>
            <a:off x="804441" y="838489"/>
            <a:ext cx="10441314" cy="5227032"/>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50000"/>
              </a:lnSpc>
              <a:buClr>
                <a:srgbClr val="002060"/>
              </a:buClr>
              <a:buNone/>
            </a:pPr>
            <a:r>
              <a:rPr lang="fr-FR" sz="2400" b="1" dirty="0">
                <a:latin typeface="Arial" panose="020B0604020202020204" pitchFamily="34" charset="0"/>
                <a:cs typeface="Arial" panose="020B0604020202020204" pitchFamily="34" charset="0"/>
              </a:rPr>
              <a:t>Techniques et outils de collecte</a:t>
            </a:r>
          </a:p>
          <a:p>
            <a:pPr lvl="1" algn="just">
              <a:lnSpc>
                <a:spcPct val="150000"/>
              </a:lnSpc>
              <a:spcBef>
                <a:spcPts val="0"/>
              </a:spcBef>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Entretien avec les ASC / guide d’entretien</a:t>
            </a:r>
          </a:p>
          <a:p>
            <a:pPr lvl="1">
              <a:lnSpc>
                <a:spcPct val="150000"/>
              </a:lnSpc>
              <a:spcBef>
                <a:spcPts val="0"/>
              </a:spcBef>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Observation clinique de l’enfant malade / grille d’observation</a:t>
            </a:r>
          </a:p>
          <a:p>
            <a:pPr lvl="1">
              <a:lnSpc>
                <a:spcPct val="150000"/>
              </a:lnSpc>
              <a:spcBef>
                <a:spcPts val="0"/>
              </a:spcBef>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Réexamen de l’enfant malade / grille d’observation</a:t>
            </a:r>
          </a:p>
          <a:p>
            <a:pPr lvl="1">
              <a:lnSpc>
                <a:spcPct val="150000"/>
              </a:lnSpc>
              <a:spcBef>
                <a:spcPts val="0"/>
              </a:spcBef>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Entretien à la sortie de l’accompagnant / guide d’entretien</a:t>
            </a:r>
          </a:p>
          <a:p>
            <a:pPr lvl="1">
              <a:lnSpc>
                <a:spcPct val="150000"/>
              </a:lnSpc>
              <a:spcBef>
                <a:spcPts val="0"/>
              </a:spcBef>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Observation de soins simples aux nouveau-nés à domicile / grille d’observation</a:t>
            </a:r>
          </a:p>
          <a:p>
            <a:pPr lvl="1">
              <a:lnSpc>
                <a:spcPct val="150000"/>
              </a:lnSpc>
              <a:spcBef>
                <a:spcPts val="0"/>
              </a:spcBef>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Entretien des mères des nouveau-nés à la fin de la visite à domicile / guide d’entretien</a:t>
            </a:r>
          </a:p>
        </p:txBody>
      </p:sp>
    </p:spTree>
    <p:custDataLst>
      <p:tags r:id="rId1"/>
    </p:custDataLst>
    <p:extLst>
      <p:ext uri="{BB962C8B-B14F-4D97-AF65-F5344CB8AC3E}">
        <p14:creationId xmlns:p14="http://schemas.microsoft.com/office/powerpoint/2010/main" val="998873904"/>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Méthodologie (4/6)</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4" name="Content Placeholder 2"/>
          <p:cNvSpPr txBox="1">
            <a:spLocks/>
          </p:cNvSpPr>
          <p:nvPr/>
        </p:nvSpPr>
        <p:spPr>
          <a:xfrm>
            <a:off x="804442" y="838489"/>
            <a:ext cx="10583118" cy="5298152"/>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buClr>
                <a:srgbClr val="002060"/>
              </a:buClr>
              <a:buNone/>
            </a:pPr>
            <a:r>
              <a:rPr lang="fr-FR" sz="2300" b="1" dirty="0">
                <a:latin typeface="Arial" panose="020B0604020202020204" pitchFamily="34" charset="0"/>
                <a:cs typeface="Arial" panose="020B0604020202020204" pitchFamily="34" charset="0"/>
              </a:rPr>
              <a:t>Déroulement des activités</a:t>
            </a:r>
          </a:p>
          <a:p>
            <a:pPr algn="just">
              <a:lnSpc>
                <a:spcPct val="100000"/>
              </a:lnSpc>
              <a:spcBef>
                <a:spcPts val="0"/>
              </a:spcBef>
              <a:spcAft>
                <a:spcPts val="600"/>
              </a:spcAft>
              <a:buClr>
                <a:srgbClr val="002060"/>
              </a:buClr>
              <a:buFont typeface="Wingdings 2" panose="05020102010507070707" pitchFamily="18" charset="2"/>
              <a:buChar char=""/>
            </a:pPr>
            <a:r>
              <a:rPr lang="fr-FR" sz="2300" dirty="0">
                <a:latin typeface="Arial" panose="020B0604020202020204" pitchFamily="34" charset="0"/>
                <a:cs typeface="Arial" panose="020B0604020202020204" pitchFamily="34" charset="0"/>
              </a:rPr>
              <a:t>Formation : </a:t>
            </a:r>
          </a:p>
          <a:p>
            <a:pPr lvl="2" algn="just">
              <a:lnSpc>
                <a:spcPct val="100000"/>
              </a:lnSpc>
              <a:spcBef>
                <a:spcPts val="0"/>
              </a:spcBef>
              <a:spcAft>
                <a:spcPts val="600"/>
              </a:spcAft>
              <a:buClr>
                <a:srgbClr val="002060"/>
              </a:buClr>
              <a:buFont typeface="Wingdings 2" panose="05020102010507070707" pitchFamily="18" charset="2"/>
              <a:buChar char=""/>
            </a:pPr>
            <a:r>
              <a:rPr lang="fr-FR" sz="2300" dirty="0">
                <a:latin typeface="Arial" panose="020B0604020202020204" pitchFamily="34" charset="0"/>
                <a:cs typeface="Arial" panose="020B0604020202020204" pitchFamily="34" charset="0"/>
              </a:rPr>
              <a:t>Formateurs (7)</a:t>
            </a:r>
          </a:p>
          <a:p>
            <a:pPr lvl="2" algn="just">
              <a:lnSpc>
                <a:spcPct val="100000"/>
              </a:lnSpc>
              <a:spcBef>
                <a:spcPts val="0"/>
              </a:spcBef>
              <a:spcAft>
                <a:spcPts val="600"/>
              </a:spcAft>
              <a:buClr>
                <a:srgbClr val="002060"/>
              </a:buClr>
              <a:buFont typeface="Wingdings 2" panose="05020102010507070707" pitchFamily="18" charset="2"/>
              <a:buChar char=""/>
            </a:pPr>
            <a:r>
              <a:rPr lang="fr-FR" sz="2300" dirty="0">
                <a:latin typeface="Arial" panose="020B0604020202020204" pitchFamily="34" charset="0"/>
                <a:cs typeface="Arial" panose="020B0604020202020204" pitchFamily="34" charset="0"/>
              </a:rPr>
              <a:t>Enquêteurs (50) en 12 jours, tous des agents de santé</a:t>
            </a:r>
          </a:p>
          <a:p>
            <a:pPr algn="just">
              <a:lnSpc>
                <a:spcPct val="100000"/>
              </a:lnSpc>
              <a:spcBef>
                <a:spcPts val="0"/>
              </a:spcBef>
              <a:spcAft>
                <a:spcPts val="600"/>
              </a:spcAft>
              <a:buClr>
                <a:srgbClr val="002060"/>
              </a:buClr>
              <a:buFont typeface="Wingdings 2" panose="05020102010507070707" pitchFamily="18" charset="2"/>
              <a:buChar char=""/>
            </a:pPr>
            <a:r>
              <a:rPr lang="fr-FR" sz="2300" dirty="0">
                <a:latin typeface="Arial" panose="020B0604020202020204" pitchFamily="34" charset="0"/>
                <a:cs typeface="Arial" panose="020B0604020202020204" pitchFamily="34" charset="0"/>
              </a:rPr>
              <a:t>  Prétests outils: </a:t>
            </a:r>
          </a:p>
          <a:p>
            <a:pPr lvl="2" algn="just">
              <a:lnSpc>
                <a:spcPct val="100000"/>
              </a:lnSpc>
              <a:spcBef>
                <a:spcPts val="0"/>
              </a:spcBef>
              <a:spcAft>
                <a:spcPts val="600"/>
              </a:spcAft>
              <a:buClr>
                <a:srgbClr val="002060"/>
              </a:buClr>
              <a:buFont typeface="Wingdings 2" panose="05020102010507070707" pitchFamily="18" charset="2"/>
              <a:buChar char=""/>
            </a:pPr>
            <a:r>
              <a:rPr lang="fr-FR" sz="2300" dirty="0">
                <a:latin typeface="Arial" panose="020B0604020202020204" pitchFamily="34" charset="0"/>
                <a:cs typeface="Arial" panose="020B0604020202020204" pitchFamily="34" charset="0"/>
              </a:rPr>
              <a:t>Par les formateurs : 16 au 18 mai 2018 à </a:t>
            </a:r>
            <a:r>
              <a:rPr lang="fr-FR" sz="2300" dirty="0" err="1">
                <a:latin typeface="Arial" panose="020B0604020202020204" pitchFamily="34" charset="0"/>
                <a:cs typeface="Arial" panose="020B0604020202020204" pitchFamily="34" charset="0"/>
              </a:rPr>
              <a:t>Yirimadio</a:t>
            </a:r>
            <a:r>
              <a:rPr lang="fr-FR" sz="2300" dirty="0">
                <a:latin typeface="Arial" panose="020B0604020202020204" pitchFamily="34" charset="0"/>
                <a:cs typeface="Arial" panose="020B0604020202020204" pitchFamily="34" charset="0"/>
              </a:rPr>
              <a:t>, commune VI Bamako</a:t>
            </a:r>
          </a:p>
          <a:p>
            <a:pPr lvl="2" algn="just">
              <a:lnSpc>
                <a:spcPct val="100000"/>
              </a:lnSpc>
              <a:spcBef>
                <a:spcPts val="0"/>
              </a:spcBef>
              <a:spcAft>
                <a:spcPts val="600"/>
              </a:spcAft>
              <a:buClr>
                <a:srgbClr val="002060"/>
              </a:buClr>
              <a:buFont typeface="Wingdings 2" panose="05020102010507070707" pitchFamily="18" charset="2"/>
              <a:buChar char=""/>
            </a:pPr>
            <a:r>
              <a:rPr lang="fr-FR" sz="2300" dirty="0">
                <a:latin typeface="Arial" panose="020B0604020202020204" pitchFamily="34" charset="0"/>
                <a:cs typeface="Arial" panose="020B0604020202020204" pitchFamily="34" charset="0"/>
              </a:rPr>
              <a:t>Par les enquêteurs : 28 mai au 09 juin 2018 dans  huit aires de santé du district sanitaire de </a:t>
            </a:r>
            <a:r>
              <a:rPr lang="fr-FR" sz="2300" dirty="0" err="1">
                <a:latin typeface="Arial" panose="020B0604020202020204" pitchFamily="34" charset="0"/>
                <a:cs typeface="Arial" panose="020B0604020202020204" pitchFamily="34" charset="0"/>
              </a:rPr>
              <a:t>Kalabancoro</a:t>
            </a:r>
            <a:r>
              <a:rPr lang="fr-FR" sz="2300" dirty="0">
                <a:latin typeface="Arial" panose="020B0604020202020204" pitchFamily="34" charset="0"/>
                <a:cs typeface="Arial" panose="020B0604020202020204" pitchFamily="34" charset="0"/>
              </a:rPr>
              <a:t> </a:t>
            </a:r>
          </a:p>
          <a:p>
            <a:pPr algn="just">
              <a:lnSpc>
                <a:spcPct val="100000"/>
              </a:lnSpc>
              <a:spcBef>
                <a:spcPts val="0"/>
              </a:spcBef>
              <a:spcAft>
                <a:spcPts val="600"/>
              </a:spcAft>
              <a:buClr>
                <a:srgbClr val="002060"/>
              </a:buClr>
              <a:buFont typeface="Wingdings 2" panose="05020102010507070707" pitchFamily="18" charset="2"/>
              <a:buChar char=""/>
            </a:pPr>
            <a:r>
              <a:rPr lang="fr-FR" sz="2300" dirty="0">
                <a:latin typeface="Arial" panose="020B0604020202020204" pitchFamily="34" charset="0"/>
                <a:cs typeface="Arial" panose="020B0604020202020204" pitchFamily="34" charset="0"/>
              </a:rPr>
              <a:t>Collecte des données : tablette « ODK </a:t>
            </a:r>
            <a:r>
              <a:rPr lang="fr-FR" sz="2300" dirty="0" err="1">
                <a:latin typeface="Arial" panose="020B0604020202020204" pitchFamily="34" charset="0"/>
                <a:cs typeface="Arial" panose="020B0604020202020204" pitchFamily="34" charset="0"/>
              </a:rPr>
              <a:t>collect</a:t>
            </a:r>
            <a:r>
              <a:rPr lang="fr-FR" sz="2300" dirty="0">
                <a:latin typeface="Arial" panose="020B0604020202020204" pitchFamily="34" charset="0"/>
                <a:cs typeface="Arial" panose="020B0604020202020204" pitchFamily="34" charset="0"/>
              </a:rPr>
              <a:t> version 1.15.1 » et papier</a:t>
            </a:r>
          </a:p>
          <a:p>
            <a:pPr lvl="2" algn="just">
              <a:lnSpc>
                <a:spcPct val="100000"/>
              </a:lnSpc>
              <a:spcBef>
                <a:spcPts val="0"/>
              </a:spcBef>
              <a:spcAft>
                <a:spcPts val="600"/>
              </a:spcAft>
              <a:buClr>
                <a:srgbClr val="002060"/>
              </a:buClr>
              <a:buFont typeface="Wingdings 2" panose="05020102010507070707" pitchFamily="18" charset="2"/>
              <a:buChar char=""/>
            </a:pPr>
            <a:r>
              <a:rPr lang="fr-FR" sz="2300" dirty="0">
                <a:latin typeface="Arial" panose="020B0604020202020204" pitchFamily="34" charset="0"/>
                <a:cs typeface="Arial" panose="020B0604020202020204" pitchFamily="34" charset="0"/>
              </a:rPr>
              <a:t>10 équipes de 3 personnes (1 superviseur permanent + 1 clinicien + 1 observateur)</a:t>
            </a:r>
          </a:p>
          <a:p>
            <a:pPr lvl="2" algn="just">
              <a:lnSpc>
                <a:spcPct val="100000"/>
              </a:lnSpc>
              <a:spcBef>
                <a:spcPts val="0"/>
              </a:spcBef>
              <a:spcAft>
                <a:spcPts val="600"/>
              </a:spcAft>
              <a:buClr>
                <a:srgbClr val="002060"/>
              </a:buClr>
              <a:buFont typeface="Wingdings 2" panose="05020102010507070707" pitchFamily="18" charset="2"/>
              <a:buChar char=""/>
            </a:pPr>
            <a:r>
              <a:rPr lang="fr-FR" sz="2300" dirty="0">
                <a:latin typeface="Arial" panose="020B0604020202020204" pitchFamily="34" charset="0"/>
                <a:cs typeface="Arial" panose="020B0604020202020204" pitchFamily="34" charset="0"/>
              </a:rPr>
              <a:t>08 Superviseurs centraux (2 CRC/CRM, 4 CREDOS, 2 JHU)</a:t>
            </a:r>
          </a:p>
          <a:p>
            <a:pPr lvl="1" algn="just">
              <a:lnSpc>
                <a:spcPct val="100000"/>
              </a:lnSpc>
              <a:buClr>
                <a:srgbClr val="002060"/>
              </a:buClr>
              <a:buFont typeface="Wingdings 2" panose="05020102010507070707" pitchFamily="18" charset="2"/>
              <a:buChar char=""/>
            </a:pPr>
            <a:endParaRPr lang="fr-FR" sz="2300" dirty="0">
              <a:latin typeface="Arial" panose="020B0604020202020204" pitchFamily="34" charset="0"/>
              <a:cs typeface="Arial" panose="020B0604020202020204" pitchFamily="34" charset="0"/>
            </a:endParaRPr>
          </a:p>
          <a:p>
            <a:pPr lvl="1" algn="just">
              <a:lnSpc>
                <a:spcPct val="100000"/>
              </a:lnSpc>
              <a:buClr>
                <a:srgbClr val="002060"/>
              </a:buClr>
              <a:buFont typeface="Wingdings 2" panose="05020102010507070707" pitchFamily="18" charset="2"/>
              <a:buChar char=""/>
            </a:pPr>
            <a:endParaRPr lang="fr-FR" sz="2300" dirty="0">
              <a:latin typeface="Arial" panose="020B0604020202020204" pitchFamily="34" charset="0"/>
              <a:cs typeface="Arial" panose="020B0604020202020204" pitchFamily="34" charset="0"/>
            </a:endParaRPr>
          </a:p>
          <a:p>
            <a:pPr algn="just">
              <a:lnSpc>
                <a:spcPct val="100000"/>
              </a:lnSpc>
              <a:buClr>
                <a:srgbClr val="002060"/>
              </a:buClr>
              <a:buFont typeface="Wingdings 2" panose="05020102010507070707" pitchFamily="18" charset="2"/>
              <a:buChar char=""/>
            </a:pPr>
            <a:endParaRPr lang="fr-FR" sz="2300" dirty="0">
              <a:latin typeface="Arial" panose="020B0604020202020204" pitchFamily="34" charset="0"/>
              <a:cs typeface="Arial" panose="020B0604020202020204" pitchFamily="34" charset="0"/>
            </a:endParaRPr>
          </a:p>
          <a:p>
            <a:pPr marL="0" indent="0" algn="just">
              <a:lnSpc>
                <a:spcPct val="100000"/>
              </a:lnSpc>
              <a:buClr>
                <a:srgbClr val="002060"/>
              </a:buClr>
              <a:buNone/>
            </a:pPr>
            <a:endParaRPr lang="fr-FR" sz="23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89608046"/>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Méthodologie (5/6)</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4" name="Content Placeholder 2"/>
          <p:cNvSpPr txBox="1">
            <a:spLocks/>
          </p:cNvSpPr>
          <p:nvPr/>
        </p:nvSpPr>
        <p:spPr>
          <a:xfrm>
            <a:off x="789448" y="838489"/>
            <a:ext cx="10066974" cy="5176232"/>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Assurance qualité de la collecte</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  supervision</a:t>
            </a:r>
          </a:p>
          <a:p>
            <a:pPr lvl="2"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Permanente (chef équipe)</a:t>
            </a:r>
          </a:p>
          <a:p>
            <a:pPr lvl="2"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Temporaire (équipe centrale)</a:t>
            </a:r>
          </a:p>
          <a:p>
            <a:pPr marL="228600" lvl="2" algn="just">
              <a:lnSpc>
                <a:spcPct val="100000"/>
              </a:lnSpc>
              <a:spcBef>
                <a:spcPts val="10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Stockage  données  :</a:t>
            </a:r>
          </a:p>
          <a:p>
            <a:pPr marL="1143000" lvl="4" algn="just">
              <a:lnSpc>
                <a:spcPct val="100000"/>
              </a:lnSpc>
              <a:spcBef>
                <a:spcPts val="10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électroniques : serveur sécurisé de JHU</a:t>
            </a:r>
          </a:p>
          <a:p>
            <a:pPr marL="1143000" lvl="4" algn="just">
              <a:lnSpc>
                <a:spcPct val="100000"/>
              </a:lnSpc>
              <a:spcBef>
                <a:spcPts val="10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papier :  cantines sous clés</a:t>
            </a:r>
          </a:p>
          <a:p>
            <a:pPr marL="228600" lvl="2" algn="just">
              <a:lnSpc>
                <a:spcPct val="100000"/>
              </a:lnSpc>
              <a:spcBef>
                <a:spcPts val="1000"/>
              </a:spcBef>
              <a:buClr>
                <a:srgbClr val="002060"/>
              </a:buClr>
              <a:buFont typeface="Wingdings 2" panose="05020102010507070707" pitchFamily="18" charset="2"/>
              <a:buChar char=""/>
            </a:pPr>
            <a:r>
              <a:rPr lang="fr-FR" sz="2400" dirty="0" err="1">
                <a:latin typeface="Arial" panose="020B0604020202020204" pitchFamily="34" charset="0"/>
                <a:cs typeface="Arial" panose="020B0604020202020204" pitchFamily="34" charset="0"/>
              </a:rPr>
              <a:t>Dash</a:t>
            </a:r>
            <a:r>
              <a:rPr lang="fr-FR" sz="2400" dirty="0">
                <a:latin typeface="Arial" panose="020B0604020202020204" pitchFamily="34" charset="0"/>
                <a:cs typeface="Arial" panose="020B0604020202020204" pitchFamily="34" charset="0"/>
              </a:rPr>
              <a:t> Report</a:t>
            </a:r>
          </a:p>
          <a:p>
            <a:pPr marL="1143000" lvl="4" algn="just">
              <a:lnSpc>
                <a:spcPct val="100000"/>
              </a:lnSpc>
              <a:spcBef>
                <a:spcPts val="10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 visualisation par équipes coordination (Mali, JHU)</a:t>
            </a:r>
          </a:p>
          <a:p>
            <a:pPr lvl="2"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contrôle des incohérences  </a:t>
            </a:r>
          </a:p>
          <a:p>
            <a:pPr lvl="1" algn="just">
              <a:lnSpc>
                <a:spcPct val="100000"/>
              </a:lnSpc>
              <a:buClr>
                <a:srgbClr val="002060"/>
              </a:buClr>
              <a:buFont typeface="Wingdings 2" panose="05020102010507070707" pitchFamily="18" charset="2"/>
              <a:buChar char=""/>
            </a:pPr>
            <a:endParaRPr lang="fr-FR" dirty="0">
              <a:latin typeface="Arial" panose="020B0604020202020204" pitchFamily="34" charset="0"/>
              <a:cs typeface="Arial" panose="020B0604020202020204" pitchFamily="34" charset="0"/>
            </a:endParaRPr>
          </a:p>
          <a:p>
            <a:pPr lvl="1" algn="just">
              <a:lnSpc>
                <a:spcPct val="100000"/>
              </a:lnSpc>
              <a:buClr>
                <a:srgbClr val="002060"/>
              </a:buClr>
              <a:buFont typeface="Wingdings 2" panose="05020102010507070707" pitchFamily="18" charset="2"/>
              <a:buChar char=""/>
            </a:pPr>
            <a:endParaRPr lang="fr-FR" dirty="0">
              <a:latin typeface="Arial" panose="020B0604020202020204" pitchFamily="34" charset="0"/>
              <a:cs typeface="Arial" panose="020B0604020202020204" pitchFamily="34" charset="0"/>
            </a:endParaRPr>
          </a:p>
          <a:p>
            <a:pPr algn="just">
              <a:lnSpc>
                <a:spcPct val="100000"/>
              </a:lnSpc>
              <a:buClr>
                <a:srgbClr val="002060"/>
              </a:buClr>
              <a:buFont typeface="Wingdings 2" panose="05020102010507070707" pitchFamily="18" charset="2"/>
              <a:buChar char=""/>
            </a:pPr>
            <a:endParaRPr lang="fr-FR" sz="2400" dirty="0">
              <a:latin typeface="Arial" panose="020B0604020202020204" pitchFamily="34" charset="0"/>
              <a:cs typeface="Arial" panose="020B0604020202020204" pitchFamily="34" charset="0"/>
            </a:endParaRPr>
          </a:p>
          <a:p>
            <a:pPr marL="0" indent="0" algn="just">
              <a:lnSpc>
                <a:spcPct val="100000"/>
              </a:lnSpc>
              <a:buClr>
                <a:srgbClr val="002060"/>
              </a:buClr>
              <a:buNone/>
            </a:pPr>
            <a:endParaRPr lang="fr-FR" sz="24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30280726"/>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99379"/>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3000" b="1" dirty="0">
                <a:solidFill>
                  <a:schemeClr val="bg1"/>
                </a:solidFill>
              </a:rPr>
              <a:t>METHODOLOGIE 5/5</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4" name="Content Placeholder 2"/>
          <p:cNvSpPr txBox="1">
            <a:spLocks/>
          </p:cNvSpPr>
          <p:nvPr/>
        </p:nvSpPr>
        <p:spPr>
          <a:xfrm>
            <a:off x="804441" y="898177"/>
            <a:ext cx="10625559" cy="5625453"/>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spcBef>
                <a:spcPts val="600"/>
              </a:spcBef>
              <a:buClr>
                <a:srgbClr val="002060"/>
              </a:buClr>
              <a:buNone/>
            </a:pPr>
            <a:r>
              <a:rPr lang="fr-FR" sz="2400" b="1" dirty="0">
                <a:latin typeface="Arial" panose="020B0604020202020204" pitchFamily="34" charset="0"/>
                <a:cs typeface="Arial" panose="020B0604020202020204" pitchFamily="34" charset="0"/>
              </a:rPr>
              <a:t>Traitement données (Stata)</a:t>
            </a:r>
          </a:p>
          <a:p>
            <a:pPr lvl="0"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 Vérification concordance : formulaire envoyé sur serveur / fichier « suivi des équipes » </a:t>
            </a:r>
          </a:p>
          <a:p>
            <a:pPr lvl="0"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Recherche de doublons: nom site / nom ASC </a:t>
            </a:r>
          </a:p>
          <a:p>
            <a:pPr lvl="0"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Labélisation et catégorisation variables  création « do file »</a:t>
            </a:r>
          </a:p>
          <a:p>
            <a:pPr lvl="0"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Recherche valeurs manquantes, aberrantes </a:t>
            </a:r>
          </a:p>
          <a:p>
            <a:pPr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Vérification formulaires papiers avec les données saisies</a:t>
            </a:r>
          </a:p>
          <a:p>
            <a:pPr marL="0" indent="0" algn="just">
              <a:lnSpc>
                <a:spcPct val="100000"/>
              </a:lnSpc>
              <a:spcBef>
                <a:spcPts val="600"/>
              </a:spcBef>
              <a:buClr>
                <a:srgbClr val="002060"/>
              </a:buClr>
              <a:buNone/>
            </a:pPr>
            <a:r>
              <a:rPr lang="fr-FR" sz="2400" b="1" dirty="0">
                <a:latin typeface="Arial" panose="020B0604020202020204" pitchFamily="34" charset="0"/>
                <a:cs typeface="Arial" panose="020B0604020202020204" pitchFamily="34" charset="0"/>
              </a:rPr>
              <a:t>Analyse</a:t>
            </a:r>
          </a:p>
          <a:p>
            <a:pPr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STATA version 14.2</a:t>
            </a:r>
          </a:p>
          <a:p>
            <a:pPr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Descriptive (proportions et moyenne)</a:t>
            </a:r>
          </a:p>
          <a:p>
            <a:pPr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Indicateurs de qualité (pour les maladies PCIME, compétence de l’ASC)</a:t>
            </a:r>
          </a:p>
          <a:p>
            <a:pPr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Reference : clinicien formé</a:t>
            </a:r>
          </a:p>
          <a:p>
            <a:pPr algn="just">
              <a:lnSpc>
                <a:spcPct val="100000"/>
              </a:lnSpc>
              <a:spcBef>
                <a:spcPts val="600"/>
              </a:spcBef>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 Association significative entre les variables : p-value &gt; 0,05</a:t>
            </a:r>
          </a:p>
        </p:txBody>
      </p:sp>
      <p:sp>
        <p:nvSpPr>
          <p:cNvPr id="5" name="Title 1"/>
          <p:cNvSpPr txBox="1">
            <a:spLocks/>
          </p:cNvSpPr>
          <p:nvPr/>
        </p:nvSpPr>
        <p:spPr bwMode="auto">
          <a:xfrm>
            <a:off x="804441" y="216345"/>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Méthodologie (6/6)</a:t>
            </a:r>
          </a:p>
        </p:txBody>
      </p:sp>
    </p:spTree>
    <p:custDataLst>
      <p:tags r:id="rId1"/>
    </p:custDataLst>
    <p:extLst>
      <p:ext uri="{BB962C8B-B14F-4D97-AF65-F5344CB8AC3E}">
        <p14:creationId xmlns:p14="http://schemas.microsoft.com/office/powerpoint/2010/main" val="3519774548"/>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944880" y="2036763"/>
            <a:ext cx="9719456" cy="2387600"/>
          </a:xfrm>
        </p:spPr>
        <p:txBody>
          <a:bodyPr>
            <a:normAutofit/>
          </a:bodyPr>
          <a:lstStyle/>
          <a:p>
            <a:r>
              <a:rPr lang="en-US" dirty="0">
                <a:solidFill>
                  <a:schemeClr val="bg1"/>
                </a:solidFill>
                <a:latin typeface="Arial" panose="020B0604020202020204" pitchFamily="34" charset="0"/>
                <a:cs typeface="Arial" panose="020B0604020202020204" pitchFamily="34" charset="0"/>
              </a:rPr>
              <a:t>RESULTATS CLES</a:t>
            </a:r>
            <a:br>
              <a:rPr lang="en-US" dirty="0">
                <a:solidFill>
                  <a:schemeClr val="bg1"/>
                </a:solidFill>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091821" y="2036763"/>
            <a:ext cx="9853683" cy="170211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5400" b="1" dirty="0">
                <a:solidFill>
                  <a:srgbClr val="065F80"/>
                </a:solidFill>
                <a:cs typeface="Arial" panose="020B0604020202020204" pitchFamily="34" charset="0"/>
              </a:rPr>
              <a:t>FORCES DE L’EVALUATION </a:t>
            </a:r>
          </a:p>
        </p:txBody>
      </p:sp>
    </p:spTree>
    <p:extLst>
      <p:ext uri="{BB962C8B-B14F-4D97-AF65-F5344CB8AC3E}">
        <p14:creationId xmlns:p14="http://schemas.microsoft.com/office/powerpoint/2010/main" val="83473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a:solidFill>
                  <a:schemeClr val="bg1"/>
                </a:solidFill>
                <a:latin typeface="Arial Black" panose="020B0A04020102020204" pitchFamily="34" charset="0"/>
              </a:rPr>
              <a:t>PLAN</a:t>
            </a:r>
          </a:p>
        </p:txBody>
      </p:sp>
      <p:sp>
        <p:nvSpPr>
          <p:cNvPr id="5" name="Content Placeholder 2"/>
          <p:cNvSpPr txBox="1">
            <a:spLocks/>
          </p:cNvSpPr>
          <p:nvPr/>
        </p:nvSpPr>
        <p:spPr>
          <a:xfrm>
            <a:off x="946256" y="912955"/>
            <a:ext cx="8925532" cy="5787389"/>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algn="just">
              <a:lnSpc>
                <a:spcPct val="100000"/>
              </a:lnSpc>
              <a:buClr>
                <a:srgbClr val="002060"/>
              </a:buClr>
              <a:buFont typeface="Wingdings" panose="05000000000000000000" pitchFamily="2" charset="2"/>
              <a:buChar char="q"/>
            </a:pPr>
            <a:r>
              <a:rPr lang="fr-FR" sz="4000" b="1" dirty="0">
                <a:latin typeface="Arial" panose="020B0604020202020204" pitchFamily="34" charset="0"/>
                <a:cs typeface="Arial" panose="020B0604020202020204" pitchFamily="34" charset="0"/>
              </a:rPr>
              <a:t> Contexte / justification</a:t>
            </a:r>
          </a:p>
          <a:p>
            <a:pPr algn="just">
              <a:lnSpc>
                <a:spcPct val="100000"/>
              </a:lnSpc>
              <a:buClr>
                <a:srgbClr val="002060"/>
              </a:buClr>
              <a:buFont typeface="Wingdings" panose="05000000000000000000" pitchFamily="2" charset="2"/>
              <a:buChar char="q"/>
            </a:pPr>
            <a:r>
              <a:rPr lang="fr-FR" sz="4000" b="1" dirty="0">
                <a:latin typeface="Arial" panose="020B0604020202020204" pitchFamily="34" charset="0"/>
                <a:cs typeface="Arial" panose="020B0604020202020204" pitchFamily="34" charset="0"/>
              </a:rPr>
              <a:t> Objectifs</a:t>
            </a:r>
          </a:p>
          <a:p>
            <a:pPr algn="just">
              <a:lnSpc>
                <a:spcPct val="100000"/>
              </a:lnSpc>
              <a:buClr>
                <a:srgbClr val="002060"/>
              </a:buClr>
              <a:buFont typeface="Wingdings" panose="05000000000000000000" pitchFamily="2" charset="2"/>
              <a:buChar char="q"/>
            </a:pPr>
            <a:r>
              <a:rPr lang="fr-FR" sz="4000" b="1" dirty="0">
                <a:latin typeface="Arial" panose="020B0604020202020204" pitchFamily="34" charset="0"/>
                <a:cs typeface="Arial" panose="020B0604020202020204" pitchFamily="34" charset="0"/>
              </a:rPr>
              <a:t> </a:t>
            </a:r>
            <a:r>
              <a:rPr lang="fr-FR" sz="4000" b="1" dirty="0" smtClean="0">
                <a:latin typeface="Arial" panose="020B0604020202020204" pitchFamily="34" charset="0"/>
                <a:cs typeface="Arial" panose="020B0604020202020204" pitchFamily="34" charset="0"/>
              </a:rPr>
              <a:t>Méthodologie</a:t>
            </a:r>
          </a:p>
          <a:p>
            <a:pPr algn="just">
              <a:lnSpc>
                <a:spcPct val="100000"/>
              </a:lnSpc>
              <a:buClr>
                <a:srgbClr val="002060"/>
              </a:buClr>
              <a:buFont typeface="Wingdings" panose="05000000000000000000" pitchFamily="2" charset="2"/>
              <a:buChar char="q"/>
            </a:pPr>
            <a:r>
              <a:rPr lang="fr-FR" sz="4000" b="1" dirty="0">
                <a:latin typeface="Arial" panose="020B0604020202020204" pitchFamily="34" charset="0"/>
                <a:cs typeface="Arial" panose="020B0604020202020204" pitchFamily="34" charset="0"/>
              </a:rPr>
              <a:t>Forces </a:t>
            </a:r>
            <a:endParaRPr lang="fr-FR" sz="4000" b="1" dirty="0">
              <a:latin typeface="Arial" panose="020B0604020202020204" pitchFamily="34" charset="0"/>
              <a:cs typeface="Arial" panose="020B0604020202020204" pitchFamily="34" charset="0"/>
            </a:endParaRPr>
          </a:p>
          <a:p>
            <a:pPr algn="just">
              <a:lnSpc>
                <a:spcPct val="100000"/>
              </a:lnSpc>
              <a:buClr>
                <a:srgbClr val="002060"/>
              </a:buClr>
              <a:buFont typeface="Wingdings" panose="05000000000000000000" pitchFamily="2" charset="2"/>
              <a:buChar char="q"/>
            </a:pPr>
            <a:r>
              <a:rPr lang="fr-FR" sz="4000" b="1" dirty="0">
                <a:latin typeface="Arial" panose="020B0604020202020204" pitchFamily="34" charset="0"/>
                <a:cs typeface="Arial" panose="020B0604020202020204" pitchFamily="34" charset="0"/>
              </a:rPr>
              <a:t> Résultats</a:t>
            </a:r>
          </a:p>
          <a:p>
            <a:pPr algn="just">
              <a:lnSpc>
                <a:spcPct val="100000"/>
              </a:lnSpc>
              <a:buClr>
                <a:srgbClr val="002060"/>
              </a:buClr>
              <a:buFont typeface="Wingdings" panose="05000000000000000000" pitchFamily="2" charset="2"/>
              <a:buChar char="q"/>
            </a:pPr>
            <a:r>
              <a:rPr lang="fr-FR" sz="4000" b="1" dirty="0">
                <a:latin typeface="Arial" panose="020B0604020202020204" pitchFamily="34" charset="0"/>
                <a:cs typeface="Arial" panose="020B0604020202020204" pitchFamily="34" charset="0"/>
              </a:rPr>
              <a:t> Discussion</a:t>
            </a:r>
          </a:p>
          <a:p>
            <a:pPr algn="just">
              <a:lnSpc>
                <a:spcPct val="100000"/>
              </a:lnSpc>
              <a:buClr>
                <a:srgbClr val="002060"/>
              </a:buClr>
              <a:buFont typeface="Wingdings" panose="05000000000000000000" pitchFamily="2" charset="2"/>
              <a:buChar char="q"/>
            </a:pPr>
            <a:r>
              <a:rPr lang="fr-FR" sz="4000" b="1" dirty="0" smtClean="0">
                <a:latin typeface="Arial" panose="020B0604020202020204" pitchFamily="34" charset="0"/>
                <a:cs typeface="Arial" panose="020B0604020202020204" pitchFamily="34" charset="0"/>
              </a:rPr>
              <a:t>Limites</a:t>
            </a:r>
            <a:endParaRPr lang="fr-FR" sz="4000" b="1" dirty="0">
              <a:latin typeface="Arial" panose="020B0604020202020204" pitchFamily="34" charset="0"/>
              <a:cs typeface="Arial" panose="020B0604020202020204" pitchFamily="34" charset="0"/>
            </a:endParaRPr>
          </a:p>
          <a:p>
            <a:pPr algn="just">
              <a:lnSpc>
                <a:spcPct val="100000"/>
              </a:lnSpc>
              <a:buClr>
                <a:srgbClr val="002060"/>
              </a:buClr>
              <a:buFont typeface="Wingdings" panose="05000000000000000000" pitchFamily="2" charset="2"/>
              <a:buChar char="q"/>
            </a:pPr>
            <a:r>
              <a:rPr lang="fr-FR" sz="4000" b="1" dirty="0">
                <a:latin typeface="Arial" panose="020B0604020202020204" pitchFamily="34" charset="0"/>
                <a:cs typeface="Arial" panose="020B0604020202020204" pitchFamily="34" charset="0"/>
              </a:rPr>
              <a:t> Recommandations</a:t>
            </a:r>
            <a:endParaRPr lang="en-US" sz="4000" b="1" dirty="0">
              <a:latin typeface="Arial" panose="020B0604020202020204" pitchFamily="34" charset="0"/>
              <a:cs typeface="Arial" panose="020B0604020202020204" pitchFamily="34" charset="0"/>
            </a:endParaRPr>
          </a:p>
        </p:txBody>
      </p:sp>
      <p:pic>
        <p:nvPicPr>
          <p:cNvPr id="6"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946298"/>
          </a:xfrm>
          <a:prstGeom prst="rect">
            <a:avLst/>
          </a:prstGeom>
        </p:spPr>
      </p:pic>
    </p:spTree>
    <p:custDataLst>
      <p:tags r:id="rId1"/>
    </p:custDataLst>
    <p:extLst>
      <p:ext uri="{BB962C8B-B14F-4D97-AF65-F5344CB8AC3E}">
        <p14:creationId xmlns:p14="http://schemas.microsoft.com/office/powerpoint/2010/main" val="358722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731862" y="-10022"/>
            <a:ext cx="997778" cy="754644"/>
          </a:xfrm>
          <a:prstGeom prst="rect">
            <a:avLst/>
          </a:prstGeom>
        </p:spPr>
      </p:pic>
      <p:sp>
        <p:nvSpPr>
          <p:cNvPr id="6" name="Title 1"/>
          <p:cNvSpPr txBox="1">
            <a:spLocks/>
          </p:cNvSpPr>
          <p:nvPr/>
        </p:nvSpPr>
        <p:spPr bwMode="auto">
          <a:xfrm>
            <a:off x="0" y="0"/>
            <a:ext cx="10508342" cy="670559"/>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a:solidFill>
                  <a:schemeClr val="bg1"/>
                </a:solidFill>
                <a:cs typeface="Arial" panose="020B0604020202020204" pitchFamily="34" charset="0"/>
              </a:rPr>
              <a:t>Forces  </a:t>
            </a:r>
          </a:p>
        </p:txBody>
      </p:sp>
      <p:sp>
        <p:nvSpPr>
          <p:cNvPr id="3" name="Rectangle 2"/>
          <p:cNvSpPr/>
          <p:nvPr/>
        </p:nvSpPr>
        <p:spPr>
          <a:xfrm>
            <a:off x="194985" y="756473"/>
            <a:ext cx="11802030" cy="4873129"/>
          </a:xfrm>
          <a:prstGeom prst="rect">
            <a:avLst/>
          </a:prstGeom>
        </p:spPr>
        <p:txBody>
          <a:bodyPr wrap="square">
            <a:spAutoFit/>
          </a:bodyPr>
          <a:lstStyle/>
          <a:p>
            <a:pPr lvl="2" indent="-457200">
              <a:spcAft>
                <a:spcPts val="8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Adhésion du département de la santé </a:t>
            </a:r>
          </a:p>
          <a:p>
            <a:pPr lvl="2" indent="-457200">
              <a:spcAft>
                <a:spcPts val="8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Implication effective des DTC et autorités administratives des localités de l’étude </a:t>
            </a:r>
          </a:p>
          <a:p>
            <a:pPr lvl="2" indent="-457200">
              <a:spcAft>
                <a:spcPts val="8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Bonne collaboration entre CRC/CRM  ~~ JHU ~~ CREDOS ~~ localités de l’étude </a:t>
            </a:r>
          </a:p>
          <a:p>
            <a:pPr lvl="2" indent="-457200">
              <a:spcAft>
                <a:spcPts val="8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Disponibilité des données sur les ASC</a:t>
            </a:r>
          </a:p>
          <a:p>
            <a:pPr lvl="2" indent="-457200">
              <a:spcAft>
                <a:spcPts val="8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Taille élevée de l’échantillon permettant une stratification avec d’autres variables</a:t>
            </a:r>
          </a:p>
          <a:p>
            <a:pPr lvl="2" indent="-457200">
              <a:spcAft>
                <a:spcPts val="8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Prise en charge des cas  à temps dans la communauté</a:t>
            </a:r>
          </a:p>
          <a:p>
            <a:pPr lvl="2" indent="-457200">
              <a:spcAft>
                <a:spcPts val="8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Réexamen des enfants par des cliniciens formés à la PCIME </a:t>
            </a:r>
          </a:p>
          <a:p>
            <a:pPr lvl="2" indent="-457200">
              <a:spcAft>
                <a:spcPts val="8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 Mise en place d’un système de communication efficace </a:t>
            </a:r>
          </a:p>
        </p:txBody>
      </p:sp>
    </p:spTree>
    <p:custDataLst>
      <p:tags r:id="rId1"/>
    </p:custDataLst>
    <p:extLst>
      <p:ext uri="{BB962C8B-B14F-4D97-AF65-F5344CB8AC3E}">
        <p14:creationId xmlns:p14="http://schemas.microsoft.com/office/powerpoint/2010/main" val="121061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48147" y="2538458"/>
            <a:ext cx="10508342" cy="1257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6000" b="1" dirty="0">
                <a:solidFill>
                  <a:schemeClr val="tx1"/>
                </a:solidFill>
                <a:latin typeface="Arial Black" panose="020B0A04020102020204" pitchFamily="34" charset="0"/>
              </a:rPr>
              <a:t>RESULTATS CLES </a:t>
            </a:r>
          </a:p>
        </p:txBody>
      </p:sp>
    </p:spTree>
    <p:extLst>
      <p:ext uri="{BB962C8B-B14F-4D97-AF65-F5344CB8AC3E}">
        <p14:creationId xmlns:p14="http://schemas.microsoft.com/office/powerpoint/2010/main" val="1194827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a:grpSpLocks/>
          </p:cNvGrpSpPr>
          <p:nvPr/>
        </p:nvGrpSpPr>
        <p:grpSpPr bwMode="auto">
          <a:xfrm>
            <a:off x="1068946" y="1185937"/>
            <a:ext cx="9722594" cy="4528167"/>
            <a:chOff x="0" y="0"/>
            <a:chExt cx="5673283" cy="2824009"/>
          </a:xfrm>
        </p:grpSpPr>
        <p:sp>
          <p:nvSpPr>
            <p:cNvPr id="4" name="Rectangle 3"/>
            <p:cNvSpPr>
              <a:spLocks noChangeArrowheads="1"/>
            </p:cNvSpPr>
            <p:nvPr/>
          </p:nvSpPr>
          <p:spPr bwMode="auto">
            <a:xfrm>
              <a:off x="1876425" y="0"/>
              <a:ext cx="1704975" cy="365760"/>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spcAft>
                  <a:spcPts val="0"/>
                </a:spcAft>
              </a:pPr>
              <a:r>
                <a:rPr lang="fr-FR" b="1" dirty="0">
                  <a:latin typeface="Arial" panose="020B0604020202020204" pitchFamily="34" charset="0"/>
                  <a:ea typeface="Calibri" panose="020F0502020204030204" pitchFamily="34" charset="0"/>
                  <a:cs typeface="Arial" panose="020B0604020202020204" pitchFamily="34" charset="0"/>
                </a:rPr>
                <a:t>Enquête</a:t>
              </a:r>
              <a:r>
                <a:rPr lang="fr-FR" sz="1400" b="1" dirty="0">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5" name="Connecteur droit 4"/>
            <p:cNvCxnSpPr>
              <a:cxnSpLocks noChangeShapeType="1"/>
            </p:cNvCxnSpPr>
            <p:nvPr/>
          </p:nvCxnSpPr>
          <p:spPr bwMode="auto">
            <a:xfrm flipH="1">
              <a:off x="2714625" y="361950"/>
              <a:ext cx="152" cy="446228"/>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sp>
          <p:nvSpPr>
            <p:cNvPr id="6" name="Rectangle 5"/>
            <p:cNvSpPr>
              <a:spLocks noChangeArrowheads="1"/>
            </p:cNvSpPr>
            <p:nvPr/>
          </p:nvSpPr>
          <p:spPr bwMode="auto">
            <a:xfrm>
              <a:off x="76200" y="2219325"/>
              <a:ext cx="811988" cy="563067"/>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Total enquêté : </a:t>
              </a:r>
            </a:p>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237 (79%)</a:t>
              </a:r>
            </a:p>
          </p:txBody>
        </p:sp>
        <p:sp>
          <p:nvSpPr>
            <p:cNvPr id="7" name="Rectangle 6"/>
            <p:cNvSpPr>
              <a:spLocks noChangeArrowheads="1"/>
            </p:cNvSpPr>
            <p:nvPr/>
          </p:nvSpPr>
          <p:spPr bwMode="auto">
            <a:xfrm>
              <a:off x="0" y="1085850"/>
              <a:ext cx="938381" cy="657225"/>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ASC échantillonnés : 300 </a:t>
              </a:r>
            </a:p>
          </p:txBody>
        </p:sp>
        <p:cxnSp>
          <p:nvCxnSpPr>
            <p:cNvPr id="8" name="Connecteur droit 7"/>
            <p:cNvCxnSpPr>
              <a:cxnSpLocks noChangeShapeType="1"/>
            </p:cNvCxnSpPr>
            <p:nvPr/>
          </p:nvCxnSpPr>
          <p:spPr bwMode="auto">
            <a:xfrm>
              <a:off x="504825" y="838200"/>
              <a:ext cx="4536000" cy="0"/>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9" name="Connecteur droit 8"/>
            <p:cNvCxnSpPr>
              <a:cxnSpLocks noChangeShapeType="1"/>
            </p:cNvCxnSpPr>
            <p:nvPr/>
          </p:nvCxnSpPr>
          <p:spPr bwMode="auto">
            <a:xfrm>
              <a:off x="504825" y="1743075"/>
              <a:ext cx="0" cy="468000"/>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0" name="Connecteur droit 9"/>
            <p:cNvCxnSpPr>
              <a:cxnSpLocks noChangeShapeType="1"/>
            </p:cNvCxnSpPr>
            <p:nvPr/>
          </p:nvCxnSpPr>
          <p:spPr bwMode="auto">
            <a:xfrm flipH="1">
              <a:off x="1657350" y="1743075"/>
              <a:ext cx="0" cy="468000"/>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1" name="Connecteur droit 10"/>
            <p:cNvCxnSpPr>
              <a:cxnSpLocks noChangeShapeType="1"/>
            </p:cNvCxnSpPr>
            <p:nvPr/>
          </p:nvCxnSpPr>
          <p:spPr bwMode="auto">
            <a:xfrm flipH="1">
              <a:off x="2752725" y="1724025"/>
              <a:ext cx="0" cy="504000"/>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2" name="Connecteur droit 11"/>
            <p:cNvCxnSpPr>
              <a:cxnSpLocks noChangeShapeType="1"/>
            </p:cNvCxnSpPr>
            <p:nvPr/>
          </p:nvCxnSpPr>
          <p:spPr bwMode="auto">
            <a:xfrm flipH="1">
              <a:off x="3886200" y="1724025"/>
              <a:ext cx="0" cy="504000"/>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3" name="Connecteur droit 12"/>
            <p:cNvCxnSpPr>
              <a:cxnSpLocks noChangeShapeType="1"/>
            </p:cNvCxnSpPr>
            <p:nvPr/>
          </p:nvCxnSpPr>
          <p:spPr bwMode="auto">
            <a:xfrm>
              <a:off x="5029200" y="1743075"/>
              <a:ext cx="0" cy="492760"/>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4" name="Connecteur droit 13"/>
            <p:cNvCxnSpPr>
              <a:cxnSpLocks noChangeShapeType="1"/>
            </p:cNvCxnSpPr>
            <p:nvPr/>
          </p:nvCxnSpPr>
          <p:spPr bwMode="auto">
            <a:xfrm>
              <a:off x="504825" y="838200"/>
              <a:ext cx="0" cy="233579"/>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5" name="Connecteur droit 14"/>
            <p:cNvCxnSpPr>
              <a:cxnSpLocks noChangeShapeType="1"/>
            </p:cNvCxnSpPr>
            <p:nvPr/>
          </p:nvCxnSpPr>
          <p:spPr bwMode="auto">
            <a:xfrm>
              <a:off x="1628775" y="847725"/>
              <a:ext cx="0" cy="233579"/>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6" name="Connecteur droit 15"/>
            <p:cNvCxnSpPr>
              <a:cxnSpLocks noChangeShapeType="1"/>
            </p:cNvCxnSpPr>
            <p:nvPr/>
          </p:nvCxnSpPr>
          <p:spPr bwMode="auto">
            <a:xfrm>
              <a:off x="2714625" y="847725"/>
              <a:ext cx="0" cy="233045"/>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7" name="Connecteur droit 16"/>
            <p:cNvCxnSpPr>
              <a:cxnSpLocks noChangeShapeType="1"/>
            </p:cNvCxnSpPr>
            <p:nvPr/>
          </p:nvCxnSpPr>
          <p:spPr bwMode="auto">
            <a:xfrm>
              <a:off x="3886200" y="838200"/>
              <a:ext cx="0" cy="233579"/>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cxnSp>
          <p:nvCxnSpPr>
            <p:cNvPr id="18" name="Connecteur droit 17"/>
            <p:cNvCxnSpPr>
              <a:cxnSpLocks noChangeShapeType="1"/>
            </p:cNvCxnSpPr>
            <p:nvPr/>
          </p:nvCxnSpPr>
          <p:spPr bwMode="auto">
            <a:xfrm>
              <a:off x="5029200" y="847725"/>
              <a:ext cx="0" cy="233045"/>
            </a:xfrm>
            <a:prstGeom prst="line">
              <a:avLst/>
            </a:prstGeom>
            <a:noFill/>
            <a:ln w="19050" algn="ctr">
              <a:solidFill>
                <a:srgbClr val="000000"/>
              </a:solidFill>
              <a:miter lim="800000"/>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1005057" y="1095375"/>
              <a:ext cx="1028699" cy="638175"/>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spcAft>
                  <a:spcPts val="0"/>
                </a:spcAft>
              </a:pPr>
              <a:r>
                <a:rPr lang="fr-FR" sz="1600" dirty="0">
                  <a:effectLst/>
                  <a:latin typeface="Arial" panose="020B0604020202020204" pitchFamily="34" charset="0"/>
                  <a:ea typeface="Calibri" panose="020F0502020204030204" pitchFamily="34" charset="0"/>
                  <a:cs typeface="Arial" panose="020B0604020202020204" pitchFamily="34" charset="0"/>
                </a:rPr>
                <a:t>Enfants &lt; 5 ans prévus pour observation : 600 </a:t>
              </a:r>
            </a:p>
          </p:txBody>
        </p:sp>
        <p:sp>
          <p:nvSpPr>
            <p:cNvPr id="20" name="Rectangle 19"/>
            <p:cNvSpPr>
              <a:spLocks noChangeArrowheads="1"/>
            </p:cNvSpPr>
            <p:nvPr/>
          </p:nvSpPr>
          <p:spPr bwMode="auto">
            <a:xfrm>
              <a:off x="2071856" y="1095375"/>
              <a:ext cx="1328646" cy="661034"/>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Mères/Accompagnants prévus pour entretien individuel : 600 </a:t>
              </a:r>
            </a:p>
          </p:txBody>
        </p:sp>
        <p:sp>
          <p:nvSpPr>
            <p:cNvPr id="21" name="Rectangle 20"/>
            <p:cNvSpPr>
              <a:spLocks noChangeArrowheads="1"/>
            </p:cNvSpPr>
            <p:nvPr/>
          </p:nvSpPr>
          <p:spPr bwMode="auto">
            <a:xfrm>
              <a:off x="3446145" y="1085850"/>
              <a:ext cx="1028697" cy="647700"/>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Nouveau-nés prévus pour la visite à domicile: 300</a:t>
              </a:r>
            </a:p>
          </p:txBody>
        </p:sp>
        <p:sp>
          <p:nvSpPr>
            <p:cNvPr id="22" name="Rectangle 21"/>
            <p:cNvSpPr>
              <a:spLocks noChangeArrowheads="1"/>
            </p:cNvSpPr>
            <p:nvPr/>
          </p:nvSpPr>
          <p:spPr bwMode="auto">
            <a:xfrm>
              <a:off x="4635059" y="1095375"/>
              <a:ext cx="1038224" cy="638175"/>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Mères / gardiens prévus pour entretien individuel : 300</a:t>
              </a:r>
            </a:p>
          </p:txBody>
        </p:sp>
        <p:sp>
          <p:nvSpPr>
            <p:cNvPr id="23" name="Rectangle 22"/>
            <p:cNvSpPr>
              <a:spLocks noChangeArrowheads="1"/>
            </p:cNvSpPr>
            <p:nvPr/>
          </p:nvSpPr>
          <p:spPr bwMode="auto">
            <a:xfrm>
              <a:off x="1247775" y="2219325"/>
              <a:ext cx="811530" cy="562610"/>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Total enquêté : </a:t>
              </a:r>
            </a:p>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474 (79%)</a:t>
              </a:r>
            </a:p>
          </p:txBody>
        </p:sp>
        <p:sp>
          <p:nvSpPr>
            <p:cNvPr id="24" name="Rectangle 23"/>
            <p:cNvSpPr>
              <a:spLocks noChangeArrowheads="1"/>
            </p:cNvSpPr>
            <p:nvPr/>
          </p:nvSpPr>
          <p:spPr bwMode="auto">
            <a:xfrm>
              <a:off x="4635060" y="2245360"/>
              <a:ext cx="811530" cy="562610"/>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Total enquêté : </a:t>
              </a:r>
            </a:p>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202 (67%)</a:t>
              </a:r>
            </a:p>
          </p:txBody>
        </p:sp>
        <p:sp>
          <p:nvSpPr>
            <p:cNvPr id="25" name="Rectangle 24"/>
            <p:cNvSpPr>
              <a:spLocks noChangeArrowheads="1"/>
            </p:cNvSpPr>
            <p:nvPr/>
          </p:nvSpPr>
          <p:spPr bwMode="auto">
            <a:xfrm>
              <a:off x="3539685" y="2260942"/>
              <a:ext cx="811988" cy="563067"/>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pPr>
              <a:endParaRPr lang="fr-FR" sz="16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Total enquêté : </a:t>
              </a:r>
            </a:p>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221 (74%)</a:t>
              </a:r>
            </a:p>
            <a:p>
              <a:pPr algn="ctr">
                <a:lnSpc>
                  <a:spcPct val="107000"/>
                </a:lnSpc>
                <a:spcAft>
                  <a:spcPts val="0"/>
                </a:spcAft>
              </a:pPr>
              <a:r>
                <a:rPr lang="fr-FR" sz="14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26" name="Rectangle 25"/>
            <p:cNvSpPr>
              <a:spLocks noChangeArrowheads="1"/>
            </p:cNvSpPr>
            <p:nvPr/>
          </p:nvSpPr>
          <p:spPr bwMode="auto">
            <a:xfrm>
              <a:off x="2343150" y="2228850"/>
              <a:ext cx="811530" cy="562610"/>
            </a:xfrm>
            <a:prstGeom prst="rect">
              <a:avLst/>
            </a:prstGeom>
            <a:solidFill>
              <a:srgbClr val="FFFFFF"/>
            </a:solidFill>
            <a:ln w="12700" algn="ctr">
              <a:solidFill>
                <a:srgbClr val="000000"/>
              </a:solidFill>
              <a:miter lim="800000"/>
              <a:headEnd/>
              <a:tailEnd/>
            </a:ln>
          </p:spPr>
          <p:txBody>
            <a:bodyPr rot="0" vert="horz" wrap="square" lIns="91440" tIns="45720" rIns="91440" bIns="45720" anchor="ctr" anchorCtr="0" upright="1">
              <a:noAutofit/>
            </a:bodyPr>
            <a:lstStyle/>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Total enquêté : </a:t>
              </a:r>
            </a:p>
            <a:p>
              <a:pPr algn="ctr">
                <a:lnSpc>
                  <a:spcPct val="107000"/>
                </a:lnSpc>
              </a:pPr>
              <a:r>
                <a:rPr lang="fr-FR" sz="1600" dirty="0">
                  <a:latin typeface="Arial" panose="020B0604020202020204" pitchFamily="34" charset="0"/>
                  <a:ea typeface="Calibri" panose="020F0502020204030204" pitchFamily="34" charset="0"/>
                  <a:cs typeface="Arial" panose="020B0604020202020204" pitchFamily="34" charset="0"/>
                </a:rPr>
                <a:t>420 (70%)</a:t>
              </a:r>
            </a:p>
          </p:txBody>
        </p:sp>
      </p:grpSp>
      <p:sp>
        <p:nvSpPr>
          <p:cNvPr id="27" name="Rectangle 26"/>
          <p:cNvSpPr/>
          <p:nvPr/>
        </p:nvSpPr>
        <p:spPr>
          <a:xfrm>
            <a:off x="1199534" y="6166121"/>
            <a:ext cx="7985781" cy="577850"/>
          </a:xfrm>
          <a:prstGeom prst="rect">
            <a:avLst/>
          </a:prstGeom>
        </p:spPr>
        <p:txBody>
          <a:bodyPr wrap="square">
            <a:spAutoFit/>
          </a:bodyPr>
          <a:lstStyle/>
          <a:p>
            <a:pPr algn="just">
              <a:lnSpc>
                <a:spcPct val="150000"/>
              </a:lnSpc>
              <a:spcAft>
                <a:spcPts val="10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1: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répartition de l’échantillon pour l’enquête  </a:t>
            </a:r>
            <a:endParaRPr lang="fr-FR"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8" name="Title 1"/>
          <p:cNvSpPr txBox="1">
            <a:spLocks noGrp="1"/>
          </p:cNvSpPr>
          <p:nvPr>
            <p:ph type="title"/>
          </p:nvPr>
        </p:nvSpPr>
        <p:spPr bwMode="auto">
          <a:xfrm>
            <a:off x="749300" y="152400"/>
            <a:ext cx="10515600" cy="727075"/>
          </a:xfrm>
          <a:prstGeom prst="rect">
            <a:avLst/>
          </a:prstGeom>
          <a:solidFill>
            <a:schemeClr val="accent1">
              <a:lumMod val="50000"/>
            </a:schemeClr>
          </a:solid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a:solidFill>
                  <a:schemeClr val="bg1"/>
                </a:solidFill>
                <a:cs typeface="Arial" panose="020B0604020202020204" pitchFamily="34" charset="0"/>
              </a:rPr>
              <a:t>Repartition de l’échantillon</a:t>
            </a:r>
          </a:p>
        </p:txBody>
      </p:sp>
    </p:spTree>
    <p:extLst>
      <p:ext uri="{BB962C8B-B14F-4D97-AF65-F5344CB8AC3E}">
        <p14:creationId xmlns:p14="http://schemas.microsoft.com/office/powerpoint/2010/main" val="330739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309093"/>
            <a:ext cx="8319752" cy="764975"/>
          </a:xfrm>
          <a:prstGeom prst="rect">
            <a:avLst/>
          </a:prstGeom>
          <a:solidFill>
            <a:srgbClr val="065F80"/>
          </a:solidFill>
          <a:ln w="9525">
            <a:noFill/>
            <a:miter lim="800000"/>
            <a:headEnd/>
            <a:tailEnd/>
          </a:ln>
        </p:spPr>
        <p:txBody>
          <a:bodyPr vert="horz" wrap="square" lIns="91440" tIns="45720" rIns="91440" bIns="45720" numCol="1" rtlCol="0" anchor="b" anchorCtr="0" compatLnSpc="1">
            <a:prstTxWarp prst="textNoShape">
              <a:avLst/>
            </a:prstTxWarp>
            <a:normAutofit fontScale="97500"/>
          </a:bodyPr>
          <a:lstStyle>
            <a:lvl1pPr algn="l" defTabSz="914400" rtl="0" eaLnBrk="1" fontAlgn="base" latinLnBrk="0" hangingPunct="1">
              <a:lnSpc>
                <a:spcPct val="90000"/>
              </a:lnSpc>
              <a:spcBef>
                <a:spcPct val="0"/>
              </a:spcBef>
              <a:spcAft>
                <a:spcPct val="0"/>
              </a:spcAft>
              <a:buNone/>
              <a:defRPr sz="3200" b="1"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dirty="0">
                <a:solidFill>
                  <a:schemeClr val="bg1"/>
                </a:solidFill>
                <a:cs typeface="Arial" panose="020B0604020202020204" pitchFamily="34" charset="0"/>
              </a:rPr>
              <a:t>Caractéristiques enquêtés (1/4)</a:t>
            </a:r>
            <a:endParaRPr lang="en-US" sz="4400" dirty="0">
              <a:solidFill>
                <a:schemeClr val="bg1"/>
              </a:solidFill>
              <a:cs typeface="Arial" panose="020B0604020202020204" pitchFamily="34" charset="0"/>
            </a:endParaRPr>
          </a:p>
        </p:txBody>
      </p:sp>
      <p:graphicFrame>
        <p:nvGraphicFramePr>
          <p:cNvPr id="5" name="Espace réservé du contenu 4"/>
          <p:cNvGraphicFramePr>
            <a:graphicFrameLocks noChangeAspect="1"/>
          </p:cNvGraphicFramePr>
          <p:nvPr>
            <p:extLst>
              <p:ext uri="{D42A27DB-BD31-4B8C-83A1-F6EECF244321}">
                <p14:modId xmlns:p14="http://schemas.microsoft.com/office/powerpoint/2010/main" val="1195371301"/>
              </p:ext>
            </p:extLst>
          </p:nvPr>
        </p:nvGraphicFramePr>
        <p:xfrm>
          <a:off x="376872" y="1151111"/>
          <a:ext cx="10644221" cy="493913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38023" y="6279495"/>
            <a:ext cx="11408215" cy="461665"/>
          </a:xfrm>
          <a:prstGeom prst="rect">
            <a:avLst/>
          </a:prstGeom>
        </p:spPr>
        <p:txBody>
          <a:bodyPr wrap="square">
            <a:spAutoFit/>
          </a:bodyPr>
          <a:lstStyle/>
          <a:p>
            <a:pPr>
              <a:spcBef>
                <a:spcPts val="1200"/>
              </a:spcBef>
              <a:spcAft>
                <a:spcPts val="12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2 :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caractéristiques des 237 ASC enquêtés par sexe et par district sanitaire</a:t>
            </a:r>
            <a:endParaRPr lang="fr-FR"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650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3369" y="1074068"/>
            <a:ext cx="10710071" cy="4416594"/>
          </a:xfrm>
          <a:prstGeom prst="rect">
            <a:avLst/>
          </a:prstGeom>
        </p:spPr>
        <p:txBody>
          <a:bodyPr wrap="square">
            <a:spAutoFit/>
          </a:bodyPr>
          <a:lstStyle/>
          <a:p>
            <a:pPr algn="just">
              <a:lnSpc>
                <a:spcPct val="150000"/>
              </a:lnSpc>
              <a:spcAft>
                <a:spcPts val="600"/>
              </a:spcAft>
              <a:tabLst>
                <a:tab pos="826770" algn="l"/>
                <a:tab pos="2333625" algn="l"/>
              </a:tabLst>
            </a:pPr>
            <a:r>
              <a:rPr lang="fr-FR" sz="2400" b="1" dirty="0">
                <a:latin typeface="Arial" panose="020B0604020202020204" pitchFamily="34" charset="0"/>
                <a:ea typeface="Calibri" panose="020F0502020204030204" pitchFamily="34" charset="0"/>
                <a:cs typeface="Arial" panose="020B0604020202020204" pitchFamily="34" charset="0"/>
              </a:rPr>
              <a:t>ASC</a:t>
            </a:r>
            <a:r>
              <a:rPr lang="fr-FR" sz="2400" b="1" dirty="0">
                <a:solidFill>
                  <a:prstClr val="black"/>
                </a:solidFill>
                <a:latin typeface="Arial" panose="020B0604020202020204" pitchFamily="34" charset="0"/>
                <a:cs typeface="Arial" panose="020B0604020202020204" pitchFamily="34" charset="0"/>
              </a:rPr>
              <a:t> </a:t>
            </a:r>
          </a:p>
          <a:p>
            <a:pPr lvl="1" algn="just">
              <a:lnSpc>
                <a:spcPct val="150000"/>
              </a:lnSpc>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55,3% âge  compris entre 20-29 ans </a:t>
            </a:r>
          </a:p>
          <a:p>
            <a:pPr lvl="1" algn="just">
              <a:lnSpc>
                <a:spcPct val="150000"/>
              </a:lnSpc>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54% niveau secondaire</a:t>
            </a:r>
          </a:p>
          <a:p>
            <a:pPr lvl="1" algn="just">
              <a:lnSpc>
                <a:spcPct val="150000"/>
              </a:lnSpc>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65%  sexe féminin représentaient</a:t>
            </a:r>
          </a:p>
          <a:p>
            <a:pPr lvl="1" algn="just">
              <a:lnSpc>
                <a:spcPct val="150000"/>
              </a:lnSpc>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82,7% mariés </a:t>
            </a:r>
          </a:p>
          <a:p>
            <a:pPr lvl="1" algn="just">
              <a:lnSpc>
                <a:spcPct val="150000"/>
              </a:lnSpc>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51%  une durée &lt; 5 ans dans le village site</a:t>
            </a:r>
          </a:p>
          <a:p>
            <a:pPr lvl="1" algn="just">
              <a:lnSpc>
                <a:spcPct val="150000"/>
              </a:lnSpc>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51,5% avaient + 5 ans d’expérience fonction d’ASC</a:t>
            </a:r>
          </a:p>
          <a:p>
            <a:endParaRPr lang="en-US" sz="24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309093"/>
            <a:ext cx="8319752" cy="764975"/>
          </a:xfrm>
          <a:prstGeom prst="rect">
            <a:avLst/>
          </a:prstGeom>
          <a:solidFill>
            <a:srgbClr val="065F80"/>
          </a:solidFill>
          <a:ln w="9525">
            <a:noFill/>
            <a:miter lim="800000"/>
            <a:headEnd/>
            <a:tailEnd/>
          </a:ln>
        </p:spPr>
        <p:txBody>
          <a:bodyPr vert="horz" wrap="square" lIns="91440" tIns="45720" rIns="91440" bIns="45720" numCol="1" rtlCol="0" anchor="b" anchorCtr="0" compatLnSpc="1">
            <a:prstTxWarp prst="textNoShape">
              <a:avLst/>
            </a:prstTxWarp>
            <a:normAutofit fontScale="97500"/>
          </a:bodyPr>
          <a:lstStyle>
            <a:lvl1pPr algn="l" defTabSz="914400" rtl="0" eaLnBrk="1" fontAlgn="base" latinLnBrk="0" hangingPunct="1">
              <a:lnSpc>
                <a:spcPct val="90000"/>
              </a:lnSpc>
              <a:spcBef>
                <a:spcPct val="0"/>
              </a:spcBef>
              <a:spcAft>
                <a:spcPct val="0"/>
              </a:spcAft>
              <a:buNone/>
              <a:defRPr sz="3200" b="1"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dirty="0">
                <a:solidFill>
                  <a:schemeClr val="bg1"/>
                </a:solidFill>
                <a:cs typeface="Arial" panose="020B0604020202020204" pitchFamily="34" charset="0"/>
              </a:rPr>
              <a:t>Caractéristiques enquêtés (2/4)</a:t>
            </a:r>
            <a:endParaRPr lang="en-US" sz="4400" dirty="0">
              <a:solidFill>
                <a:schemeClr val="bg1"/>
              </a:solidFill>
              <a:cs typeface="Arial" panose="020B0604020202020204" pitchFamily="34" charset="0"/>
            </a:endParaRPr>
          </a:p>
        </p:txBody>
      </p:sp>
    </p:spTree>
    <p:extLst>
      <p:ext uri="{BB962C8B-B14F-4D97-AF65-F5344CB8AC3E}">
        <p14:creationId xmlns:p14="http://schemas.microsoft.com/office/powerpoint/2010/main" val="88190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929" y="1074068"/>
            <a:ext cx="9040969" cy="4363502"/>
          </a:xfrm>
          <a:prstGeom prst="rect">
            <a:avLst/>
          </a:prstGeom>
        </p:spPr>
        <p:txBody>
          <a:bodyPr wrap="square">
            <a:spAutoFit/>
          </a:bodyPr>
          <a:lstStyle/>
          <a:p>
            <a:pPr algn="just">
              <a:lnSpc>
                <a:spcPct val="150000"/>
              </a:lnSpc>
              <a:spcAft>
                <a:spcPts val="600"/>
              </a:spcAft>
              <a:tabLst>
                <a:tab pos="826770" algn="l"/>
                <a:tab pos="2333625" algn="l"/>
              </a:tabLst>
            </a:pPr>
            <a:r>
              <a:rPr lang="fr-FR" sz="2400" b="1" dirty="0">
                <a:latin typeface="Arial" panose="020B0604020202020204" pitchFamily="34" charset="0"/>
                <a:ea typeface="Calibri" panose="020F0502020204030204" pitchFamily="34" charset="0"/>
                <a:cs typeface="Arial" panose="020B0604020202020204" pitchFamily="34" charset="0"/>
              </a:rPr>
              <a:t>Enfants 2-59 mois </a:t>
            </a:r>
          </a:p>
          <a:p>
            <a:pPr lvl="1" indent="-457200" algn="just">
              <a:lnSpc>
                <a:spcPct val="150000"/>
              </a:lnSpc>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31%  avaient 12-23 mois</a:t>
            </a:r>
          </a:p>
          <a:p>
            <a:pPr lvl="1" indent="-457200" algn="just">
              <a:lnSpc>
                <a:spcPct val="150000"/>
              </a:lnSpc>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51,1% sexe  féminin</a:t>
            </a:r>
          </a:p>
          <a:p>
            <a:pPr marL="0" lvl="1" algn="just">
              <a:lnSpc>
                <a:spcPct val="150000"/>
              </a:lnSpc>
              <a:spcAft>
                <a:spcPts val="600"/>
              </a:spcAft>
              <a:buClr>
                <a:srgbClr val="002060"/>
              </a:buClr>
              <a:tabLst>
                <a:tab pos="826770" algn="l"/>
                <a:tab pos="2333625" algn="l"/>
              </a:tabLst>
            </a:pPr>
            <a:r>
              <a:rPr lang="fr-FR" sz="2400" b="1" dirty="0">
                <a:latin typeface="Arial" panose="020B0604020202020204" pitchFamily="34" charset="0"/>
                <a:ea typeface="Calibri" panose="020F0502020204030204" pitchFamily="34" charset="0"/>
                <a:cs typeface="Arial" panose="020B0604020202020204" pitchFamily="34" charset="0"/>
              </a:rPr>
              <a:t>Accompagnants de 2-59 mois</a:t>
            </a:r>
          </a:p>
          <a:p>
            <a:pPr lvl="1" indent="-457200" algn="just">
              <a:lnSpc>
                <a:spcPct val="150000"/>
              </a:lnSpc>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50,2% avaient moins de 30 ans</a:t>
            </a:r>
          </a:p>
          <a:p>
            <a:pPr lvl="1" indent="-457200" algn="just">
              <a:lnSpc>
                <a:spcPct val="150000"/>
              </a:lnSpc>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78,9% non solarisés</a:t>
            </a:r>
          </a:p>
          <a:p>
            <a:pPr lvl="1" indent="-457200" algn="just">
              <a:lnSpc>
                <a:spcPct val="150000"/>
              </a:lnSpc>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93,1% sexe féminin</a:t>
            </a:r>
          </a:p>
        </p:txBody>
      </p:sp>
      <p:sp>
        <p:nvSpPr>
          <p:cNvPr id="4" name="Title 1"/>
          <p:cNvSpPr txBox="1">
            <a:spLocks/>
          </p:cNvSpPr>
          <p:nvPr/>
        </p:nvSpPr>
        <p:spPr bwMode="auto">
          <a:xfrm>
            <a:off x="0" y="309093"/>
            <a:ext cx="8319752" cy="764975"/>
          </a:xfrm>
          <a:prstGeom prst="rect">
            <a:avLst/>
          </a:prstGeom>
          <a:solidFill>
            <a:srgbClr val="065F80"/>
          </a:solidFill>
          <a:ln w="9525">
            <a:noFill/>
            <a:miter lim="800000"/>
            <a:headEnd/>
            <a:tailEnd/>
          </a:ln>
        </p:spPr>
        <p:txBody>
          <a:bodyPr vert="horz" wrap="square" lIns="91440" tIns="45720" rIns="91440" bIns="45720" numCol="1" rtlCol="0" anchor="b" anchorCtr="0" compatLnSpc="1">
            <a:prstTxWarp prst="textNoShape">
              <a:avLst/>
            </a:prstTxWarp>
            <a:normAutofit fontScale="97500"/>
          </a:bodyPr>
          <a:lstStyle>
            <a:lvl1pPr algn="l" defTabSz="914400" rtl="0" eaLnBrk="1" fontAlgn="base" latinLnBrk="0" hangingPunct="1">
              <a:lnSpc>
                <a:spcPct val="90000"/>
              </a:lnSpc>
              <a:spcBef>
                <a:spcPct val="0"/>
              </a:spcBef>
              <a:spcAft>
                <a:spcPct val="0"/>
              </a:spcAft>
              <a:buNone/>
              <a:defRPr sz="3200" b="1"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dirty="0">
                <a:solidFill>
                  <a:schemeClr val="bg1"/>
                </a:solidFill>
                <a:cs typeface="Arial" panose="020B0604020202020204" pitchFamily="34" charset="0"/>
              </a:rPr>
              <a:t>Caractéristiques enquêtés (3/4)</a:t>
            </a:r>
            <a:endParaRPr lang="en-US" sz="4400" dirty="0">
              <a:solidFill>
                <a:schemeClr val="bg1"/>
              </a:solidFill>
              <a:cs typeface="Arial" panose="020B0604020202020204" pitchFamily="34" charset="0"/>
            </a:endParaRPr>
          </a:p>
        </p:txBody>
      </p:sp>
    </p:spTree>
    <p:extLst>
      <p:ext uri="{BB962C8B-B14F-4D97-AF65-F5344CB8AC3E}">
        <p14:creationId xmlns:p14="http://schemas.microsoft.com/office/powerpoint/2010/main" val="1478694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1" y="1266825"/>
            <a:ext cx="7543800" cy="4478149"/>
          </a:xfrm>
          <a:prstGeom prst="rect">
            <a:avLst/>
          </a:prstGeom>
        </p:spPr>
        <p:txBody>
          <a:bodyPr wrap="square">
            <a:spAutoFit/>
          </a:bodyPr>
          <a:lstStyle/>
          <a:p>
            <a:pPr marL="0" lvl="1">
              <a:spcAft>
                <a:spcPts val="600"/>
              </a:spcAft>
              <a:buClr>
                <a:srgbClr val="002060"/>
              </a:buClr>
              <a:tabLst>
                <a:tab pos="826770" algn="l"/>
                <a:tab pos="2333625" algn="l"/>
              </a:tabLst>
            </a:pPr>
            <a:r>
              <a:rPr lang="fr-FR" sz="2400" b="1" dirty="0">
                <a:latin typeface="Arial" panose="020B0604020202020204" pitchFamily="34" charset="0"/>
                <a:ea typeface="Calibri" panose="020F0502020204030204" pitchFamily="34" charset="0"/>
                <a:cs typeface="Arial" panose="020B0604020202020204" pitchFamily="34" charset="0"/>
              </a:rPr>
              <a:t>Nouveau- nés</a:t>
            </a:r>
          </a:p>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33,9%  âge :  15 et 28 jours de vie</a:t>
            </a:r>
          </a:p>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51,1% sexe féminin </a:t>
            </a:r>
          </a:p>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92,8% poids </a:t>
            </a:r>
            <a:r>
              <a:rPr lang="fr-FR" sz="2400" dirty="0">
                <a:latin typeface="Arial" panose="020B0604020202020204" pitchFamily="34" charset="0"/>
                <a:cs typeface="Arial" panose="020B0604020202020204" pitchFamily="34" charset="0"/>
              </a:rPr>
              <a:t>≥ </a:t>
            </a:r>
            <a:r>
              <a:rPr lang="fr-FR" sz="2400" dirty="0">
                <a:latin typeface="Arial" panose="020B0604020202020204" pitchFamily="34" charset="0"/>
                <a:ea typeface="Calibri" panose="020F0502020204030204" pitchFamily="34" charset="0"/>
                <a:cs typeface="Arial" panose="020B0604020202020204" pitchFamily="34" charset="0"/>
              </a:rPr>
              <a:t>2500g </a:t>
            </a:r>
          </a:p>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93,6% : visite chez la mère</a:t>
            </a:r>
          </a:p>
          <a:p>
            <a:pPr marL="0" lvl="1">
              <a:spcAft>
                <a:spcPts val="600"/>
              </a:spcAft>
              <a:buClr>
                <a:srgbClr val="002060"/>
              </a:buClr>
              <a:tabLst>
                <a:tab pos="826770" algn="l"/>
                <a:tab pos="2333625" algn="l"/>
              </a:tabLst>
            </a:pPr>
            <a:endParaRPr lang="en-US" sz="2400" dirty="0">
              <a:latin typeface="Arial" panose="020B0604020202020204" pitchFamily="34" charset="0"/>
              <a:cs typeface="Arial" panose="020B0604020202020204" pitchFamily="34" charset="0"/>
            </a:endParaRPr>
          </a:p>
          <a:p>
            <a:pPr marL="0" lvl="1">
              <a:spcAft>
                <a:spcPts val="600"/>
              </a:spcAft>
              <a:buClr>
                <a:srgbClr val="002060"/>
              </a:buClr>
              <a:tabLst>
                <a:tab pos="826770" algn="l"/>
                <a:tab pos="2333625" algn="l"/>
              </a:tabLst>
            </a:pPr>
            <a:r>
              <a:rPr lang="fr-FR" sz="2400" b="1" dirty="0">
                <a:latin typeface="Arial" panose="020B0604020202020204" pitchFamily="34" charset="0"/>
                <a:ea typeface="Calibri" panose="020F0502020204030204" pitchFamily="34" charset="0"/>
                <a:cs typeface="Arial" panose="020B0604020202020204" pitchFamily="34" charset="0"/>
              </a:rPr>
              <a:t>Mères/ gardiens de nouveau- nés</a:t>
            </a:r>
          </a:p>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26,7%  âge est compris entre 20 – 24 ans</a:t>
            </a:r>
          </a:p>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74,3% sans niveau d’instruction</a:t>
            </a:r>
          </a:p>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98,5%  principale personne qui s’occupe du </a:t>
            </a:r>
            <a:r>
              <a:rPr lang="fr-FR" sz="2400" dirty="0" err="1">
                <a:latin typeface="Arial" panose="020B0604020202020204" pitchFamily="34" charset="0"/>
                <a:ea typeface="Calibri" panose="020F0502020204030204" pitchFamily="34" charset="0"/>
                <a:cs typeface="Arial" panose="020B0604020202020204" pitchFamily="34" charset="0"/>
              </a:rPr>
              <a:t>nné</a:t>
            </a:r>
            <a:endParaRPr lang="fr-FR" sz="2400" dirty="0">
              <a:latin typeface="Arial" panose="020B0604020202020204" pitchFamily="34" charset="0"/>
              <a:ea typeface="Calibri" panose="020F0502020204030204" pitchFamily="34" charset="0"/>
              <a:cs typeface="Arial" panose="020B0604020202020204" pitchFamily="34" charset="0"/>
            </a:endParaRPr>
          </a:p>
        </p:txBody>
      </p:sp>
      <p:sp>
        <p:nvSpPr>
          <p:cNvPr id="4" name="Title 1"/>
          <p:cNvSpPr txBox="1">
            <a:spLocks/>
          </p:cNvSpPr>
          <p:nvPr/>
        </p:nvSpPr>
        <p:spPr bwMode="auto">
          <a:xfrm>
            <a:off x="0" y="309093"/>
            <a:ext cx="8319752" cy="764975"/>
          </a:xfrm>
          <a:prstGeom prst="rect">
            <a:avLst/>
          </a:prstGeom>
          <a:solidFill>
            <a:srgbClr val="065F80"/>
          </a:solidFill>
          <a:ln w="9525">
            <a:noFill/>
            <a:miter lim="800000"/>
            <a:headEnd/>
            <a:tailEnd/>
          </a:ln>
        </p:spPr>
        <p:txBody>
          <a:bodyPr vert="horz" wrap="square" lIns="91440" tIns="45720" rIns="91440" bIns="45720" numCol="1" rtlCol="0" anchor="b" anchorCtr="0" compatLnSpc="1">
            <a:prstTxWarp prst="textNoShape">
              <a:avLst/>
            </a:prstTxWarp>
            <a:normAutofit fontScale="97500"/>
          </a:bodyPr>
          <a:lstStyle>
            <a:lvl1pPr algn="l" defTabSz="914400" rtl="0" eaLnBrk="1" fontAlgn="base" latinLnBrk="0" hangingPunct="1">
              <a:lnSpc>
                <a:spcPct val="90000"/>
              </a:lnSpc>
              <a:spcBef>
                <a:spcPct val="0"/>
              </a:spcBef>
              <a:spcAft>
                <a:spcPct val="0"/>
              </a:spcAft>
              <a:buNone/>
              <a:defRPr sz="3200" b="1"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dirty="0">
                <a:solidFill>
                  <a:schemeClr val="bg1"/>
                </a:solidFill>
                <a:cs typeface="Arial" panose="020B0604020202020204" pitchFamily="34" charset="0"/>
              </a:rPr>
              <a:t>Caractéristiques enquêtés (4/4)</a:t>
            </a:r>
            <a:endParaRPr lang="en-US" sz="4400" dirty="0">
              <a:solidFill>
                <a:schemeClr val="bg1"/>
              </a:solidFill>
              <a:cs typeface="Arial" panose="020B0604020202020204" pitchFamily="34" charset="0"/>
            </a:endParaRPr>
          </a:p>
        </p:txBody>
      </p:sp>
    </p:spTree>
    <p:extLst>
      <p:ext uri="{BB962C8B-B14F-4D97-AF65-F5344CB8AC3E}">
        <p14:creationId xmlns:p14="http://schemas.microsoft.com/office/powerpoint/2010/main" val="180145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0164B-3513-4CFB-AEB4-AE48B610F109}"/>
              </a:ext>
            </a:extLst>
          </p:cNvPr>
          <p:cNvSpPr>
            <a:spLocks noGrp="1"/>
          </p:cNvSpPr>
          <p:nvPr>
            <p:ph type="ctrTitle"/>
          </p:nvPr>
        </p:nvSpPr>
        <p:spPr>
          <a:xfrm>
            <a:off x="904240" y="2036763"/>
            <a:ext cx="9760096" cy="1305527"/>
          </a:xfrm>
        </p:spPr>
        <p:txBody>
          <a:bodyPr/>
          <a:lstStyle/>
          <a:p>
            <a:r>
              <a:rPr lang="en-US" dirty="0">
                <a:latin typeface="Arial" panose="020B0604020202020204" pitchFamily="34" charset="0"/>
                <a:cs typeface="Arial" panose="020B0604020202020204" pitchFamily="34" charset="0"/>
              </a:rPr>
              <a:t>Force de mise en oeuvre</a:t>
            </a:r>
          </a:p>
        </p:txBody>
      </p:sp>
    </p:spTree>
    <p:extLst>
      <p:ext uri="{BB962C8B-B14F-4D97-AF65-F5344CB8AC3E}">
        <p14:creationId xmlns:p14="http://schemas.microsoft.com/office/powerpoint/2010/main" val="2850495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751572845"/>
              </p:ext>
            </p:extLst>
          </p:nvPr>
        </p:nvGraphicFramePr>
        <p:xfrm>
          <a:off x="110359" y="1002536"/>
          <a:ext cx="11950261" cy="5056747"/>
        </p:xfrm>
        <a:graphic>
          <a:graphicData uri="http://schemas.openxmlformats.org/drawingml/2006/table">
            <a:tbl>
              <a:tblPr firstRow="1" firstCol="1" bandRow="1">
                <a:tableStyleId>{5C22544A-7EE6-4342-B048-85BDC9FD1C3A}</a:tableStyleId>
              </a:tblPr>
              <a:tblGrid>
                <a:gridCol w="3247696">
                  <a:extLst>
                    <a:ext uri="{9D8B030D-6E8A-4147-A177-3AD203B41FA5}">
                      <a16:colId xmlns:a16="http://schemas.microsoft.com/office/drawing/2014/main" xmlns="" val="20000"/>
                    </a:ext>
                  </a:extLst>
                </a:gridCol>
                <a:gridCol w="7880388">
                  <a:extLst>
                    <a:ext uri="{9D8B030D-6E8A-4147-A177-3AD203B41FA5}">
                      <a16:colId xmlns:a16="http://schemas.microsoft.com/office/drawing/2014/main" xmlns="" val="20001"/>
                    </a:ext>
                  </a:extLst>
                </a:gridCol>
                <a:gridCol w="822177">
                  <a:extLst>
                    <a:ext uri="{9D8B030D-6E8A-4147-A177-3AD203B41FA5}">
                      <a16:colId xmlns:a16="http://schemas.microsoft.com/office/drawing/2014/main" xmlns="" val="20002"/>
                    </a:ext>
                  </a:extLst>
                </a:gridCol>
              </a:tblGrid>
              <a:tr h="332982">
                <a:tc>
                  <a:txBody>
                    <a:bodyPr/>
                    <a:lstStyle/>
                    <a:p>
                      <a:pP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Variables</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Indicateurs</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32982">
                <a:tc rowSpan="2">
                  <a:txBody>
                    <a:bodyPr/>
                    <a:lstStyle/>
                    <a:p>
                      <a:pP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Formation et supervision</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ASC formés à la PCIME-c</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100</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681079">
                <a:tc vMerge="1">
                  <a:txBody>
                    <a:bodyPr/>
                    <a:lstStyle/>
                    <a:p>
                      <a:endParaRPr lang="fr-FR"/>
                    </a:p>
                  </a:txBody>
                  <a:tcPr/>
                </a:tc>
                <a:tc>
                  <a:txBody>
                    <a:bodyPr/>
                    <a:lstStyle/>
                    <a:p>
                      <a:pP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ASC supervisés sur les soins des enfants de 2-59 mois durant les 3 derniers avant l’évaluation</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81</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32982">
                <a:tc rowSpan="6">
                  <a:txBody>
                    <a:bodyPr/>
                    <a:lstStyle/>
                    <a:p>
                      <a:pP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Disponibilité de Matériels PCIME au moment de l’enquête </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Thermomètre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99</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32982">
                <a:tc vMerge="1">
                  <a:txBody>
                    <a:bodyPr/>
                    <a:lstStyle/>
                    <a:p>
                      <a:endParaRPr lang="fr-FR"/>
                    </a:p>
                  </a:txBody>
                  <a:tcPr/>
                </a:tc>
                <a:tc>
                  <a:txBody>
                    <a:bodyPr/>
                    <a:lstStyle/>
                    <a:p>
                      <a:pP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Muniteur</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a:solidFill>
                            <a:schemeClr val="tx1"/>
                          </a:solidFill>
                          <a:effectLst/>
                          <a:latin typeface="Arial" panose="020B0604020202020204" pitchFamily="34" charset="0"/>
                          <a:cs typeface="Arial" panose="020B0604020202020204" pitchFamily="34" charset="0"/>
                        </a:rPr>
                        <a:t>92</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32982">
                <a:tc vMerge="1">
                  <a:txBody>
                    <a:bodyPr/>
                    <a:lstStyle/>
                    <a:p>
                      <a:endParaRPr lang="fr-FR"/>
                    </a:p>
                  </a:txBody>
                  <a:tcPr/>
                </a:tc>
                <a:tc>
                  <a:txBody>
                    <a:bodyPr/>
                    <a:lstStyle/>
                    <a:p>
                      <a:pP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Boites à image / dépliant pour les ménages</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a:solidFill>
                            <a:schemeClr val="tx1"/>
                          </a:solidFill>
                          <a:effectLst/>
                          <a:latin typeface="Arial" panose="020B0604020202020204" pitchFamily="34" charset="0"/>
                          <a:cs typeface="Arial" panose="020B0604020202020204" pitchFamily="34" charset="0"/>
                        </a:rPr>
                        <a:t>99</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32982">
                <a:tc vMerge="1">
                  <a:txBody>
                    <a:bodyPr/>
                    <a:lstStyle/>
                    <a:p>
                      <a:endParaRPr lang="fr-FR"/>
                    </a:p>
                  </a:txBody>
                  <a:tcPr/>
                </a:tc>
                <a:tc>
                  <a:txBody>
                    <a:bodyPr/>
                    <a:lstStyle/>
                    <a:p>
                      <a:pP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Kit pour préparation SRO</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a:solidFill>
                            <a:schemeClr val="tx1"/>
                          </a:solidFill>
                          <a:effectLst/>
                          <a:latin typeface="Arial" panose="020B0604020202020204" pitchFamily="34" charset="0"/>
                          <a:cs typeface="Arial" panose="020B0604020202020204" pitchFamily="34" charset="0"/>
                        </a:rPr>
                        <a:t>89</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32982">
                <a:tc vMerge="1">
                  <a:txBody>
                    <a:bodyPr/>
                    <a:lstStyle/>
                    <a:p>
                      <a:endParaRPr lang="fr-FR"/>
                    </a:p>
                  </a:txBody>
                  <a:tcPr/>
                </a:tc>
                <a:tc>
                  <a:txBody>
                    <a:bodyPr/>
                    <a:lstStyle/>
                    <a:p>
                      <a:pP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Kit pour hygiène et assainissement</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a:solidFill>
                            <a:schemeClr val="tx1"/>
                          </a:solidFill>
                          <a:effectLst/>
                          <a:latin typeface="Arial" panose="020B0604020202020204" pitchFamily="34" charset="0"/>
                          <a:cs typeface="Arial" panose="020B0604020202020204" pitchFamily="34" charset="0"/>
                        </a:rPr>
                        <a:t>95</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332982">
                <a:tc vMerge="1">
                  <a:txBody>
                    <a:bodyPr/>
                    <a:lstStyle/>
                    <a:p>
                      <a:endParaRPr lang="fr-FR"/>
                    </a:p>
                  </a:txBody>
                  <a:tcPr/>
                </a:tc>
                <a:tc>
                  <a:txBody>
                    <a:bodyPr/>
                    <a:lstStyle/>
                    <a:p>
                      <a:pPr>
                        <a:lnSpc>
                          <a:spcPct val="100000"/>
                        </a:lnSpc>
                        <a:spcAft>
                          <a:spcPts val="800"/>
                        </a:spcAft>
                        <a:tabLst>
                          <a:tab pos="584835" algn="l"/>
                        </a:tabLst>
                      </a:pPr>
                      <a:r>
                        <a:rPr lang="fr-FR" sz="2000" dirty="0">
                          <a:solidFill>
                            <a:schemeClr val="tx1"/>
                          </a:solidFill>
                          <a:effectLst/>
                          <a:latin typeface="Arial" panose="020B0604020202020204" pitchFamily="34" charset="0"/>
                          <a:cs typeface="Arial" panose="020B0604020202020204" pitchFamily="34" charset="0"/>
                        </a:rPr>
                        <a:t>Balance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a:solidFill>
                            <a:schemeClr val="tx1"/>
                          </a:solidFill>
                          <a:effectLst/>
                          <a:latin typeface="Arial" panose="020B0604020202020204" pitchFamily="34" charset="0"/>
                          <a:cs typeface="Arial" panose="020B0604020202020204" pitchFamily="34" charset="0"/>
                        </a:rPr>
                        <a:t>91</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8"/>
                  </a:ext>
                </a:extLst>
              </a:tr>
              <a:tr h="332982">
                <a:tc rowSpan="4">
                  <a:txBody>
                    <a:bodyPr/>
                    <a:lstStyle/>
                    <a:p>
                      <a:pP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Disponibilité des supports pour soins aux enfants malades au moment de l‘enquête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fr-FR" sz="2000">
                          <a:solidFill>
                            <a:schemeClr val="tx1"/>
                          </a:solidFill>
                          <a:effectLst/>
                          <a:latin typeface="Arial" panose="020B0604020202020204" pitchFamily="34" charset="0"/>
                          <a:cs typeface="Arial" panose="020B0604020202020204" pitchFamily="34" charset="0"/>
                        </a:rPr>
                        <a:t>Fiches Individuelles vierges pour la PEC</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a:solidFill>
                            <a:schemeClr val="tx1"/>
                          </a:solidFill>
                          <a:effectLst/>
                          <a:latin typeface="Arial" panose="020B0604020202020204" pitchFamily="34" charset="0"/>
                          <a:cs typeface="Arial" panose="020B0604020202020204" pitchFamily="34" charset="0"/>
                        </a:rPr>
                        <a:t>96</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9"/>
                  </a:ext>
                </a:extLst>
              </a:tr>
              <a:tr h="332982">
                <a:tc vMerge="1">
                  <a:txBody>
                    <a:bodyPr/>
                    <a:lstStyle/>
                    <a:p>
                      <a:endParaRPr lang="fr-FR"/>
                    </a:p>
                  </a:txBody>
                  <a:tcPr/>
                </a:tc>
                <a:tc>
                  <a:txBody>
                    <a:bodyPr/>
                    <a:lstStyle/>
                    <a:p>
                      <a:pPr>
                        <a:lnSpc>
                          <a:spcPct val="100000"/>
                        </a:lnSpc>
                        <a:spcAft>
                          <a:spcPts val="800"/>
                        </a:spcAft>
                      </a:pPr>
                      <a:r>
                        <a:rPr lang="fr-FR" sz="2000">
                          <a:solidFill>
                            <a:schemeClr val="tx1"/>
                          </a:solidFill>
                          <a:effectLst/>
                          <a:latin typeface="Arial" panose="020B0604020202020204" pitchFamily="34" charset="0"/>
                          <a:cs typeface="Arial" panose="020B0604020202020204" pitchFamily="34" charset="0"/>
                        </a:rPr>
                        <a:t>Registre de Consultation Curative pour les enfants</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a:solidFill>
                            <a:schemeClr val="tx1"/>
                          </a:solidFill>
                          <a:effectLst/>
                          <a:latin typeface="Arial" panose="020B0604020202020204" pitchFamily="34" charset="0"/>
                          <a:cs typeface="Arial" panose="020B0604020202020204" pitchFamily="34" charset="0"/>
                        </a:rPr>
                        <a:t>99</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0"/>
                  </a:ext>
                </a:extLst>
              </a:tr>
              <a:tr h="332982">
                <a:tc vMerge="1">
                  <a:txBody>
                    <a:bodyPr/>
                    <a:lstStyle/>
                    <a:p>
                      <a:endParaRPr lang="fr-FR"/>
                    </a:p>
                  </a:txBody>
                  <a:tcPr/>
                </a:tc>
                <a:tc>
                  <a:txBody>
                    <a:bodyPr/>
                    <a:lstStyle/>
                    <a:p>
                      <a:pPr>
                        <a:lnSpc>
                          <a:spcPct val="100000"/>
                        </a:lnSpc>
                        <a:spcAft>
                          <a:spcPts val="800"/>
                        </a:spcAft>
                      </a:pPr>
                      <a:r>
                        <a:rPr lang="fr-FR" sz="2000" dirty="0">
                          <a:solidFill>
                            <a:schemeClr val="tx1"/>
                          </a:solidFill>
                          <a:effectLst/>
                          <a:latin typeface="Arial" panose="020B0604020202020204" pitchFamily="34" charset="0"/>
                          <a:cs typeface="Arial" panose="020B0604020202020204" pitchFamily="34" charset="0"/>
                        </a:rPr>
                        <a:t>Registre de Vente Journalière de Médicaments rempli</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67</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1"/>
                  </a:ext>
                </a:extLst>
              </a:tr>
              <a:tr h="379884">
                <a:tc vMerge="1">
                  <a:txBody>
                    <a:bodyPr/>
                    <a:lstStyle/>
                    <a:p>
                      <a:endParaRPr lang="fr-FR"/>
                    </a:p>
                  </a:txBody>
                  <a:tcPr/>
                </a:tc>
                <a:tc>
                  <a:txBody>
                    <a:bodyPr/>
                    <a:lstStyle/>
                    <a:p>
                      <a:pP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Fiche de stock remplie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54</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2"/>
                  </a:ext>
                </a:extLst>
              </a:tr>
              <a:tr h="332982">
                <a:tc>
                  <a:txBody>
                    <a:bodyPr/>
                    <a:lstStyle/>
                    <a:p>
                      <a:pP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Garde des médicaments</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Garde appropriée des médicaments</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800"/>
                        </a:spcAft>
                      </a:pPr>
                      <a:r>
                        <a:rPr lang="en-CA" sz="2000" dirty="0">
                          <a:solidFill>
                            <a:schemeClr val="tx1"/>
                          </a:solidFill>
                          <a:effectLst/>
                          <a:latin typeface="Arial" panose="020B0604020202020204" pitchFamily="34" charset="0"/>
                          <a:cs typeface="Arial" panose="020B0604020202020204" pitchFamily="34" charset="0"/>
                        </a:rPr>
                        <a:t>92</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3"/>
                  </a:ext>
                </a:extLst>
              </a:tr>
            </a:tbl>
          </a:graphicData>
        </a:graphic>
      </p:graphicFrame>
      <p:sp>
        <p:nvSpPr>
          <p:cNvPr id="7" name="Ellipse 6">
            <a:extLst>
              <a:ext uri="{FF2B5EF4-FFF2-40B4-BE49-F238E27FC236}">
                <a16:creationId xmlns:a16="http://schemas.microsoft.com/office/drawing/2014/main" xmlns="" id="{1A3A7E97-9EBB-4962-B776-3AA414A05599}"/>
              </a:ext>
            </a:extLst>
          </p:cNvPr>
          <p:cNvSpPr/>
          <p:nvPr/>
        </p:nvSpPr>
        <p:spPr>
          <a:xfrm>
            <a:off x="11395315" y="1604333"/>
            <a:ext cx="518160" cy="386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xmlns="" id="{1A3A7E97-9EBB-4962-B776-3AA414A05599}"/>
              </a:ext>
            </a:extLst>
          </p:cNvPr>
          <p:cNvSpPr/>
          <p:nvPr/>
        </p:nvSpPr>
        <p:spPr>
          <a:xfrm>
            <a:off x="11395315" y="4977756"/>
            <a:ext cx="518160" cy="7179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8428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926318232"/>
              </p:ext>
            </p:extLst>
          </p:nvPr>
        </p:nvGraphicFramePr>
        <p:xfrm>
          <a:off x="223345" y="1090379"/>
          <a:ext cx="11745310" cy="5028365"/>
        </p:xfrm>
        <a:graphic>
          <a:graphicData uri="http://schemas.openxmlformats.org/drawingml/2006/table">
            <a:tbl>
              <a:tblPr firstRow="1" firstCol="1" bandRow="1">
                <a:tableStyleId>{5C22544A-7EE6-4342-B048-85BDC9FD1C3A}</a:tableStyleId>
              </a:tblPr>
              <a:tblGrid>
                <a:gridCol w="2151966">
                  <a:extLst>
                    <a:ext uri="{9D8B030D-6E8A-4147-A177-3AD203B41FA5}">
                      <a16:colId xmlns:a16="http://schemas.microsoft.com/office/drawing/2014/main" xmlns="" val="20000"/>
                    </a:ext>
                  </a:extLst>
                </a:gridCol>
                <a:gridCol w="3117334">
                  <a:extLst>
                    <a:ext uri="{9D8B030D-6E8A-4147-A177-3AD203B41FA5}">
                      <a16:colId xmlns:a16="http://schemas.microsoft.com/office/drawing/2014/main" xmlns="" val="20001"/>
                    </a:ext>
                  </a:extLst>
                </a:gridCol>
                <a:gridCol w="3238005">
                  <a:extLst>
                    <a:ext uri="{9D8B030D-6E8A-4147-A177-3AD203B41FA5}">
                      <a16:colId xmlns:a16="http://schemas.microsoft.com/office/drawing/2014/main" xmlns="" val="20002"/>
                    </a:ext>
                  </a:extLst>
                </a:gridCol>
                <a:gridCol w="3238005">
                  <a:extLst>
                    <a:ext uri="{9D8B030D-6E8A-4147-A177-3AD203B41FA5}">
                      <a16:colId xmlns:a16="http://schemas.microsoft.com/office/drawing/2014/main" xmlns="" val="20003"/>
                    </a:ext>
                  </a:extLst>
                </a:gridCol>
              </a:tblGrid>
              <a:tr h="605218">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Maladies PCIME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Médicaments + TDR</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Disponibilité 3 derniers mois</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Disponibilité le jour de l’enquête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39905">
                <a:tc rowSpan="3">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Toux ou rhume et pneumonie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fr-FR" sz="2000">
                          <a:solidFill>
                            <a:schemeClr val="tx1"/>
                          </a:solidFill>
                          <a:effectLst/>
                          <a:latin typeface="Arial" panose="020B0604020202020204" pitchFamily="34" charset="0"/>
                          <a:cs typeface="Arial" panose="020B0604020202020204" pitchFamily="34" charset="0"/>
                        </a:rPr>
                        <a:t>Amoxicilline</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73,7</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93,7</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1"/>
                  </a:ext>
                </a:extLst>
              </a:tr>
              <a:tr h="339905">
                <a:tc vMerge="1">
                  <a:txBody>
                    <a:bodyPr/>
                    <a:lstStyle/>
                    <a:p>
                      <a:endParaRPr lang="fr-FR"/>
                    </a:p>
                  </a:txBody>
                  <a:tcPr/>
                </a:tc>
                <a:tc>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Balembo</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72,0</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74,3</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xmlns="" val="10002"/>
                  </a:ext>
                </a:extLst>
              </a:tr>
              <a:tr h="339905">
                <a:tc vMerge="1">
                  <a:txBody>
                    <a:bodyPr/>
                    <a:lstStyle/>
                    <a:p>
                      <a:endParaRPr lang="fr-FR"/>
                    </a:p>
                  </a:txBody>
                  <a:tcPr/>
                </a:tc>
                <a:tc>
                  <a:txBody>
                    <a:bodyPr/>
                    <a:lstStyle/>
                    <a:p>
                      <a:pPr>
                        <a:lnSpc>
                          <a:spcPct val="100000"/>
                        </a:lnSpc>
                        <a:spcAft>
                          <a:spcPts val="0"/>
                        </a:spcAft>
                      </a:pPr>
                      <a:r>
                        <a:rPr lang="fr-FR" sz="2000" dirty="0" err="1">
                          <a:solidFill>
                            <a:schemeClr val="tx1"/>
                          </a:solidFill>
                          <a:effectLst/>
                          <a:latin typeface="Arial" panose="020B0604020202020204" pitchFamily="34" charset="0"/>
                          <a:cs typeface="Arial" panose="020B0604020202020204" pitchFamily="34" charset="0"/>
                        </a:rPr>
                        <a:t>Carbocycstéine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39,8</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30,4</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9905">
                <a:tc rowSpan="2">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Diarrhée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Zinc</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78,4</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78,5</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4"/>
                  </a:ext>
                </a:extLst>
              </a:tr>
              <a:tr h="339905">
                <a:tc vMerge="1">
                  <a:txBody>
                    <a:bodyPr/>
                    <a:lstStyle/>
                    <a:p>
                      <a:endParaRPr lang="fr-FR"/>
                    </a:p>
                  </a:txBody>
                  <a:tcPr/>
                </a:tc>
                <a:tc>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SRO</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75,8</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49,8</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9905">
                <a:tc rowSpan="5">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Malnutrition</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0"/>
                        </a:spcAft>
                      </a:pPr>
                      <a:r>
                        <a:rPr lang="fr-FR" sz="2000">
                          <a:solidFill>
                            <a:schemeClr val="tx1"/>
                          </a:solidFill>
                          <a:effectLst/>
                          <a:latin typeface="Arial" panose="020B0604020202020204" pitchFamily="34" charset="0"/>
                          <a:cs typeface="Arial" panose="020B0604020202020204" pitchFamily="34" charset="0"/>
                        </a:rPr>
                        <a:t>Albendazole</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61,0</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57,0</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6"/>
                  </a:ext>
                </a:extLst>
              </a:tr>
              <a:tr h="339905">
                <a:tc vMerge="1">
                  <a:txBody>
                    <a:bodyPr/>
                    <a:lstStyle/>
                    <a:p>
                      <a:endParaRPr lang="fr-FR"/>
                    </a:p>
                  </a:txBody>
                  <a:tcPr/>
                </a:tc>
                <a:tc>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Vitamine A</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61,0</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56,1</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xmlns="" val="10007"/>
                  </a:ext>
                </a:extLst>
              </a:tr>
              <a:tr h="339905">
                <a:tc vMerge="1">
                  <a:txBody>
                    <a:bodyPr/>
                    <a:lstStyle/>
                    <a:p>
                      <a:endParaRPr lang="fr-FR"/>
                    </a:p>
                  </a:txBody>
                  <a:tcPr/>
                </a:tc>
                <a:tc>
                  <a:txBody>
                    <a:bodyPr/>
                    <a:lstStyle/>
                    <a:p>
                      <a:pPr>
                        <a:lnSpc>
                          <a:spcPct val="100000"/>
                        </a:lnSpc>
                        <a:spcAft>
                          <a:spcPts val="0"/>
                        </a:spcAft>
                      </a:pPr>
                      <a:r>
                        <a:rPr lang="fr-FR" sz="2000">
                          <a:solidFill>
                            <a:schemeClr val="tx1"/>
                          </a:solidFill>
                          <a:effectLst/>
                          <a:latin typeface="Arial" panose="020B0604020202020204" pitchFamily="34" charset="0"/>
                          <a:cs typeface="Arial" panose="020B0604020202020204" pitchFamily="34" charset="0"/>
                        </a:rPr>
                        <a:t>Plumpy Nut</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46,2</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47,7</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xmlns="" val="10008"/>
                  </a:ext>
                </a:extLst>
              </a:tr>
              <a:tr h="339905">
                <a:tc vMerge="1">
                  <a:txBody>
                    <a:bodyPr/>
                    <a:lstStyle/>
                    <a:p>
                      <a:endParaRPr lang="fr-FR"/>
                    </a:p>
                  </a:txBody>
                  <a:tcPr/>
                </a:tc>
                <a:tc>
                  <a:txBody>
                    <a:bodyPr/>
                    <a:lstStyle/>
                    <a:p>
                      <a:pPr>
                        <a:lnSpc>
                          <a:spcPct val="100000"/>
                        </a:lnSpc>
                        <a:spcAft>
                          <a:spcPts val="0"/>
                        </a:spcAft>
                      </a:pPr>
                      <a:r>
                        <a:rPr lang="fr-FR" sz="2000">
                          <a:solidFill>
                            <a:schemeClr val="tx1"/>
                          </a:solidFill>
                          <a:effectLst/>
                          <a:latin typeface="Arial" panose="020B0604020202020204" pitchFamily="34" charset="0"/>
                          <a:cs typeface="Arial" panose="020B0604020202020204" pitchFamily="34" charset="0"/>
                        </a:rPr>
                        <a:t>Fer/Acide Folique</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47,5</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39,7</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xmlns="" val="10009"/>
                  </a:ext>
                </a:extLst>
              </a:tr>
              <a:tr h="339905">
                <a:tc vMerge="1">
                  <a:txBody>
                    <a:bodyPr/>
                    <a:lstStyle/>
                    <a:p>
                      <a:endParaRPr lang="fr-FR"/>
                    </a:p>
                  </a:txBody>
                  <a:tcPr/>
                </a:tc>
                <a:tc>
                  <a:txBody>
                    <a:bodyPr/>
                    <a:lstStyle/>
                    <a:p>
                      <a:pPr>
                        <a:lnSpc>
                          <a:spcPct val="100000"/>
                        </a:lnSpc>
                        <a:spcAft>
                          <a:spcPts val="0"/>
                        </a:spcAft>
                      </a:pPr>
                      <a:r>
                        <a:rPr lang="fr-FR" sz="2000">
                          <a:solidFill>
                            <a:schemeClr val="tx1"/>
                          </a:solidFill>
                          <a:effectLst/>
                          <a:latin typeface="Arial" panose="020B0604020202020204" pitchFamily="34" charset="0"/>
                          <a:cs typeface="Arial" panose="020B0604020202020204" pitchFamily="34" charset="0"/>
                        </a:rPr>
                        <a:t>Plumpy Sup</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11,0</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5,9</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39905">
                <a:tc rowSpan="3">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Paludisme</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00000"/>
                        </a:lnSpc>
                        <a:spcAft>
                          <a:spcPts val="0"/>
                        </a:spcAft>
                      </a:pPr>
                      <a:r>
                        <a:rPr lang="fr-FR" sz="2000">
                          <a:solidFill>
                            <a:schemeClr val="tx1"/>
                          </a:solidFill>
                          <a:effectLst/>
                          <a:latin typeface="Arial" panose="020B0604020202020204" pitchFamily="34" charset="0"/>
                          <a:cs typeface="Arial" panose="020B0604020202020204" pitchFamily="34" charset="0"/>
                        </a:rPr>
                        <a:t>CTA</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0000"/>
                        </a:lnSpc>
                        <a:spcAft>
                          <a:spcPts val="0"/>
                        </a:spcAft>
                      </a:pPr>
                      <a:r>
                        <a:rPr lang="fr-FR" sz="2000">
                          <a:solidFill>
                            <a:schemeClr val="tx1"/>
                          </a:solidFill>
                          <a:effectLst/>
                          <a:latin typeface="Arial" panose="020B0604020202020204" pitchFamily="34" charset="0"/>
                          <a:cs typeface="Arial" panose="020B0604020202020204" pitchFamily="34" charset="0"/>
                        </a:rPr>
                        <a:t>91,5</a:t>
                      </a:r>
                      <a:endParaRPr lang="fr-FR" sz="2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94,9</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11"/>
                  </a:ext>
                </a:extLst>
              </a:tr>
              <a:tr h="339905">
                <a:tc vMerge="1">
                  <a:txBody>
                    <a:bodyPr/>
                    <a:lstStyle/>
                    <a:p>
                      <a:endParaRPr lang="fr-FR"/>
                    </a:p>
                  </a:txBody>
                  <a:tcPr/>
                </a:tc>
                <a:tc>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Paracétamol</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89,4</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93,7</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1"/>
                    </a:solidFill>
                  </a:tcPr>
                </a:tc>
                <a:extLst>
                  <a:ext uri="{0D108BD9-81ED-4DB2-BD59-A6C34878D82A}">
                    <a16:rowId xmlns:a16="http://schemas.microsoft.com/office/drawing/2014/main" xmlns="" val="10012"/>
                  </a:ext>
                </a:extLst>
              </a:tr>
              <a:tr h="339905">
                <a:tc vMerge="1">
                  <a:txBody>
                    <a:bodyPr/>
                    <a:lstStyle/>
                    <a:p>
                      <a:endParaRPr lang="fr-FR"/>
                    </a:p>
                  </a:txBody>
                  <a:tcPr/>
                </a:tc>
                <a:tc>
                  <a:txBody>
                    <a:bodyPr/>
                    <a:lstStyle/>
                    <a:p>
                      <a:pP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TDR</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81,4</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pPr>
                      <a:r>
                        <a:rPr lang="fr-FR" sz="2000" dirty="0">
                          <a:solidFill>
                            <a:schemeClr val="tx1"/>
                          </a:solidFill>
                          <a:effectLst/>
                          <a:latin typeface="Arial" panose="020B0604020202020204" pitchFamily="34" charset="0"/>
                          <a:cs typeface="Arial" panose="020B0604020202020204" pitchFamily="34" charset="0"/>
                        </a:rPr>
                        <a:t>91,6</a:t>
                      </a:r>
                      <a:endParaRPr lang="fr-FR"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bl>
          </a:graphicData>
        </a:graphic>
      </p:graphicFrame>
      <p:sp>
        <p:nvSpPr>
          <p:cNvPr id="6" name="Ellipse 5">
            <a:extLst>
              <a:ext uri="{FF2B5EF4-FFF2-40B4-BE49-F238E27FC236}">
                <a16:creationId xmlns:a16="http://schemas.microsoft.com/office/drawing/2014/main" xmlns="" id="{1A3A7E97-9EBB-4962-B776-3AA414A05599}"/>
              </a:ext>
            </a:extLst>
          </p:cNvPr>
          <p:cNvSpPr/>
          <p:nvPr/>
        </p:nvSpPr>
        <p:spPr>
          <a:xfrm>
            <a:off x="10033097" y="2315403"/>
            <a:ext cx="577544" cy="4263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xmlns="" id="{1A3A7E97-9EBB-4962-B776-3AA414A05599}"/>
              </a:ext>
            </a:extLst>
          </p:cNvPr>
          <p:cNvSpPr/>
          <p:nvPr/>
        </p:nvSpPr>
        <p:spPr>
          <a:xfrm>
            <a:off x="6826296" y="2355694"/>
            <a:ext cx="577544" cy="386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xmlns="" id="{1A3A7E97-9EBB-4962-B776-3AA414A05599}"/>
              </a:ext>
            </a:extLst>
          </p:cNvPr>
          <p:cNvSpPr/>
          <p:nvPr/>
        </p:nvSpPr>
        <p:spPr>
          <a:xfrm>
            <a:off x="9955978" y="4034247"/>
            <a:ext cx="826264" cy="10885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xmlns="" id="{8E76FDE8-BDB3-4E77-ABCC-3881A03469BC}"/>
              </a:ext>
            </a:extLst>
          </p:cNvPr>
          <p:cNvSpPr/>
          <p:nvPr/>
        </p:nvSpPr>
        <p:spPr>
          <a:xfrm>
            <a:off x="6701936" y="4040140"/>
            <a:ext cx="826264" cy="10885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603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377" y="1869338"/>
            <a:ext cx="11197087" cy="2387600"/>
          </a:xfrm>
        </p:spPr>
        <p:txBody>
          <a:bodyPr>
            <a:normAutofit/>
          </a:bodyPr>
          <a:lstStyle/>
          <a:p>
            <a:r>
              <a:rPr lang="fr-FR" dirty="0">
                <a:latin typeface="Times New Roman" panose="02020603050405020304" pitchFamily="18" charset="0"/>
                <a:cs typeface="Times New Roman" panose="02020603050405020304" pitchFamily="18" charset="0"/>
              </a:rPr>
              <a:t>CONTEXTE / JUSTIFICATION</a:t>
            </a:r>
            <a:endParaRPr lang="en-US" dirty="0"/>
          </a:p>
        </p:txBody>
      </p:sp>
    </p:spTree>
    <p:extLst>
      <p:ext uri="{BB962C8B-B14F-4D97-AF65-F5344CB8AC3E}">
        <p14:creationId xmlns:p14="http://schemas.microsoft.com/office/powerpoint/2010/main" val="2824280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0164B-3513-4CFB-AEB4-AE48B610F109}"/>
              </a:ext>
            </a:extLst>
          </p:cNvPr>
          <p:cNvSpPr>
            <a:spLocks noGrp="1"/>
          </p:cNvSpPr>
          <p:nvPr>
            <p:ph type="ctrTitle"/>
          </p:nvPr>
        </p:nvSpPr>
        <p:spPr>
          <a:xfrm>
            <a:off x="904240" y="2036763"/>
            <a:ext cx="9760096" cy="2387600"/>
          </a:xfrm>
        </p:spPr>
        <p:txBody>
          <a:bodyPr/>
          <a:lstStyle/>
          <a:p>
            <a:r>
              <a:rPr lang="en-US" dirty="0">
                <a:latin typeface="Arial" panose="020B0604020202020204" pitchFamily="34" charset="0"/>
                <a:cs typeface="Arial" panose="020B0604020202020204" pitchFamily="34" charset="0"/>
              </a:rPr>
              <a:t>Qualité des soins</a:t>
            </a:r>
          </a:p>
        </p:txBody>
      </p:sp>
    </p:spTree>
    <p:extLst>
      <p:ext uri="{BB962C8B-B14F-4D97-AF65-F5344CB8AC3E}">
        <p14:creationId xmlns:p14="http://schemas.microsoft.com/office/powerpoint/2010/main" val="2502435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0164B-3513-4CFB-AEB4-AE48B610F109}"/>
              </a:ext>
            </a:extLst>
          </p:cNvPr>
          <p:cNvSpPr>
            <a:spLocks noGrp="1"/>
          </p:cNvSpPr>
          <p:nvPr>
            <p:ph type="ctrTitle"/>
          </p:nvPr>
        </p:nvSpPr>
        <p:spPr>
          <a:xfrm>
            <a:off x="904240" y="2036763"/>
            <a:ext cx="9760096" cy="2387600"/>
          </a:xfrm>
        </p:spPr>
        <p:txBody>
          <a:bodyPr/>
          <a:lstStyle/>
          <a:p>
            <a:r>
              <a:rPr lang="en-US" dirty="0">
                <a:latin typeface="Arial" panose="020B0604020202020204" pitchFamily="34" charset="0"/>
                <a:cs typeface="Arial" panose="020B0604020202020204" pitchFamily="34" charset="0"/>
              </a:rPr>
              <a:t>Classification des enfants </a:t>
            </a:r>
            <a:r>
              <a:rPr lang="en-US" dirty="0" err="1">
                <a:latin typeface="Arial" panose="020B0604020202020204" pitchFamily="34" charset="0"/>
                <a:cs typeface="Arial" panose="020B0604020202020204" pitchFamily="34" charset="0"/>
              </a:rPr>
              <a:t>malades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13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29442"/>
            <a:ext cx="10514836" cy="869414"/>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a:solidFill>
                  <a:schemeClr val="bg1"/>
                </a:solidFill>
                <a:cs typeface="Arial" panose="020B0604020202020204" pitchFamily="34" charset="0"/>
              </a:rPr>
              <a:t>% d’enfants correctement classés par les ASC pour les maladies PCIME</a:t>
            </a:r>
          </a:p>
        </p:txBody>
      </p:sp>
      <p:pic>
        <p:nvPicPr>
          <p:cNvPr id="6"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graphicFrame>
        <p:nvGraphicFramePr>
          <p:cNvPr id="10" name="Espace réservé du contenu 9">
            <a:extLst/>
          </p:cNvPr>
          <p:cNvGraphicFramePr>
            <a:graphicFrameLocks noGrp="1"/>
          </p:cNvGraphicFramePr>
          <p:nvPr>
            <p:ph idx="1"/>
            <p:extLst>
              <p:ext uri="{D42A27DB-BD31-4B8C-83A1-F6EECF244321}">
                <p14:modId xmlns:p14="http://schemas.microsoft.com/office/powerpoint/2010/main" val="2262513285"/>
              </p:ext>
            </p:extLst>
          </p:nvPr>
        </p:nvGraphicFramePr>
        <p:xfrm>
          <a:off x="449451" y="1053886"/>
          <a:ext cx="10904349" cy="499045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0" y="6283280"/>
            <a:ext cx="11938958" cy="458780"/>
          </a:xfrm>
          <a:prstGeom prst="rect">
            <a:avLst/>
          </a:prstGeom>
        </p:spPr>
        <p:txBody>
          <a:bodyPr wrap="square">
            <a:spAutoFit/>
          </a:bodyPr>
          <a:lstStyle/>
          <a:p>
            <a:pPr>
              <a:lnSpc>
                <a:spcPct val="107000"/>
              </a:lnSpc>
              <a:spcAft>
                <a:spcPts val="800"/>
              </a:spcAft>
              <a:tabLst>
                <a:tab pos="2860040" algn="l"/>
              </a:tabLs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3 :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classification correcte des enfants par l’ASC pour les maladies de la PCIME</a:t>
            </a:r>
            <a:endParaRPr lang="fr-FR"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5292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 y="-1"/>
            <a:ext cx="10508342" cy="839973"/>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a:solidFill>
                  <a:schemeClr val="bg1"/>
                </a:solidFill>
                <a:cs typeface="Arial" panose="020B0604020202020204" pitchFamily="34" charset="0"/>
              </a:rPr>
              <a:t>% d’enfants correctement classés pour </a:t>
            </a:r>
            <a:r>
              <a:rPr lang="en-US" sz="2800" b="1" dirty="0" err="1">
                <a:solidFill>
                  <a:schemeClr val="bg1"/>
                </a:solidFill>
                <a:cs typeface="Arial" panose="020B0604020202020204" pitchFamily="34" charset="0"/>
              </a:rPr>
              <a:t>toutes</a:t>
            </a:r>
            <a:r>
              <a:rPr lang="en-US" sz="2800" b="1" dirty="0">
                <a:solidFill>
                  <a:schemeClr val="bg1"/>
                </a:solidFill>
                <a:cs typeface="Arial" panose="020B0604020202020204" pitchFamily="34" charset="0"/>
              </a:rPr>
              <a:t> les maladies PCIME par district</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graphicFrame>
        <p:nvGraphicFramePr>
          <p:cNvPr id="8" name="Graphique 7">
            <a:extLst/>
          </p:cNvPr>
          <p:cNvGraphicFramePr/>
          <p:nvPr>
            <p:extLst>
              <p:ext uri="{D42A27DB-BD31-4B8C-83A1-F6EECF244321}">
                <p14:modId xmlns:p14="http://schemas.microsoft.com/office/powerpoint/2010/main" val="2628219074"/>
              </p:ext>
            </p:extLst>
          </p:nvPr>
        </p:nvGraphicFramePr>
        <p:xfrm>
          <a:off x="526942" y="976392"/>
          <a:ext cx="10693831" cy="5204367"/>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4"/>
          <p:cNvSpPr/>
          <p:nvPr/>
        </p:nvSpPr>
        <p:spPr>
          <a:xfrm>
            <a:off x="0" y="6086340"/>
            <a:ext cx="11561736" cy="830997"/>
          </a:xfrm>
          <a:prstGeom prst="rect">
            <a:avLst/>
          </a:prstGeom>
        </p:spPr>
        <p:txBody>
          <a:bodyPr wrap="square">
            <a:spAutoFit/>
          </a:bodyPr>
          <a:lstStyle/>
          <a:p>
            <a:pPr algn="just">
              <a:spcBef>
                <a:spcPts val="1200"/>
              </a:spcBef>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4 :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classification correcte par l’ASC pour les maladies de la PCIME par district sanitaire.</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65193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7B072259-BADD-458F-8F51-6691C70F105F}"/>
              </a:ext>
            </a:extLst>
          </p:cNvPr>
          <p:cNvSpPr/>
          <p:nvPr/>
        </p:nvSpPr>
        <p:spPr>
          <a:xfrm>
            <a:off x="0" y="6096638"/>
            <a:ext cx="11952491" cy="830997"/>
          </a:xfrm>
          <a:prstGeom prst="rect">
            <a:avLst/>
          </a:prstGeom>
        </p:spPr>
        <p:txBody>
          <a:bodyPr wrap="square">
            <a:spAutoFit/>
          </a:bodyPr>
          <a:lstStyle/>
          <a:p>
            <a:pPr algn="ctr"/>
            <a:r>
              <a:rPr lang="fr-FR" sz="2400" b="1" dirty="0">
                <a:solidFill>
                  <a:schemeClr val="bg1"/>
                </a:solidFill>
                <a:latin typeface="Arial" panose="020B0604020202020204" pitchFamily="34" charset="0"/>
                <a:cs typeface="Arial" panose="020B0604020202020204" pitchFamily="34" charset="0"/>
              </a:rPr>
              <a:t>Figure 5 : </a:t>
            </a:r>
            <a:r>
              <a:rPr lang="fr-FR" sz="2400" dirty="0">
                <a:solidFill>
                  <a:schemeClr val="bg1"/>
                </a:solidFill>
                <a:latin typeface="Arial" panose="020B0604020202020204" pitchFamily="34" charset="0"/>
                <a:cs typeface="Arial" panose="020B0604020202020204" pitchFamily="34" charset="0"/>
              </a:rPr>
              <a:t>Mesure correcte des mouvements respiratoires de l’enfant par l’ASC par rapport à celui du clinicien</a:t>
            </a:r>
          </a:p>
        </p:txBody>
      </p:sp>
      <p:pic>
        <p:nvPicPr>
          <p:cNvPr id="6"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sp>
        <p:nvSpPr>
          <p:cNvPr id="9" name="Title 1"/>
          <p:cNvSpPr txBox="1">
            <a:spLocks/>
          </p:cNvSpPr>
          <p:nvPr/>
        </p:nvSpPr>
        <p:spPr bwMode="auto">
          <a:xfrm>
            <a:off x="1" y="-1"/>
            <a:ext cx="10508342" cy="839973"/>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a:solidFill>
                  <a:schemeClr val="bg1"/>
                </a:solidFill>
                <a:cs typeface="Arial" panose="020B0604020202020204" pitchFamily="34" charset="0"/>
              </a:rPr>
              <a:t>Concordance entre les </a:t>
            </a:r>
            <a:r>
              <a:rPr lang="en-US" sz="2800" b="1" dirty="0" err="1">
                <a:solidFill>
                  <a:schemeClr val="bg1"/>
                </a:solidFill>
                <a:cs typeface="Arial" panose="020B0604020202020204" pitchFamily="34" charset="0"/>
              </a:rPr>
              <a:t>mouvements</a:t>
            </a:r>
            <a:r>
              <a:rPr lang="en-US" sz="2800" b="1" dirty="0">
                <a:solidFill>
                  <a:schemeClr val="bg1"/>
                </a:solidFill>
                <a:cs typeface="Arial" panose="020B0604020202020204" pitchFamily="34" charset="0"/>
              </a:rPr>
              <a:t> </a:t>
            </a:r>
            <a:r>
              <a:rPr lang="en-US" sz="2800" b="1" dirty="0" err="1">
                <a:solidFill>
                  <a:schemeClr val="bg1"/>
                </a:solidFill>
                <a:cs typeface="Arial" panose="020B0604020202020204" pitchFamily="34" charset="0"/>
              </a:rPr>
              <a:t>respiratoires</a:t>
            </a:r>
            <a:r>
              <a:rPr lang="en-US" sz="2800" b="1" dirty="0">
                <a:solidFill>
                  <a:schemeClr val="bg1"/>
                </a:solidFill>
                <a:cs typeface="Arial" panose="020B0604020202020204" pitchFamily="34" charset="0"/>
              </a:rPr>
              <a:t> </a:t>
            </a:r>
            <a:r>
              <a:rPr lang="en-US" sz="2800" b="1" dirty="0" err="1">
                <a:solidFill>
                  <a:schemeClr val="bg1"/>
                </a:solidFill>
                <a:cs typeface="Arial" panose="020B0604020202020204" pitchFamily="34" charset="0"/>
              </a:rPr>
              <a:t>mesurés</a:t>
            </a:r>
            <a:r>
              <a:rPr lang="en-US" sz="2800" b="1" dirty="0">
                <a:solidFill>
                  <a:schemeClr val="bg1"/>
                </a:solidFill>
                <a:cs typeface="Arial" panose="020B0604020202020204" pitchFamily="34" charset="0"/>
              </a:rPr>
              <a:t> par </a:t>
            </a:r>
            <a:r>
              <a:rPr lang="en-US" sz="2800" b="1" dirty="0" err="1">
                <a:solidFill>
                  <a:schemeClr val="bg1"/>
                </a:solidFill>
                <a:cs typeface="Arial" panose="020B0604020202020204" pitchFamily="34" charset="0"/>
              </a:rPr>
              <a:t>l’ASC</a:t>
            </a:r>
            <a:r>
              <a:rPr lang="en-US" sz="2800" b="1" dirty="0">
                <a:solidFill>
                  <a:schemeClr val="bg1"/>
                </a:solidFill>
                <a:cs typeface="Arial" panose="020B0604020202020204" pitchFamily="34" charset="0"/>
              </a:rPr>
              <a:t> et </a:t>
            </a:r>
            <a:r>
              <a:rPr lang="en-US" sz="2800" b="1" dirty="0" err="1">
                <a:solidFill>
                  <a:schemeClr val="bg1"/>
                </a:solidFill>
                <a:cs typeface="Arial" panose="020B0604020202020204" pitchFamily="34" charset="0"/>
              </a:rPr>
              <a:t>ceux</a:t>
            </a:r>
            <a:r>
              <a:rPr lang="en-US" sz="2800" b="1" dirty="0">
                <a:solidFill>
                  <a:schemeClr val="bg1"/>
                </a:solidFill>
                <a:cs typeface="Arial" panose="020B0604020202020204" pitchFamily="34" charset="0"/>
              </a:rPr>
              <a:t> du </a:t>
            </a:r>
            <a:r>
              <a:rPr lang="en-US" sz="2800" b="1" dirty="0" err="1">
                <a:solidFill>
                  <a:schemeClr val="bg1"/>
                </a:solidFill>
                <a:cs typeface="Arial" panose="020B0604020202020204" pitchFamily="34" charset="0"/>
              </a:rPr>
              <a:t>clinicien</a:t>
            </a:r>
            <a:endParaRPr lang="en-US" sz="2800" b="1" dirty="0">
              <a:solidFill>
                <a:schemeClr val="bg1"/>
              </a:solidFill>
              <a:cs typeface="Arial" panose="020B0604020202020204" pitchFamily="34" charset="0"/>
            </a:endParaRPr>
          </a:p>
        </p:txBody>
      </p:sp>
      <p:pic>
        <p:nvPicPr>
          <p:cNvPr id="12" name="Picture 4" descr="A close up of a map  Description automatically generated">
            <a:extLst/>
          </p:cNvPr>
          <p:cNvPicPr/>
          <p:nvPr/>
        </p:nvPicPr>
        <p:blipFill>
          <a:blip r:embed="rId4">
            <a:extLst/>
          </a:blip>
          <a:stretch>
            <a:fillRect/>
          </a:stretch>
        </p:blipFill>
        <p:spPr>
          <a:xfrm>
            <a:off x="279462" y="1061802"/>
            <a:ext cx="10403540" cy="4485557"/>
          </a:xfrm>
          <a:prstGeom prst="rect">
            <a:avLst/>
          </a:prstGeom>
          <a:ln>
            <a:solidFill>
              <a:schemeClr val="tx1"/>
            </a:solidFill>
          </a:ln>
        </p:spPr>
      </p:pic>
    </p:spTree>
    <p:extLst>
      <p:ext uri="{BB962C8B-B14F-4D97-AF65-F5344CB8AC3E}">
        <p14:creationId xmlns:p14="http://schemas.microsoft.com/office/powerpoint/2010/main" val="3880430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 y="-1"/>
            <a:ext cx="10508342" cy="830997"/>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a:solidFill>
                  <a:schemeClr val="bg1"/>
                </a:solidFill>
                <a:cs typeface="Arial" panose="020B0604020202020204" pitchFamily="34" charset="0"/>
              </a:rPr>
              <a:t>Enfants correctement classés selon les caractéristiques de l’ASC</a:t>
            </a:r>
            <a:endParaRPr lang="en-US" sz="2800" b="1" dirty="0">
              <a:solidFill>
                <a:srgbClr val="FF0000"/>
              </a:solidFill>
              <a:cs typeface="Arial" panose="020B0604020202020204" pitchFamily="34" charset="0"/>
            </a:endParaRP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683002" y="-85445"/>
            <a:ext cx="997778" cy="1097556"/>
          </a:xfrm>
          <a:prstGeom prst="rect">
            <a:avLst/>
          </a:prstGeom>
        </p:spPr>
      </p:pic>
      <p:graphicFrame>
        <p:nvGraphicFramePr>
          <p:cNvPr id="13" name="Graphique 12">
            <a:extLst/>
          </p:cNvPr>
          <p:cNvGraphicFramePr/>
          <p:nvPr>
            <p:extLst>
              <p:ext uri="{D42A27DB-BD31-4B8C-83A1-F6EECF244321}">
                <p14:modId xmlns:p14="http://schemas.microsoft.com/office/powerpoint/2010/main" val="2967650579"/>
              </p:ext>
            </p:extLst>
          </p:nvPr>
        </p:nvGraphicFramePr>
        <p:xfrm>
          <a:off x="666427" y="1012110"/>
          <a:ext cx="11014353" cy="5051472"/>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p:cNvSpPr/>
          <p:nvPr/>
        </p:nvSpPr>
        <p:spPr>
          <a:xfrm>
            <a:off x="118820" y="6063582"/>
            <a:ext cx="12073180" cy="830997"/>
          </a:xfrm>
          <a:prstGeom prst="rect">
            <a:avLst/>
          </a:prstGeom>
        </p:spPr>
        <p:txBody>
          <a:bodyPr wrap="square">
            <a:spAutoFit/>
          </a:bodyPr>
          <a:lstStyle/>
          <a:p>
            <a:pPr>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6 :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enfants correctement classés pour les maladies de la PCIME selon les caractéristiques de l’ASC</a:t>
            </a:r>
            <a:endParaRPr lang="fr-FR"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98265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 y="-1"/>
            <a:ext cx="10508342"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err="1">
                <a:solidFill>
                  <a:schemeClr val="bg1"/>
                </a:solidFill>
                <a:cs typeface="Arial" panose="020B0604020202020204" pitchFamily="34" charset="0"/>
              </a:rPr>
              <a:t>Enfants</a:t>
            </a:r>
            <a:r>
              <a:rPr lang="en-US" sz="2800" b="1" dirty="0">
                <a:solidFill>
                  <a:schemeClr val="bg1"/>
                </a:solidFill>
                <a:cs typeface="Arial" panose="020B0604020202020204" pitchFamily="34" charset="0"/>
              </a:rPr>
              <a:t> correctement classés selon </a:t>
            </a:r>
            <a:r>
              <a:rPr lang="en-US" sz="2800" b="1" dirty="0" err="1">
                <a:solidFill>
                  <a:schemeClr val="bg1"/>
                </a:solidFill>
                <a:cs typeface="Arial" panose="020B0604020202020204" pitchFamily="34" charset="0"/>
              </a:rPr>
              <a:t>l’âge</a:t>
            </a:r>
            <a:r>
              <a:rPr lang="en-US" sz="2800" b="1" dirty="0">
                <a:solidFill>
                  <a:schemeClr val="bg1"/>
                </a:solidFill>
                <a:cs typeface="Arial" panose="020B0604020202020204" pitchFamily="34" charset="0"/>
              </a:rPr>
              <a:t> de </a:t>
            </a:r>
            <a:r>
              <a:rPr lang="en-US" sz="2800" b="1" dirty="0" err="1">
                <a:solidFill>
                  <a:schemeClr val="bg1"/>
                </a:solidFill>
                <a:cs typeface="Arial" panose="020B0604020202020204" pitchFamily="34" charset="0"/>
              </a:rPr>
              <a:t>l’enfant</a:t>
            </a:r>
            <a:endParaRPr lang="en-US" sz="2800" b="1" dirty="0">
              <a:solidFill>
                <a:schemeClr val="bg1"/>
              </a:solidFill>
              <a:cs typeface="Arial" panose="020B0604020202020204" pitchFamily="34" charset="0"/>
            </a:endParaRPr>
          </a:p>
        </p:txBody>
      </p:sp>
      <p:pic>
        <p:nvPicPr>
          <p:cNvPr id="6"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graphicFrame>
        <p:nvGraphicFramePr>
          <p:cNvPr id="8" name="Graphique 7">
            <a:extLst/>
          </p:cNvPr>
          <p:cNvGraphicFramePr/>
          <p:nvPr>
            <p:extLst>
              <p:ext uri="{D42A27DB-BD31-4B8C-83A1-F6EECF244321}">
                <p14:modId xmlns:p14="http://schemas.microsoft.com/office/powerpoint/2010/main" val="181481085"/>
              </p:ext>
            </p:extLst>
          </p:nvPr>
        </p:nvGraphicFramePr>
        <p:xfrm>
          <a:off x="402956" y="1007390"/>
          <a:ext cx="10972800" cy="4912963"/>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99588" y="6087771"/>
            <a:ext cx="11792823" cy="853952"/>
          </a:xfrm>
          <a:prstGeom prst="rect">
            <a:avLst/>
          </a:prstGeom>
        </p:spPr>
        <p:txBody>
          <a:bodyPr wrap="square">
            <a:spAutoFit/>
          </a:bodyPr>
          <a:lstStyle/>
          <a:p>
            <a:pPr>
              <a:lnSpc>
                <a:spcPct val="107000"/>
              </a:lnSpc>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7 :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enfants correctement classés pour les maladies de la PCIME selon l’âge de l’enfant</a:t>
            </a:r>
            <a:endParaRPr lang="fr-FR"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5723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0164B-3513-4CFB-AEB4-AE48B610F109}"/>
              </a:ext>
            </a:extLst>
          </p:cNvPr>
          <p:cNvSpPr>
            <a:spLocks noGrp="1"/>
          </p:cNvSpPr>
          <p:nvPr>
            <p:ph type="ctrTitle"/>
          </p:nvPr>
        </p:nvSpPr>
        <p:spPr/>
        <p:txBody>
          <a:bodyPr/>
          <a:lstStyle/>
          <a:p>
            <a:r>
              <a:rPr lang="en-US" dirty="0" err="1">
                <a:latin typeface="Arial" panose="020B0604020202020204" pitchFamily="34" charset="0"/>
                <a:cs typeface="Arial" panose="020B0604020202020204" pitchFamily="34" charset="0"/>
              </a:rPr>
              <a:t>Traitement</a:t>
            </a:r>
            <a:r>
              <a:rPr lang="en-US" dirty="0">
                <a:latin typeface="Arial" panose="020B0604020202020204" pitchFamily="34" charset="0"/>
                <a:cs typeface="Arial" panose="020B0604020202020204" pitchFamily="34" charset="0"/>
              </a:rPr>
              <a:t> des enfants </a:t>
            </a:r>
            <a:r>
              <a:rPr lang="en-US" dirty="0" err="1">
                <a:latin typeface="Arial" panose="020B0604020202020204" pitchFamily="34" charset="0"/>
                <a:cs typeface="Arial" panose="020B0604020202020204" pitchFamily="34" charset="0"/>
              </a:rPr>
              <a:t>malades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47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8562"/>
            <a:ext cx="10508342" cy="925417"/>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err="1">
                <a:solidFill>
                  <a:schemeClr val="bg1"/>
                </a:solidFill>
                <a:cs typeface="Arial" panose="020B0604020202020204" pitchFamily="34" charset="0"/>
              </a:rPr>
              <a:t>Enfants</a:t>
            </a:r>
            <a:r>
              <a:rPr lang="en-US" sz="2800" b="1" dirty="0">
                <a:solidFill>
                  <a:schemeClr val="bg1"/>
                </a:solidFill>
                <a:cs typeface="Arial" panose="020B0604020202020204" pitchFamily="34" charset="0"/>
              </a:rPr>
              <a:t> </a:t>
            </a:r>
            <a:r>
              <a:rPr lang="en-US" sz="2800" b="1" dirty="0" err="1">
                <a:solidFill>
                  <a:schemeClr val="bg1"/>
                </a:solidFill>
                <a:cs typeface="Arial" panose="020B0604020202020204" pitchFamily="34" charset="0"/>
              </a:rPr>
              <a:t>correctement</a:t>
            </a:r>
            <a:r>
              <a:rPr lang="en-US" sz="2800" b="1" dirty="0">
                <a:solidFill>
                  <a:schemeClr val="bg1"/>
                </a:solidFill>
                <a:cs typeface="Arial" panose="020B0604020202020204" pitchFamily="34" charset="0"/>
              </a:rPr>
              <a:t> </a:t>
            </a:r>
            <a:r>
              <a:rPr lang="en-US" sz="2800" b="1" dirty="0" err="1">
                <a:solidFill>
                  <a:schemeClr val="bg1"/>
                </a:solidFill>
                <a:cs typeface="Arial" panose="020B0604020202020204" pitchFamily="34" charset="0"/>
              </a:rPr>
              <a:t>traités</a:t>
            </a:r>
            <a:r>
              <a:rPr lang="en-US" sz="2800" b="1" dirty="0">
                <a:solidFill>
                  <a:schemeClr val="bg1"/>
                </a:solidFill>
                <a:cs typeface="Arial" panose="020B0604020202020204" pitchFamily="34" charset="0"/>
              </a:rPr>
              <a:t> pour </a:t>
            </a:r>
            <a:r>
              <a:rPr lang="en-US" sz="2800" b="1" dirty="0" err="1">
                <a:solidFill>
                  <a:schemeClr val="bg1"/>
                </a:solidFill>
                <a:cs typeface="Arial" panose="020B0604020202020204" pitchFamily="34" charset="0"/>
              </a:rPr>
              <a:t>toutes</a:t>
            </a:r>
            <a:r>
              <a:rPr lang="en-US" sz="2800" b="1" dirty="0">
                <a:solidFill>
                  <a:schemeClr val="bg1"/>
                </a:solidFill>
                <a:cs typeface="Arial" panose="020B0604020202020204" pitchFamily="34" charset="0"/>
              </a:rPr>
              <a:t> les maladies PCIME par district</a:t>
            </a:r>
            <a:endParaRPr lang="en-US" sz="2800" b="1" dirty="0">
              <a:solidFill>
                <a:srgbClr val="FF0000"/>
              </a:solidFill>
              <a:cs typeface="Arial" panose="020B0604020202020204" pitchFamily="34" charset="0"/>
            </a:endParaRP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graphicFrame>
        <p:nvGraphicFramePr>
          <p:cNvPr id="10" name="Graphique 9">
            <a:extLst/>
          </p:cNvPr>
          <p:cNvGraphicFramePr/>
          <p:nvPr>
            <p:extLst>
              <p:ext uri="{D42A27DB-BD31-4B8C-83A1-F6EECF244321}">
                <p14:modId xmlns:p14="http://schemas.microsoft.com/office/powerpoint/2010/main" val="653632860"/>
              </p:ext>
            </p:extLst>
          </p:nvPr>
        </p:nvGraphicFramePr>
        <p:xfrm>
          <a:off x="619933" y="1007390"/>
          <a:ext cx="10290874" cy="4649491"/>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22831" y="6094533"/>
            <a:ext cx="12069169" cy="853952"/>
          </a:xfrm>
          <a:prstGeom prst="rect">
            <a:avLst/>
          </a:prstGeom>
        </p:spPr>
        <p:txBody>
          <a:bodyPr wrap="square">
            <a:spAutoFit/>
          </a:bodyPr>
          <a:lstStyle/>
          <a:p>
            <a:pPr algn="just">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8 :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Traitement de tous les enfants classés correctement pour les maladies de la PCIME par district</a:t>
            </a:r>
            <a:endParaRPr lang="fr-FR"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960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 y="-1"/>
            <a:ext cx="10508342" cy="925417"/>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3000" b="1" dirty="0" err="1">
                <a:solidFill>
                  <a:schemeClr val="bg1"/>
                </a:solidFill>
                <a:cs typeface="Arial" panose="020B0604020202020204" pitchFamily="34" charset="0"/>
              </a:rPr>
              <a:t>Compétence</a:t>
            </a:r>
            <a:r>
              <a:rPr lang="en-US" sz="3000" b="1" dirty="0">
                <a:solidFill>
                  <a:schemeClr val="bg1"/>
                </a:solidFill>
                <a:cs typeface="Arial" panose="020B0604020202020204" pitchFamily="34" charset="0"/>
              </a:rPr>
              <a:t> de </a:t>
            </a:r>
            <a:r>
              <a:rPr lang="en-US" sz="3000" b="1" dirty="0" err="1">
                <a:solidFill>
                  <a:schemeClr val="bg1"/>
                </a:solidFill>
                <a:cs typeface="Arial" panose="020B0604020202020204" pitchFamily="34" charset="0"/>
              </a:rPr>
              <a:t>l’ASC</a:t>
            </a:r>
            <a:r>
              <a:rPr lang="en-US" sz="3000" b="1" dirty="0">
                <a:solidFill>
                  <a:schemeClr val="bg1"/>
                </a:solidFill>
                <a:cs typeface="Arial" panose="020B0604020202020204" pitchFamily="34" charset="0"/>
              </a:rPr>
              <a:t> à </a:t>
            </a:r>
            <a:r>
              <a:rPr lang="en-US" sz="3000" b="1" dirty="0" err="1">
                <a:solidFill>
                  <a:schemeClr val="bg1"/>
                </a:solidFill>
                <a:cs typeface="Arial" panose="020B0604020202020204" pitchFamily="34" charset="0"/>
              </a:rPr>
              <a:t>traiter</a:t>
            </a:r>
            <a:r>
              <a:rPr lang="en-US" sz="3000" b="1" dirty="0">
                <a:solidFill>
                  <a:schemeClr val="bg1"/>
                </a:solidFill>
                <a:cs typeface="Arial" panose="020B0604020202020204" pitchFamily="34" charset="0"/>
              </a:rPr>
              <a:t> </a:t>
            </a:r>
            <a:r>
              <a:rPr lang="en-US" sz="3000" b="1" dirty="0" err="1">
                <a:solidFill>
                  <a:schemeClr val="bg1"/>
                </a:solidFill>
                <a:cs typeface="Arial" panose="020B0604020202020204" pitchFamily="34" charset="0"/>
              </a:rPr>
              <a:t>correctement</a:t>
            </a:r>
            <a:r>
              <a:rPr lang="en-US" sz="3000" b="1" dirty="0">
                <a:solidFill>
                  <a:schemeClr val="bg1"/>
                </a:solidFill>
                <a:cs typeface="Arial" panose="020B0604020202020204" pitchFamily="34" charset="0"/>
              </a:rPr>
              <a:t> les maladies PCIME</a:t>
            </a: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graphicFrame>
        <p:nvGraphicFramePr>
          <p:cNvPr id="10" name="Graphique 9">
            <a:extLst/>
          </p:cNvPr>
          <p:cNvGraphicFramePr/>
          <p:nvPr>
            <p:extLst>
              <p:ext uri="{D42A27DB-BD31-4B8C-83A1-F6EECF244321}">
                <p14:modId xmlns:p14="http://schemas.microsoft.com/office/powerpoint/2010/main" val="26910386"/>
              </p:ext>
            </p:extLst>
          </p:nvPr>
        </p:nvGraphicFramePr>
        <p:xfrm>
          <a:off x="588936" y="1177871"/>
          <a:ext cx="11091843" cy="466498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224287" y="6180759"/>
            <a:ext cx="11593901" cy="487506"/>
          </a:xfrm>
          <a:prstGeom prst="rect">
            <a:avLst/>
          </a:prstGeom>
        </p:spPr>
        <p:txBody>
          <a:bodyPr wrap="square">
            <a:spAutoFit/>
          </a:bodyPr>
          <a:lstStyle/>
          <a:p>
            <a:pPr algn="just">
              <a:lnSpc>
                <a:spcPct val="107000"/>
              </a:lnSpc>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9</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 : compétence de l'ASC à traiter correctement les maladies de la PCIME </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133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err="1">
                <a:solidFill>
                  <a:schemeClr val="bg1"/>
                </a:solidFill>
              </a:rPr>
              <a:t>Contexte</a:t>
            </a:r>
            <a:r>
              <a:rPr lang="en-US" sz="4400" b="1" dirty="0">
                <a:solidFill>
                  <a:schemeClr val="bg1"/>
                </a:solidFill>
              </a:rPr>
              <a:t> / justification (1/5)</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5" name="Content Placeholder 2"/>
          <p:cNvSpPr txBox="1">
            <a:spLocks/>
          </p:cNvSpPr>
          <p:nvPr/>
        </p:nvSpPr>
        <p:spPr>
          <a:xfrm>
            <a:off x="804441" y="838488"/>
            <a:ext cx="10570090" cy="5072005"/>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Mortalité des enfants de &lt; 5 ans élevée selon EDSM-V </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Mali : 95 ‰ naissances vivantes (NV)</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Sikasso : 121‰ NV</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Koulikoro : 96‰ NV</a:t>
            </a:r>
          </a:p>
          <a:p>
            <a:pPr marL="457200" lvl="1" indent="0" algn="just">
              <a:lnSpc>
                <a:spcPct val="100000"/>
              </a:lnSpc>
              <a:buClr>
                <a:srgbClr val="002060"/>
              </a:buClr>
              <a:buNone/>
            </a:pPr>
            <a:endParaRPr lang="fr-FR" dirty="0">
              <a:latin typeface="Arial" panose="020B0604020202020204" pitchFamily="34" charset="0"/>
              <a:cs typeface="Arial" panose="020B0604020202020204" pitchFamily="34" charset="0"/>
            </a:endParaRPr>
          </a:p>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Principales maladies infantiles restent préoccupantes</a:t>
            </a:r>
            <a:r>
              <a:rPr lang="fr-FR" sz="2400" dirty="0">
                <a:latin typeface="Arial" panose="020B0604020202020204" pitchFamily="34" charset="0"/>
                <a:cs typeface="Arial" panose="020B0604020202020204" pitchFamily="34" charset="0"/>
              </a:rPr>
              <a:t> :</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fièvre (9%)</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diarrhée (9%) </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IRA (2%)</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Insuffisance pondérale (26%)</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retard de croissance modéré 19% </a:t>
            </a:r>
          </a:p>
          <a:p>
            <a:pPr marL="0" indent="0" algn="just">
              <a:lnSpc>
                <a:spcPct val="100000"/>
              </a:lnSpc>
              <a:buClr>
                <a:srgbClr val="002060"/>
              </a:buClr>
              <a:buNone/>
            </a:pPr>
            <a:endParaRPr lang="fr-FR" sz="2400" dirty="0">
              <a:latin typeface="Arial" panose="020B0604020202020204" pitchFamily="34" charset="0"/>
              <a:cs typeface="Arial" panose="020B0604020202020204" pitchFamily="34" charset="0"/>
            </a:endParaRPr>
          </a:p>
          <a:p>
            <a:pPr marL="0" indent="0" algn="just">
              <a:lnSpc>
                <a:spcPct val="150000"/>
              </a:lnSpc>
              <a:buClr>
                <a:srgbClr val="002060"/>
              </a:buClr>
              <a:buNone/>
            </a:pP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76313175"/>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5039" y="63795"/>
            <a:ext cx="10508342" cy="912598"/>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endParaRPr lang="en-US" sz="2800" b="1" dirty="0">
              <a:solidFill>
                <a:schemeClr val="bg1"/>
              </a:solidFill>
              <a:cs typeface="Arial" panose="020B0604020202020204" pitchFamily="34" charset="0"/>
            </a:endParaRPr>
          </a:p>
          <a:p>
            <a:pPr algn="ctr"/>
            <a:endParaRPr lang="en-US" sz="2800" b="1" dirty="0">
              <a:solidFill>
                <a:schemeClr val="bg1"/>
              </a:solidFill>
              <a:cs typeface="Arial" panose="020B0604020202020204" pitchFamily="34" charset="0"/>
            </a:endParaRPr>
          </a:p>
          <a:p>
            <a:pPr algn="ctr"/>
            <a:endParaRPr lang="en-US" sz="2800" b="1" dirty="0">
              <a:solidFill>
                <a:schemeClr val="bg1"/>
              </a:solidFill>
              <a:cs typeface="Arial" panose="020B0604020202020204" pitchFamily="34" charset="0"/>
            </a:endParaRPr>
          </a:p>
          <a:p>
            <a:pPr algn="ctr"/>
            <a:endParaRPr lang="en-US" sz="2800" b="1" dirty="0">
              <a:solidFill>
                <a:schemeClr val="bg1"/>
              </a:solidFill>
              <a:cs typeface="Arial" panose="020B0604020202020204" pitchFamily="34" charset="0"/>
            </a:endParaRPr>
          </a:p>
          <a:p>
            <a:pPr algn="ctr"/>
            <a:endParaRPr lang="en-US" sz="2800" b="1" dirty="0">
              <a:solidFill>
                <a:schemeClr val="bg1"/>
              </a:solidFill>
              <a:cs typeface="Arial" panose="020B0604020202020204" pitchFamily="34" charset="0"/>
            </a:endParaRPr>
          </a:p>
          <a:p>
            <a:pPr algn="ctr"/>
            <a:endParaRPr lang="en-US" sz="2800" b="1" dirty="0">
              <a:solidFill>
                <a:schemeClr val="bg1"/>
              </a:solidFill>
              <a:cs typeface="Arial" panose="020B0604020202020204" pitchFamily="34" charset="0"/>
            </a:endParaRPr>
          </a:p>
          <a:p>
            <a:pPr algn="ctr"/>
            <a:endParaRPr lang="en-US" sz="2800" b="1" dirty="0">
              <a:solidFill>
                <a:schemeClr val="bg1"/>
              </a:solidFill>
              <a:cs typeface="Arial" panose="020B0604020202020204" pitchFamily="34" charset="0"/>
            </a:endParaRPr>
          </a:p>
          <a:p>
            <a:pPr algn="ctr"/>
            <a:r>
              <a:rPr lang="en-US" sz="2800" b="1" dirty="0" err="1">
                <a:solidFill>
                  <a:schemeClr val="bg1"/>
                </a:solidFill>
                <a:cs typeface="Arial" panose="020B0604020202020204" pitchFamily="34" charset="0"/>
              </a:rPr>
              <a:t>Compétence</a:t>
            </a:r>
            <a:r>
              <a:rPr lang="en-US" sz="2800" b="1" dirty="0">
                <a:solidFill>
                  <a:schemeClr val="bg1"/>
                </a:solidFill>
                <a:cs typeface="Arial" panose="020B0604020202020204" pitchFamily="34" charset="0"/>
              </a:rPr>
              <a:t> de </a:t>
            </a:r>
            <a:r>
              <a:rPr lang="en-US" sz="2800" b="1" dirty="0" err="1">
                <a:solidFill>
                  <a:schemeClr val="bg1"/>
                </a:solidFill>
                <a:cs typeface="Arial" panose="020B0604020202020204" pitchFamily="34" charset="0"/>
              </a:rPr>
              <a:t>l’ASC</a:t>
            </a:r>
            <a:r>
              <a:rPr lang="en-US" sz="2800" b="1" dirty="0">
                <a:solidFill>
                  <a:schemeClr val="bg1"/>
                </a:solidFill>
                <a:cs typeface="Arial" panose="020B0604020202020204" pitchFamily="34" charset="0"/>
              </a:rPr>
              <a:t> à </a:t>
            </a:r>
            <a:r>
              <a:rPr lang="en-US" sz="2800" b="1" dirty="0" err="1">
                <a:solidFill>
                  <a:schemeClr val="bg1"/>
                </a:solidFill>
                <a:cs typeface="Arial" panose="020B0604020202020204" pitchFamily="34" charset="0"/>
              </a:rPr>
              <a:t>traiter</a:t>
            </a:r>
            <a:r>
              <a:rPr lang="en-US" sz="2800" b="1" dirty="0">
                <a:solidFill>
                  <a:schemeClr val="bg1"/>
                </a:solidFill>
                <a:cs typeface="Arial" panose="020B0604020202020204" pitchFamily="34" charset="0"/>
              </a:rPr>
              <a:t> les maladies de la PCIME </a:t>
            </a:r>
            <a:r>
              <a:rPr lang="en-US" sz="2800" b="1" dirty="0" err="1">
                <a:solidFill>
                  <a:schemeClr val="bg1"/>
                </a:solidFill>
                <a:cs typeface="Arial" panose="020B0604020202020204" pitchFamily="34" charset="0"/>
              </a:rPr>
              <a:t>selon</a:t>
            </a:r>
            <a:r>
              <a:rPr lang="en-US" sz="2800" b="1" dirty="0">
                <a:solidFill>
                  <a:schemeClr val="bg1"/>
                </a:solidFill>
                <a:cs typeface="Arial" panose="020B0604020202020204" pitchFamily="34" charset="0"/>
              </a:rPr>
              <a:t> le dosage des </a:t>
            </a:r>
            <a:r>
              <a:rPr lang="en-US" sz="2800" b="1" dirty="0" err="1">
                <a:solidFill>
                  <a:schemeClr val="bg1"/>
                </a:solidFill>
                <a:cs typeface="Arial" panose="020B0604020202020204" pitchFamily="34" charset="0"/>
              </a:rPr>
              <a:t>médicaments</a:t>
            </a:r>
            <a:endParaRPr lang="en-US" sz="3000" b="1" dirty="0">
              <a:solidFill>
                <a:schemeClr val="bg1"/>
              </a:solidFill>
              <a:cs typeface="Arial" panose="020B0604020202020204" pitchFamily="34" charset="0"/>
            </a:endParaRP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graphicFrame>
        <p:nvGraphicFramePr>
          <p:cNvPr id="9" name="Graphique 8">
            <a:extLst/>
          </p:cNvPr>
          <p:cNvGraphicFramePr/>
          <p:nvPr>
            <p:extLst>
              <p:ext uri="{D42A27DB-BD31-4B8C-83A1-F6EECF244321}">
                <p14:modId xmlns:p14="http://schemas.microsoft.com/office/powerpoint/2010/main" val="2255925907"/>
              </p:ext>
            </p:extLst>
          </p:nvPr>
        </p:nvGraphicFramePr>
        <p:xfrm>
          <a:off x="225038" y="1425844"/>
          <a:ext cx="11455741" cy="449450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112518" y="6140414"/>
            <a:ext cx="11680779" cy="487506"/>
          </a:xfrm>
          <a:prstGeom prst="rect">
            <a:avLst/>
          </a:prstGeom>
        </p:spPr>
        <p:txBody>
          <a:bodyPr wrap="square">
            <a:spAutoFit/>
          </a:bodyPr>
          <a:lstStyle/>
          <a:p>
            <a:pPr algn="just">
              <a:lnSpc>
                <a:spcPct val="107000"/>
              </a:lnSpc>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10</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 Traitement des maladies de la PCIME selon le dosage des médicaments</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128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
            <a:ext cx="10683001" cy="839973"/>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err="1">
                <a:solidFill>
                  <a:schemeClr val="bg1"/>
                </a:solidFill>
                <a:cs typeface="Arial" panose="020B0604020202020204" pitchFamily="34" charset="0"/>
              </a:rPr>
              <a:t>Enfants</a:t>
            </a:r>
            <a:r>
              <a:rPr lang="en-US" sz="2800" b="1" dirty="0">
                <a:solidFill>
                  <a:schemeClr val="bg1"/>
                </a:solidFill>
                <a:cs typeface="Arial" panose="020B0604020202020204" pitchFamily="34" charset="0"/>
              </a:rPr>
              <a:t> </a:t>
            </a:r>
            <a:r>
              <a:rPr lang="en-US" sz="2800" b="1" dirty="0" err="1">
                <a:solidFill>
                  <a:schemeClr val="bg1"/>
                </a:solidFill>
                <a:cs typeface="Arial" panose="020B0604020202020204" pitchFamily="34" charset="0"/>
              </a:rPr>
              <a:t>correctement</a:t>
            </a:r>
            <a:r>
              <a:rPr lang="en-US" sz="2800" b="1" dirty="0">
                <a:solidFill>
                  <a:schemeClr val="bg1"/>
                </a:solidFill>
                <a:cs typeface="Arial" panose="020B0604020202020204" pitchFamily="34" charset="0"/>
              </a:rPr>
              <a:t> </a:t>
            </a:r>
            <a:r>
              <a:rPr lang="en-US" sz="2800" b="1" dirty="0" err="1">
                <a:solidFill>
                  <a:schemeClr val="bg1"/>
                </a:solidFill>
                <a:cs typeface="Arial" panose="020B0604020202020204" pitchFamily="34" charset="0"/>
              </a:rPr>
              <a:t>traités</a:t>
            </a:r>
            <a:r>
              <a:rPr lang="en-US" sz="2800" b="1" dirty="0">
                <a:solidFill>
                  <a:schemeClr val="bg1"/>
                </a:solidFill>
                <a:cs typeface="Arial" panose="020B0604020202020204" pitchFamily="34" charset="0"/>
              </a:rPr>
              <a:t> </a:t>
            </a:r>
            <a:r>
              <a:rPr lang="en-US" sz="2800" b="1" dirty="0" err="1">
                <a:solidFill>
                  <a:schemeClr val="bg1"/>
                </a:solidFill>
                <a:cs typeface="Arial" panose="020B0604020202020204" pitchFamily="34" charset="0"/>
              </a:rPr>
              <a:t>selon</a:t>
            </a:r>
            <a:r>
              <a:rPr lang="en-US" sz="2800" b="1" dirty="0">
                <a:solidFill>
                  <a:schemeClr val="bg1"/>
                </a:solidFill>
                <a:cs typeface="Arial" panose="020B0604020202020204" pitchFamily="34" charset="0"/>
              </a:rPr>
              <a:t> les </a:t>
            </a:r>
            <a:r>
              <a:rPr lang="en-US" sz="2800" b="1" dirty="0" err="1">
                <a:solidFill>
                  <a:schemeClr val="bg1"/>
                </a:solidFill>
                <a:cs typeface="Arial" panose="020B0604020202020204" pitchFamily="34" charset="0"/>
              </a:rPr>
              <a:t>caractéristiques</a:t>
            </a:r>
            <a:r>
              <a:rPr lang="en-US" sz="2800" b="1" dirty="0">
                <a:solidFill>
                  <a:schemeClr val="bg1"/>
                </a:solidFill>
                <a:cs typeface="Arial" panose="020B0604020202020204" pitchFamily="34" charset="0"/>
              </a:rPr>
              <a:t> de </a:t>
            </a:r>
            <a:r>
              <a:rPr lang="en-US" sz="2800" b="1" dirty="0" err="1">
                <a:solidFill>
                  <a:schemeClr val="bg1"/>
                </a:solidFill>
                <a:cs typeface="Arial" panose="020B0604020202020204" pitchFamily="34" charset="0"/>
              </a:rPr>
              <a:t>l’ASC</a:t>
            </a:r>
            <a:endParaRPr lang="en-US" sz="2800" b="1" dirty="0">
              <a:solidFill>
                <a:schemeClr val="bg1"/>
              </a:solidFill>
              <a:cs typeface="Arial" panose="020B0604020202020204" pitchFamily="34" charset="0"/>
            </a:endParaRP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sp>
        <p:nvSpPr>
          <p:cNvPr id="3" name="Rectangle 2"/>
          <p:cNvSpPr/>
          <p:nvPr/>
        </p:nvSpPr>
        <p:spPr>
          <a:xfrm>
            <a:off x="0" y="6138799"/>
            <a:ext cx="10430361" cy="577850"/>
          </a:xfrm>
          <a:prstGeom prst="rect">
            <a:avLst/>
          </a:prstGeom>
        </p:spPr>
        <p:txBody>
          <a:bodyPr wrap="square">
            <a:spAutoFit/>
          </a:bodyPr>
          <a:lstStyle/>
          <a:p>
            <a:pPr algn="just">
              <a:lnSpc>
                <a:spcPct val="150000"/>
              </a:lnSpc>
              <a:spcAft>
                <a:spcPts val="12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11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 Traitement et supervision, caractéristiques de l'ASC  </a:t>
            </a:r>
            <a:endParaRPr lang="fr-FR"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Graphique 9"/>
          <p:cNvGraphicFramePr>
            <a:graphicFrameLocks/>
          </p:cNvGraphicFramePr>
          <p:nvPr>
            <p:extLst>
              <p:ext uri="{D42A27DB-BD31-4B8C-83A1-F6EECF244321}">
                <p14:modId xmlns:p14="http://schemas.microsoft.com/office/powerpoint/2010/main" val="3355851829"/>
              </p:ext>
            </p:extLst>
          </p:nvPr>
        </p:nvGraphicFramePr>
        <p:xfrm>
          <a:off x="677526" y="839972"/>
          <a:ext cx="10351925" cy="5119393"/>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2222937" y="2254461"/>
            <a:ext cx="1040525" cy="4729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i="1" dirty="0">
                <a:latin typeface="Arial" panose="020B0604020202020204" pitchFamily="34" charset="0"/>
                <a:cs typeface="Arial" panose="020B0604020202020204" pitchFamily="34" charset="0"/>
              </a:rPr>
              <a:t>p = 0,94</a:t>
            </a:r>
          </a:p>
        </p:txBody>
      </p:sp>
      <p:sp>
        <p:nvSpPr>
          <p:cNvPr id="6" name="Rectangle 5"/>
          <p:cNvSpPr/>
          <p:nvPr/>
        </p:nvSpPr>
        <p:spPr>
          <a:xfrm>
            <a:off x="4217437" y="2191407"/>
            <a:ext cx="1174370" cy="4729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i="1" dirty="0">
                <a:latin typeface="Arial" panose="020B0604020202020204" pitchFamily="34" charset="0"/>
                <a:cs typeface="Arial" panose="020B0604020202020204" pitchFamily="34" charset="0"/>
              </a:rPr>
              <a:t>p = 0,94</a:t>
            </a:r>
          </a:p>
        </p:txBody>
      </p:sp>
      <p:sp>
        <p:nvSpPr>
          <p:cNvPr id="11" name="Rectangle 10"/>
          <p:cNvSpPr/>
          <p:nvPr/>
        </p:nvSpPr>
        <p:spPr>
          <a:xfrm>
            <a:off x="6432332" y="2033748"/>
            <a:ext cx="1040524" cy="4729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i="1" dirty="0">
                <a:latin typeface="Arial" panose="020B0604020202020204" pitchFamily="34" charset="0"/>
                <a:cs typeface="Arial" panose="020B0604020202020204" pitchFamily="34" charset="0"/>
              </a:rPr>
              <a:t>p = 0,27</a:t>
            </a:r>
          </a:p>
        </p:txBody>
      </p:sp>
      <p:sp>
        <p:nvSpPr>
          <p:cNvPr id="12" name="Rectangle 11"/>
          <p:cNvSpPr/>
          <p:nvPr/>
        </p:nvSpPr>
        <p:spPr>
          <a:xfrm>
            <a:off x="7835461" y="1671145"/>
            <a:ext cx="1040525" cy="5202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i="1" dirty="0">
                <a:latin typeface="Arial" panose="020B0604020202020204" pitchFamily="34" charset="0"/>
                <a:cs typeface="Arial" panose="020B0604020202020204" pitchFamily="34" charset="0"/>
              </a:rPr>
              <a:t>p = 0,09</a:t>
            </a:r>
          </a:p>
        </p:txBody>
      </p:sp>
      <p:sp>
        <p:nvSpPr>
          <p:cNvPr id="14" name="Rectangle 13"/>
          <p:cNvSpPr/>
          <p:nvPr/>
        </p:nvSpPr>
        <p:spPr>
          <a:xfrm>
            <a:off x="9642476" y="2191407"/>
            <a:ext cx="1040525" cy="5517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i="1" dirty="0">
                <a:latin typeface="Arial" panose="020B0604020202020204" pitchFamily="34" charset="0"/>
                <a:cs typeface="Arial" panose="020B0604020202020204" pitchFamily="34" charset="0"/>
              </a:rPr>
              <a:t>p = 0,11</a:t>
            </a:r>
          </a:p>
        </p:txBody>
      </p:sp>
    </p:spTree>
    <p:extLst>
      <p:ext uri="{BB962C8B-B14F-4D97-AF65-F5344CB8AC3E}">
        <p14:creationId xmlns:p14="http://schemas.microsoft.com/office/powerpoint/2010/main" val="2001558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1"/>
            <a:ext cx="10683001" cy="839973"/>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err="1">
                <a:solidFill>
                  <a:schemeClr val="bg1"/>
                </a:solidFill>
                <a:cs typeface="Arial" panose="020B0604020202020204" pitchFamily="34" charset="0"/>
              </a:rPr>
              <a:t>Enfants</a:t>
            </a:r>
            <a:r>
              <a:rPr lang="en-US" sz="2800" b="1" dirty="0">
                <a:solidFill>
                  <a:schemeClr val="bg1"/>
                </a:solidFill>
                <a:cs typeface="Arial" panose="020B0604020202020204" pitchFamily="34" charset="0"/>
              </a:rPr>
              <a:t> correctement </a:t>
            </a:r>
            <a:r>
              <a:rPr lang="en-US" sz="2800" b="1" dirty="0" err="1">
                <a:solidFill>
                  <a:schemeClr val="bg1"/>
                </a:solidFill>
                <a:cs typeface="Arial" panose="020B0604020202020204" pitchFamily="34" charset="0"/>
              </a:rPr>
              <a:t>traités</a:t>
            </a:r>
            <a:r>
              <a:rPr lang="en-US" sz="2800" b="1" dirty="0">
                <a:solidFill>
                  <a:schemeClr val="bg1"/>
                </a:solidFill>
                <a:cs typeface="Arial" panose="020B0604020202020204" pitchFamily="34" charset="0"/>
              </a:rPr>
              <a:t> et supervision de </a:t>
            </a:r>
            <a:r>
              <a:rPr lang="en-US" sz="2800" b="1" dirty="0" err="1">
                <a:solidFill>
                  <a:schemeClr val="bg1"/>
                </a:solidFill>
                <a:cs typeface="Arial" panose="020B0604020202020204" pitchFamily="34" charset="0"/>
              </a:rPr>
              <a:t>l’ASC</a:t>
            </a:r>
            <a:endParaRPr lang="en-US" sz="2800" b="1" dirty="0">
              <a:solidFill>
                <a:schemeClr val="bg1"/>
              </a:solidFill>
              <a:cs typeface="Arial" panose="020B0604020202020204" pitchFamily="34" charset="0"/>
            </a:endParaRP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sp>
        <p:nvSpPr>
          <p:cNvPr id="3" name="Rectangle 2"/>
          <p:cNvSpPr/>
          <p:nvPr/>
        </p:nvSpPr>
        <p:spPr>
          <a:xfrm>
            <a:off x="0" y="6138799"/>
            <a:ext cx="10430361" cy="646331"/>
          </a:xfrm>
          <a:prstGeom prst="rect">
            <a:avLst/>
          </a:prstGeom>
        </p:spPr>
        <p:txBody>
          <a:bodyPr wrap="square">
            <a:spAutoFit/>
          </a:bodyPr>
          <a:lstStyle/>
          <a:p>
            <a:pPr algn="just">
              <a:lnSpc>
                <a:spcPct val="150000"/>
              </a:lnSpc>
              <a:spcAft>
                <a:spcPts val="12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12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 Traitement correct et supervision de l'ASC  </a:t>
            </a:r>
            <a:endParaRPr lang="fr-FR"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3" name="Graphique 12"/>
          <p:cNvGraphicFramePr/>
          <p:nvPr>
            <p:extLst>
              <p:ext uri="{D42A27DB-BD31-4B8C-83A1-F6EECF244321}">
                <p14:modId xmlns:p14="http://schemas.microsoft.com/office/powerpoint/2010/main" val="4246237411"/>
              </p:ext>
            </p:extLst>
          </p:nvPr>
        </p:nvGraphicFramePr>
        <p:xfrm>
          <a:off x="441432" y="993228"/>
          <a:ext cx="9988929" cy="4855779"/>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8860221" y="2601310"/>
            <a:ext cx="1570140" cy="5044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i="1" dirty="0"/>
              <a:t>p = 0,19</a:t>
            </a:r>
          </a:p>
        </p:txBody>
      </p:sp>
    </p:spTree>
    <p:extLst>
      <p:ext uri="{BB962C8B-B14F-4D97-AF65-F5344CB8AC3E}">
        <p14:creationId xmlns:p14="http://schemas.microsoft.com/office/powerpoint/2010/main" val="214045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3364" y="-1"/>
            <a:ext cx="10508342" cy="839973"/>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a:solidFill>
                  <a:schemeClr val="bg1"/>
                </a:solidFill>
                <a:cs typeface="Arial" panose="020B0604020202020204" pitchFamily="34" charset="0"/>
              </a:rPr>
              <a:t>Concordance entre </a:t>
            </a:r>
            <a:r>
              <a:rPr lang="en-US" sz="2800" b="1" dirty="0" err="1">
                <a:solidFill>
                  <a:schemeClr val="bg1"/>
                </a:solidFill>
                <a:cs typeface="Arial" panose="020B0604020202020204" pitchFamily="34" charset="0"/>
              </a:rPr>
              <a:t>traitement</a:t>
            </a:r>
            <a:r>
              <a:rPr lang="en-US" sz="2800" b="1" dirty="0">
                <a:solidFill>
                  <a:schemeClr val="bg1"/>
                </a:solidFill>
                <a:cs typeface="Arial" panose="020B0604020202020204" pitchFamily="34" charset="0"/>
              </a:rPr>
              <a:t> correct et classification </a:t>
            </a:r>
            <a:r>
              <a:rPr lang="en-US" sz="2800" b="1" dirty="0" err="1">
                <a:solidFill>
                  <a:schemeClr val="bg1"/>
                </a:solidFill>
                <a:cs typeface="Arial" panose="020B0604020202020204" pitchFamily="34" charset="0"/>
              </a:rPr>
              <a:t>correcte</a:t>
            </a:r>
            <a:endParaRPr lang="en-US" sz="2800" b="1" dirty="0">
              <a:solidFill>
                <a:srgbClr val="FF0000"/>
              </a:solidFill>
              <a:cs typeface="Arial" panose="020B0604020202020204" pitchFamily="34" charset="0"/>
            </a:endParaRP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graphicFrame>
        <p:nvGraphicFramePr>
          <p:cNvPr id="10" name="Graphique 9">
            <a:extLst/>
          </p:cNvPr>
          <p:cNvGraphicFramePr/>
          <p:nvPr>
            <p:extLst>
              <p:ext uri="{D42A27DB-BD31-4B8C-83A1-F6EECF244321}">
                <p14:modId xmlns:p14="http://schemas.microsoft.com/office/powerpoint/2010/main" val="2364991003"/>
              </p:ext>
            </p:extLst>
          </p:nvPr>
        </p:nvGraphicFramePr>
        <p:xfrm>
          <a:off x="1007390" y="1069383"/>
          <a:ext cx="10507851" cy="488196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73365" y="6114885"/>
            <a:ext cx="11871892" cy="882678"/>
          </a:xfrm>
          <a:prstGeom prst="rect">
            <a:avLst/>
          </a:prstGeom>
        </p:spPr>
        <p:txBody>
          <a:bodyPr wrap="square">
            <a:spAutoFit/>
          </a:bodyPr>
          <a:lstStyle/>
          <a:p>
            <a:pPr>
              <a:lnSpc>
                <a:spcPct val="107000"/>
              </a:lnSpc>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13  :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Concordance entre la classification correcte et le traitement correct des enfants par les ASC</a:t>
            </a:r>
            <a:endParaRPr lang="fr-FR"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0157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0164B-3513-4CFB-AEB4-AE48B610F109}"/>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Nouveau-</a:t>
            </a:r>
            <a:r>
              <a:rPr lang="en-US" dirty="0" err="1">
                <a:latin typeface="Arial" panose="020B0604020202020204" pitchFamily="34" charset="0"/>
                <a:cs typeface="Arial" panose="020B0604020202020204" pitchFamily="34" charset="0"/>
              </a:rPr>
              <a:t>nés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464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8789" y="98738"/>
            <a:ext cx="10711276" cy="557049"/>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b="1" dirty="0" err="1">
                <a:solidFill>
                  <a:schemeClr val="bg1"/>
                </a:solidFill>
                <a:cs typeface="Arial" panose="020B0604020202020204" pitchFamily="34" charset="0"/>
              </a:rPr>
              <a:t>Groupe</a:t>
            </a:r>
            <a:r>
              <a:rPr lang="en-US" b="1" dirty="0">
                <a:solidFill>
                  <a:schemeClr val="bg1"/>
                </a:solidFill>
                <a:cs typeface="Arial" panose="020B0604020202020204" pitchFamily="34" charset="0"/>
              </a:rPr>
              <a:t> d’actions de recherche </a:t>
            </a:r>
            <a:r>
              <a:rPr lang="en-US" b="1" dirty="0" err="1">
                <a:solidFill>
                  <a:schemeClr val="bg1"/>
                </a:solidFill>
                <a:cs typeface="Arial" panose="020B0604020202020204" pitchFamily="34" charset="0"/>
              </a:rPr>
              <a:t>executé</a:t>
            </a:r>
            <a:r>
              <a:rPr lang="en-US" b="1" dirty="0">
                <a:solidFill>
                  <a:schemeClr val="bg1"/>
                </a:solidFill>
                <a:cs typeface="Arial" panose="020B0604020202020204" pitchFamily="34" charset="0"/>
              </a:rPr>
              <a:t> par </a:t>
            </a:r>
            <a:r>
              <a:rPr lang="en-US" b="1" dirty="0" err="1">
                <a:solidFill>
                  <a:schemeClr val="bg1"/>
                </a:solidFill>
                <a:cs typeface="Arial" panose="020B0604020202020204" pitchFamily="34" charset="0"/>
              </a:rPr>
              <a:t>l’ASC</a:t>
            </a:r>
            <a:endParaRPr lang="en-US" b="1" dirty="0">
              <a:solidFill>
                <a:schemeClr val="bg1"/>
              </a:solidFill>
              <a:cs typeface="Arial" panose="020B0604020202020204" pitchFamily="34" charset="0"/>
            </a:endParaRP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sp>
        <p:nvSpPr>
          <p:cNvPr id="3" name="Rectangle 2"/>
          <p:cNvSpPr/>
          <p:nvPr/>
        </p:nvSpPr>
        <p:spPr>
          <a:xfrm>
            <a:off x="128790" y="6146635"/>
            <a:ext cx="11784168" cy="830997"/>
          </a:xfrm>
          <a:prstGeom prst="rect">
            <a:avLst/>
          </a:prstGeom>
        </p:spPr>
        <p:txBody>
          <a:bodyPr wrap="square">
            <a:spAutoFit/>
          </a:bodyPr>
          <a:lstStyle/>
          <a:p>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14 :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groupe d’actions de recherche des signes de danger par l’ASC chez le nouveau-né</a:t>
            </a:r>
            <a:endParaRPr lang="fr-FR" sz="2400" dirty="0">
              <a:solidFill>
                <a:schemeClr val="bg1"/>
              </a:solidFill>
              <a:latin typeface="Arial" panose="020B0604020202020204" pitchFamily="34" charset="0"/>
              <a:cs typeface="Arial" panose="020B0604020202020204" pitchFamily="34" charset="0"/>
            </a:endParaRPr>
          </a:p>
        </p:txBody>
      </p:sp>
      <p:graphicFrame>
        <p:nvGraphicFramePr>
          <p:cNvPr id="6" name="Graphique 5">
            <a:extLst>
              <a:ext uri="{FF2B5EF4-FFF2-40B4-BE49-F238E27FC236}">
                <a16:creationId xmlns:a16="http://schemas.microsoft.com/office/drawing/2014/main" xmlns="" id="{0A68A78E-01E8-4FDC-9772-BB6900497CBB}"/>
              </a:ext>
            </a:extLst>
          </p:cNvPr>
          <p:cNvGraphicFramePr/>
          <p:nvPr>
            <p:extLst>
              <p:ext uri="{D42A27DB-BD31-4B8C-83A1-F6EECF244321}">
                <p14:modId xmlns:p14="http://schemas.microsoft.com/office/powerpoint/2010/main" val="477359064"/>
              </p:ext>
            </p:extLst>
          </p:nvPr>
        </p:nvGraphicFramePr>
        <p:xfrm>
          <a:off x="425669" y="655787"/>
          <a:ext cx="10414396" cy="5350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8296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 y="0"/>
            <a:ext cx="10508342" cy="525518"/>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3000" b="1" dirty="0">
                <a:solidFill>
                  <a:schemeClr val="bg1"/>
                </a:solidFill>
                <a:cs typeface="Arial" panose="020B0604020202020204" pitchFamily="34" charset="0"/>
              </a:rPr>
              <a:t>Actions de recherche de </a:t>
            </a:r>
            <a:r>
              <a:rPr lang="en-US" sz="3000" b="1" dirty="0" err="1">
                <a:solidFill>
                  <a:schemeClr val="bg1"/>
                </a:solidFill>
                <a:cs typeface="Arial" panose="020B0604020202020204" pitchFamily="34" charset="0"/>
              </a:rPr>
              <a:t>signes</a:t>
            </a:r>
            <a:r>
              <a:rPr lang="en-US" sz="3000" b="1" dirty="0">
                <a:solidFill>
                  <a:schemeClr val="bg1"/>
                </a:solidFill>
                <a:cs typeface="Arial" panose="020B0604020202020204" pitchFamily="34" charset="0"/>
              </a:rPr>
              <a:t> de danger</a:t>
            </a: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graphicFrame>
        <p:nvGraphicFramePr>
          <p:cNvPr id="8" name="Graphique 7">
            <a:extLst/>
          </p:cNvPr>
          <p:cNvGraphicFramePr/>
          <p:nvPr>
            <p:extLst>
              <p:ext uri="{D42A27DB-BD31-4B8C-83A1-F6EECF244321}">
                <p14:modId xmlns:p14="http://schemas.microsoft.com/office/powerpoint/2010/main" val="1660104569"/>
              </p:ext>
            </p:extLst>
          </p:nvPr>
        </p:nvGraphicFramePr>
        <p:xfrm>
          <a:off x="719070" y="979501"/>
          <a:ext cx="10753859" cy="489899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20770" y="6118227"/>
            <a:ext cx="12071230" cy="646331"/>
          </a:xfrm>
          <a:prstGeom prst="rect">
            <a:avLst/>
          </a:prstGeom>
        </p:spPr>
        <p:txBody>
          <a:bodyPr wrap="square">
            <a:spAutoFit/>
          </a:bodyPr>
          <a:lstStyle/>
          <a:p>
            <a:pPr algn="just">
              <a:lnSpc>
                <a:spcPct val="150000"/>
              </a:lnSpc>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15</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 actions de recherche des signes de danger par l’ASC chez le nouveau-né </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1891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931" y="6150114"/>
            <a:ext cx="12192000" cy="400110"/>
          </a:xfrm>
          <a:prstGeom prst="rect">
            <a:avLst/>
          </a:prstGeom>
          <a:solidFill>
            <a:srgbClr val="065F80"/>
          </a:solidFill>
        </p:spPr>
        <p:txBody>
          <a:bodyPr wrap="square" rtlCol="0">
            <a:spAutoFit/>
          </a:bodyPr>
          <a:lstStyle/>
          <a:p>
            <a:endParaRPr lang="fr-FR" sz="2000" b="1" dirty="0">
              <a:solidFill>
                <a:schemeClr val="bg1"/>
              </a:solidFill>
              <a:latin typeface="Cambria" panose="02040503050406030204" pitchFamily="18" charset="0"/>
              <a:ea typeface="Cambria" panose="02040503050406030204" pitchFamily="18" charset="0"/>
            </a:endParaRP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sp>
        <p:nvSpPr>
          <p:cNvPr id="2" name="Rectangle 1"/>
          <p:cNvSpPr/>
          <p:nvPr/>
        </p:nvSpPr>
        <p:spPr>
          <a:xfrm>
            <a:off x="238548" y="6150114"/>
            <a:ext cx="10766381" cy="487506"/>
          </a:xfrm>
          <a:prstGeom prst="rect">
            <a:avLst/>
          </a:prstGeom>
        </p:spPr>
        <p:txBody>
          <a:bodyPr wrap="square">
            <a:spAutoFit/>
          </a:bodyPr>
          <a:lstStyle/>
          <a:p>
            <a:pPr>
              <a:lnSpc>
                <a:spcPct val="107000"/>
              </a:lnSpc>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16 :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Actions de recherche de signes de danger selon le sexe de l’ASC</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bwMode="auto">
          <a:xfrm>
            <a:off x="1" y="0"/>
            <a:ext cx="10508342" cy="525518"/>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600" b="1" dirty="0">
                <a:solidFill>
                  <a:schemeClr val="bg1"/>
                </a:solidFill>
                <a:cs typeface="Arial" panose="020B0604020202020204" pitchFamily="34" charset="0"/>
              </a:rPr>
              <a:t>Actions de recherche de </a:t>
            </a:r>
            <a:r>
              <a:rPr lang="en-US" sz="2600" b="1" dirty="0" err="1">
                <a:solidFill>
                  <a:schemeClr val="bg1"/>
                </a:solidFill>
                <a:cs typeface="Arial" panose="020B0604020202020204" pitchFamily="34" charset="0"/>
              </a:rPr>
              <a:t>signes</a:t>
            </a:r>
            <a:r>
              <a:rPr lang="en-US" sz="2600" b="1" dirty="0">
                <a:solidFill>
                  <a:schemeClr val="bg1"/>
                </a:solidFill>
                <a:cs typeface="Arial" panose="020B0604020202020204" pitchFamily="34" charset="0"/>
              </a:rPr>
              <a:t> de danger </a:t>
            </a:r>
            <a:r>
              <a:rPr lang="en-US" sz="2600" b="1" dirty="0" err="1">
                <a:solidFill>
                  <a:schemeClr val="bg1"/>
                </a:solidFill>
                <a:cs typeface="Arial" panose="020B0604020202020204" pitchFamily="34" charset="0"/>
              </a:rPr>
              <a:t>selon</a:t>
            </a:r>
            <a:r>
              <a:rPr lang="en-US" sz="2600" b="1" dirty="0">
                <a:solidFill>
                  <a:schemeClr val="bg1"/>
                </a:solidFill>
                <a:cs typeface="Arial" panose="020B0604020202020204" pitchFamily="34" charset="0"/>
              </a:rPr>
              <a:t> le </a:t>
            </a:r>
            <a:r>
              <a:rPr lang="en-US" sz="2600" b="1" dirty="0" err="1">
                <a:solidFill>
                  <a:schemeClr val="bg1"/>
                </a:solidFill>
                <a:cs typeface="Arial" panose="020B0604020202020204" pitchFamily="34" charset="0"/>
              </a:rPr>
              <a:t>sexe</a:t>
            </a:r>
            <a:r>
              <a:rPr lang="en-US" sz="2600" b="1" dirty="0">
                <a:solidFill>
                  <a:schemeClr val="bg1"/>
                </a:solidFill>
                <a:cs typeface="Arial" panose="020B0604020202020204" pitchFamily="34" charset="0"/>
              </a:rPr>
              <a:t> de </a:t>
            </a:r>
            <a:r>
              <a:rPr lang="en-US" sz="2600" b="1" dirty="0" err="1">
                <a:solidFill>
                  <a:schemeClr val="bg1"/>
                </a:solidFill>
                <a:cs typeface="Arial" panose="020B0604020202020204" pitchFamily="34" charset="0"/>
              </a:rPr>
              <a:t>l’ASC</a:t>
            </a:r>
            <a:r>
              <a:rPr lang="en-US" sz="2600" b="1" dirty="0">
                <a:solidFill>
                  <a:schemeClr val="bg1"/>
                </a:solidFill>
                <a:cs typeface="Arial" panose="020B0604020202020204" pitchFamily="34" charset="0"/>
              </a:rPr>
              <a:t> </a:t>
            </a:r>
          </a:p>
        </p:txBody>
      </p:sp>
      <p:graphicFrame>
        <p:nvGraphicFramePr>
          <p:cNvPr id="8" name="Graphique 7"/>
          <p:cNvGraphicFramePr/>
          <p:nvPr>
            <p:extLst>
              <p:ext uri="{D42A27DB-BD31-4B8C-83A1-F6EECF244321}">
                <p14:modId xmlns:p14="http://schemas.microsoft.com/office/powerpoint/2010/main" val="865866964"/>
              </p:ext>
            </p:extLst>
          </p:nvPr>
        </p:nvGraphicFramePr>
        <p:xfrm>
          <a:off x="378372" y="693683"/>
          <a:ext cx="10499835" cy="5297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2044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 y="0"/>
            <a:ext cx="10508342" cy="767166"/>
          </a:xfrm>
          <a:prstGeom prst="rect">
            <a:avLst/>
          </a:prstGeom>
          <a:solidFill>
            <a:srgbClr val="065F80"/>
          </a:solidFill>
          <a:ln w="9525">
            <a:noFill/>
            <a:miter lim="800000"/>
            <a:headEnd/>
            <a:tailEnd/>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err="1">
                <a:solidFill>
                  <a:schemeClr val="bg1"/>
                </a:solidFill>
                <a:ea typeface="Cambria" panose="02040503050406030204" pitchFamily="18" charset="0"/>
                <a:cs typeface="Arial" panose="020B0604020202020204" pitchFamily="34" charset="0"/>
              </a:rPr>
              <a:t>Conseils</a:t>
            </a:r>
            <a:r>
              <a:rPr lang="en-US" sz="2800" b="1" dirty="0">
                <a:solidFill>
                  <a:schemeClr val="bg1"/>
                </a:solidFill>
                <a:ea typeface="Cambria" panose="02040503050406030204" pitchFamily="18" charset="0"/>
                <a:cs typeface="Arial" panose="020B0604020202020204" pitchFamily="34" charset="0"/>
              </a:rPr>
              <a:t> de </a:t>
            </a:r>
            <a:r>
              <a:rPr lang="en-US" sz="2800" b="1" dirty="0" err="1">
                <a:solidFill>
                  <a:schemeClr val="bg1"/>
                </a:solidFill>
                <a:ea typeface="Cambria" panose="02040503050406030204" pitchFamily="18" charset="0"/>
                <a:cs typeface="Arial" panose="020B0604020202020204" pitchFamily="34" charset="0"/>
              </a:rPr>
              <a:t>l’ASC</a:t>
            </a:r>
            <a:r>
              <a:rPr lang="en-US" sz="2800" b="1" dirty="0">
                <a:solidFill>
                  <a:schemeClr val="bg1"/>
                </a:solidFill>
                <a:ea typeface="Cambria" panose="02040503050406030204" pitchFamily="18" charset="0"/>
                <a:cs typeface="Arial" panose="020B0604020202020204" pitchFamily="34" charset="0"/>
              </a:rPr>
              <a:t> sur </a:t>
            </a:r>
            <a:r>
              <a:rPr lang="en-US" sz="2800" b="1" dirty="0" err="1">
                <a:solidFill>
                  <a:schemeClr val="bg1"/>
                </a:solidFill>
                <a:ea typeface="Cambria" panose="02040503050406030204" pitchFamily="18" charset="0"/>
                <a:cs typeface="Arial" panose="020B0604020202020204" pitchFamily="34" charset="0"/>
              </a:rPr>
              <a:t>l’allaitement</a:t>
            </a:r>
            <a:r>
              <a:rPr lang="en-US" sz="2800" b="1" dirty="0">
                <a:solidFill>
                  <a:schemeClr val="bg1"/>
                </a:solidFill>
                <a:ea typeface="Cambria" panose="02040503050406030204" pitchFamily="18" charset="0"/>
                <a:cs typeface="Arial" panose="020B0604020202020204" pitchFamily="34" charset="0"/>
              </a:rPr>
              <a:t> </a:t>
            </a:r>
            <a:r>
              <a:rPr lang="en-US" sz="2800" b="1" dirty="0" err="1">
                <a:solidFill>
                  <a:schemeClr val="bg1"/>
                </a:solidFill>
                <a:ea typeface="Cambria" panose="02040503050406030204" pitchFamily="18" charset="0"/>
                <a:cs typeface="Arial" panose="020B0604020202020204" pitchFamily="34" charset="0"/>
              </a:rPr>
              <a:t>maternel</a:t>
            </a:r>
            <a:r>
              <a:rPr lang="en-US" sz="2800" b="1" dirty="0">
                <a:solidFill>
                  <a:schemeClr val="bg1"/>
                </a:solidFill>
                <a:ea typeface="Cambria" panose="02040503050406030204" pitchFamily="18" charset="0"/>
                <a:cs typeface="Arial" panose="020B0604020202020204" pitchFamily="34" charset="0"/>
              </a:rPr>
              <a:t> </a:t>
            </a:r>
          </a:p>
        </p:txBody>
      </p:sp>
      <p:pic>
        <p:nvPicPr>
          <p:cNvPr id="7" name="Picture 23"/>
          <p:cNvPicPr>
            <a:picLocks noChangeAspect="1"/>
          </p:cNvPicPr>
          <p:nvPr/>
        </p:nvPicPr>
        <p:blipFill rotWithShape="1">
          <a:blip r:embed="rId3">
            <a:extLst>
              <a:ext uri="{28A0092B-C50C-407E-A947-70E740481C1C}">
                <a14:useLocalDpi xmlns:a14="http://schemas.microsoft.com/office/drawing/2010/main" val="0"/>
              </a:ext>
            </a:extLst>
          </a:blip>
          <a:srcRect l="11835" t="20630" r="63466" b="25032"/>
          <a:stretch/>
        </p:blipFill>
        <p:spPr>
          <a:xfrm>
            <a:off x="10683002" y="-85445"/>
            <a:ext cx="997778" cy="925417"/>
          </a:xfrm>
          <a:prstGeom prst="rect">
            <a:avLst/>
          </a:prstGeom>
        </p:spPr>
      </p:pic>
      <p:graphicFrame>
        <p:nvGraphicFramePr>
          <p:cNvPr id="8" name="Graphique 7">
            <a:extLst/>
          </p:cNvPr>
          <p:cNvGraphicFramePr/>
          <p:nvPr>
            <p:extLst>
              <p:ext uri="{D42A27DB-BD31-4B8C-83A1-F6EECF244321}">
                <p14:modId xmlns:p14="http://schemas.microsoft.com/office/powerpoint/2010/main" val="406462647"/>
              </p:ext>
            </p:extLst>
          </p:nvPr>
        </p:nvGraphicFramePr>
        <p:xfrm>
          <a:off x="294468" y="803569"/>
          <a:ext cx="11127783" cy="525086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35939" y="6090834"/>
            <a:ext cx="11386312" cy="882678"/>
          </a:xfrm>
          <a:prstGeom prst="rect">
            <a:avLst/>
          </a:prstGeom>
        </p:spPr>
        <p:txBody>
          <a:bodyPr wrap="square">
            <a:spAutoFit/>
          </a:bodyPr>
          <a:lstStyle/>
          <a:p>
            <a:pPr algn="just">
              <a:lnSpc>
                <a:spcPct val="107000"/>
              </a:lnSpc>
              <a:spcAft>
                <a:spcPts val="800"/>
              </a:spcAft>
            </a:pPr>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17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 mères de nouveau- nés conseillées sur les avantages de l’allaitement maternel</a:t>
            </a:r>
            <a:endParaRPr lang="fr-FR"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llipse 5">
            <a:extLst>
              <a:ext uri="{FF2B5EF4-FFF2-40B4-BE49-F238E27FC236}">
                <a16:creationId xmlns:a16="http://schemas.microsoft.com/office/drawing/2014/main" xmlns="" id="{1A3A7E97-9EBB-4962-B776-3AA414A05599}"/>
              </a:ext>
            </a:extLst>
          </p:cNvPr>
          <p:cNvSpPr/>
          <p:nvPr/>
        </p:nvSpPr>
        <p:spPr>
          <a:xfrm>
            <a:off x="7865942" y="965792"/>
            <a:ext cx="518160" cy="437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sp>
        <p:nvSpPr>
          <p:cNvPr id="9" name="Ellipse 8">
            <a:extLst>
              <a:ext uri="{FF2B5EF4-FFF2-40B4-BE49-F238E27FC236}">
                <a16:creationId xmlns:a16="http://schemas.microsoft.com/office/drawing/2014/main" xmlns="" id="{1A3A7E97-9EBB-4962-B776-3AA414A05599}"/>
              </a:ext>
            </a:extLst>
          </p:cNvPr>
          <p:cNvSpPr/>
          <p:nvPr/>
        </p:nvSpPr>
        <p:spPr>
          <a:xfrm>
            <a:off x="7796574" y="1454995"/>
            <a:ext cx="518160" cy="437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sp>
        <p:nvSpPr>
          <p:cNvPr id="11" name="Ellipse 10">
            <a:extLst>
              <a:ext uri="{FF2B5EF4-FFF2-40B4-BE49-F238E27FC236}">
                <a16:creationId xmlns:a16="http://schemas.microsoft.com/office/drawing/2014/main" xmlns="" id="{1A3A7E97-9EBB-4962-B776-3AA414A05599}"/>
              </a:ext>
            </a:extLst>
          </p:cNvPr>
          <p:cNvSpPr/>
          <p:nvPr/>
        </p:nvSpPr>
        <p:spPr>
          <a:xfrm>
            <a:off x="4483865" y="3883066"/>
            <a:ext cx="702989" cy="14050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612788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46697"/>
            <a:ext cx="11019787" cy="838206"/>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800" b="1" dirty="0" err="1">
                <a:solidFill>
                  <a:schemeClr val="bg1"/>
                </a:solidFill>
                <a:ea typeface="Cambria" panose="02040503050406030204" pitchFamily="18" charset="0"/>
                <a:cs typeface="Arial" panose="020B0604020202020204" pitchFamily="34" charset="0"/>
              </a:rPr>
              <a:t>Compréhension</a:t>
            </a:r>
            <a:r>
              <a:rPr lang="en-US" sz="2800" b="1" dirty="0">
                <a:solidFill>
                  <a:schemeClr val="bg1"/>
                </a:solidFill>
                <a:ea typeface="Cambria" panose="02040503050406030204" pitchFamily="18" charset="0"/>
                <a:cs typeface="Arial" panose="020B0604020202020204" pitchFamily="34" charset="0"/>
              </a:rPr>
              <a:t> des </a:t>
            </a:r>
            <a:r>
              <a:rPr lang="en-US" sz="2800" b="1" dirty="0" err="1">
                <a:solidFill>
                  <a:schemeClr val="bg1"/>
                </a:solidFill>
                <a:ea typeface="Cambria" panose="02040503050406030204" pitchFamily="18" charset="0"/>
                <a:cs typeface="Arial" panose="020B0604020202020204" pitchFamily="34" charset="0"/>
              </a:rPr>
              <a:t>mères</a:t>
            </a:r>
            <a:r>
              <a:rPr lang="en-US" sz="2800" b="1" dirty="0">
                <a:solidFill>
                  <a:schemeClr val="bg1"/>
                </a:solidFill>
                <a:ea typeface="Cambria" panose="02040503050406030204" pitchFamily="18" charset="0"/>
                <a:cs typeface="Arial" panose="020B0604020202020204" pitchFamily="34" charset="0"/>
              </a:rPr>
              <a:t> </a:t>
            </a:r>
            <a:r>
              <a:rPr lang="en-US" sz="2800" b="1" dirty="0" err="1">
                <a:solidFill>
                  <a:schemeClr val="bg1"/>
                </a:solidFill>
                <a:ea typeface="Cambria" panose="02040503050406030204" pitchFamily="18" charset="0"/>
                <a:cs typeface="Arial" panose="020B0604020202020204" pitchFamily="34" charset="0"/>
              </a:rPr>
              <a:t>sur</a:t>
            </a:r>
            <a:r>
              <a:rPr lang="en-US" sz="2800" b="1" dirty="0">
                <a:solidFill>
                  <a:schemeClr val="bg1"/>
                </a:solidFill>
                <a:ea typeface="Cambria" panose="02040503050406030204" pitchFamily="18" charset="0"/>
                <a:cs typeface="Arial" panose="020B0604020202020204" pitchFamily="34" charset="0"/>
              </a:rPr>
              <a:t> les </a:t>
            </a:r>
            <a:r>
              <a:rPr lang="en-US" sz="2800" b="1" dirty="0" err="1">
                <a:solidFill>
                  <a:schemeClr val="bg1"/>
                </a:solidFill>
                <a:ea typeface="Cambria" panose="02040503050406030204" pitchFamily="18" charset="0"/>
                <a:cs typeface="Arial" panose="020B0604020202020204" pitchFamily="34" charset="0"/>
              </a:rPr>
              <a:t>avantages</a:t>
            </a:r>
            <a:r>
              <a:rPr lang="en-US" sz="2800" b="1" dirty="0">
                <a:solidFill>
                  <a:schemeClr val="bg1"/>
                </a:solidFill>
                <a:ea typeface="Cambria" panose="02040503050406030204" pitchFamily="18" charset="0"/>
                <a:cs typeface="Arial" panose="020B0604020202020204" pitchFamily="34" charset="0"/>
              </a:rPr>
              <a:t> de </a:t>
            </a:r>
            <a:r>
              <a:rPr lang="en-US" sz="2800" b="1" dirty="0" err="1">
                <a:solidFill>
                  <a:schemeClr val="bg1"/>
                </a:solidFill>
                <a:ea typeface="Cambria" panose="02040503050406030204" pitchFamily="18" charset="0"/>
                <a:cs typeface="Arial" panose="020B0604020202020204" pitchFamily="34" charset="0"/>
              </a:rPr>
              <a:t>l’allaitement</a:t>
            </a:r>
            <a:r>
              <a:rPr lang="en-US" sz="2800" b="1" dirty="0">
                <a:solidFill>
                  <a:schemeClr val="bg1"/>
                </a:solidFill>
                <a:ea typeface="Cambria" panose="02040503050406030204" pitchFamily="18" charset="0"/>
                <a:cs typeface="Arial" panose="020B0604020202020204" pitchFamily="34" charset="0"/>
              </a:rPr>
              <a:t> : ensemble des districts</a:t>
            </a:r>
          </a:p>
        </p:txBody>
      </p:sp>
      <p:sp>
        <p:nvSpPr>
          <p:cNvPr id="3" name="Rectangle 2"/>
          <p:cNvSpPr/>
          <p:nvPr/>
        </p:nvSpPr>
        <p:spPr>
          <a:xfrm>
            <a:off x="57794" y="6078762"/>
            <a:ext cx="11959771" cy="830997"/>
          </a:xfrm>
          <a:prstGeom prst="rect">
            <a:avLst/>
          </a:prstGeom>
        </p:spPr>
        <p:txBody>
          <a:bodyPr wrap="square">
            <a:spAutoFit/>
          </a:bodyPr>
          <a:lstStyle/>
          <a:p>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Figure 18:  </a:t>
            </a:r>
            <a:r>
              <a:rPr lang="fr-FR" sz="2400" dirty="0">
                <a:solidFill>
                  <a:schemeClr val="bg1"/>
                </a:solidFill>
                <a:latin typeface="Arial" panose="020B0604020202020204" pitchFamily="34" charset="0"/>
                <a:ea typeface="Calibri" panose="020F0502020204030204" pitchFamily="34" charset="0"/>
                <a:cs typeface="Arial" panose="020B0604020202020204" pitchFamily="34" charset="0"/>
              </a:rPr>
              <a:t>capacité des mères à se rappeler correctement des conseils donnés par l’ASC sur les avantages de l’allaitement maternel </a:t>
            </a:r>
            <a:endParaRPr lang="fr-FR" sz="2400" dirty="0">
              <a:solidFill>
                <a:schemeClr val="bg1"/>
              </a:solidFill>
              <a:latin typeface="Arial" panose="020B0604020202020204" pitchFamily="34" charset="0"/>
              <a:cs typeface="Arial" panose="020B0604020202020204" pitchFamily="34" charset="0"/>
            </a:endParaRPr>
          </a:p>
        </p:txBody>
      </p:sp>
      <p:graphicFrame>
        <p:nvGraphicFramePr>
          <p:cNvPr id="8" name="Graphique 7"/>
          <p:cNvGraphicFramePr>
            <a:graphicFrameLocks/>
          </p:cNvGraphicFramePr>
          <p:nvPr>
            <p:extLst>
              <p:ext uri="{D42A27DB-BD31-4B8C-83A1-F6EECF244321}">
                <p14:modId xmlns:p14="http://schemas.microsoft.com/office/powerpoint/2010/main" val="3593795"/>
              </p:ext>
            </p:extLst>
          </p:nvPr>
        </p:nvGraphicFramePr>
        <p:xfrm>
          <a:off x="511445" y="884903"/>
          <a:ext cx="10508342" cy="5014452"/>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3">
            <a:extLst>
              <a:ext uri="{FF2B5EF4-FFF2-40B4-BE49-F238E27FC236}">
                <a16:creationId xmlns:a16="http://schemas.microsoft.com/office/drawing/2014/main" xmlns="" id="{761C091A-CA11-4368-95CB-2480BC042FB4}"/>
              </a:ext>
            </a:extLst>
          </p:cNvPr>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1019787" y="3091"/>
            <a:ext cx="997778" cy="925417"/>
          </a:xfrm>
          <a:prstGeom prst="rect">
            <a:avLst/>
          </a:prstGeom>
        </p:spPr>
      </p:pic>
      <p:sp>
        <p:nvSpPr>
          <p:cNvPr id="7" name="Ellipse 6">
            <a:extLst>
              <a:ext uri="{FF2B5EF4-FFF2-40B4-BE49-F238E27FC236}">
                <a16:creationId xmlns:a16="http://schemas.microsoft.com/office/drawing/2014/main" xmlns="" id="{1A3A7E97-9EBB-4962-B776-3AA414A05599}"/>
              </a:ext>
            </a:extLst>
          </p:cNvPr>
          <p:cNvSpPr/>
          <p:nvPr/>
        </p:nvSpPr>
        <p:spPr>
          <a:xfrm>
            <a:off x="8601141" y="1074629"/>
            <a:ext cx="518160" cy="437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sp>
        <p:nvSpPr>
          <p:cNvPr id="9" name="Ellipse 8">
            <a:extLst>
              <a:ext uri="{FF2B5EF4-FFF2-40B4-BE49-F238E27FC236}">
                <a16:creationId xmlns:a16="http://schemas.microsoft.com/office/drawing/2014/main" xmlns="" id="{1A3A7E97-9EBB-4962-B776-3AA414A05599}"/>
              </a:ext>
            </a:extLst>
          </p:cNvPr>
          <p:cNvSpPr/>
          <p:nvPr/>
        </p:nvSpPr>
        <p:spPr>
          <a:xfrm>
            <a:off x="4780631" y="4796448"/>
            <a:ext cx="518160" cy="437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sp>
        <p:nvSpPr>
          <p:cNvPr id="10" name="Ellipse 9">
            <a:extLst>
              <a:ext uri="{FF2B5EF4-FFF2-40B4-BE49-F238E27FC236}">
                <a16:creationId xmlns:a16="http://schemas.microsoft.com/office/drawing/2014/main" xmlns="" id="{1A3A7E97-9EBB-4962-B776-3AA414A05599}"/>
              </a:ext>
            </a:extLst>
          </p:cNvPr>
          <p:cNvSpPr/>
          <p:nvPr/>
        </p:nvSpPr>
        <p:spPr>
          <a:xfrm>
            <a:off x="7900101" y="1511664"/>
            <a:ext cx="518160" cy="4370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7646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5" name="Content Placeholder 2"/>
          <p:cNvSpPr txBox="1">
            <a:spLocks/>
          </p:cNvSpPr>
          <p:nvPr/>
        </p:nvSpPr>
        <p:spPr>
          <a:xfrm>
            <a:off x="685880" y="1097556"/>
            <a:ext cx="10723800" cy="4940500"/>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 Mali 2009:  élaboration stratégie sur les Soins Essentiels dans la Communauté (SEC)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SEC : ensemble services/actions préventifs, curatifs et promotionnels :</a:t>
            </a:r>
          </a:p>
          <a:p>
            <a:pPr lvl="2"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efficacité scientifiquement prouvée </a:t>
            </a:r>
          </a:p>
          <a:p>
            <a:pPr lvl="2"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délivrés par un agent de santé communautaire (ASC) pour PEC –C  maladies des enfants 0 à 5 ans et  d’offrir les méthodes de planification familiale et les soins simples aux nouveaux nés </a:t>
            </a:r>
          </a:p>
          <a:p>
            <a:pPr lvl="2"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opportunités pour réduire les mortalités maternelle et infantile</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Constats évaluation participative, 2015 [DNS/AGA KHAN] :</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 Insuffisance dans la formation des ASC ; </a:t>
            </a:r>
          </a:p>
          <a:p>
            <a:pPr lvl="1" algn="just">
              <a:lnSpc>
                <a:spcPct val="100000"/>
              </a:lnSpc>
              <a:buClr>
                <a:srgbClr val="002060"/>
              </a:buClr>
              <a:buFont typeface="Wingdings 2" panose="05020102010507070707" pitchFamily="18" charset="2"/>
              <a:buChar char=""/>
            </a:pPr>
            <a:r>
              <a:rPr lang="fr-FR" dirty="0">
                <a:latin typeface="Arial" panose="020B0604020202020204" pitchFamily="34" charset="0"/>
                <a:cs typeface="Arial" panose="020B0604020202020204" pitchFamily="34" charset="0"/>
              </a:rPr>
              <a:t> Non tenue de la supervision des ASC par les équipes de CSCom  </a:t>
            </a:r>
          </a:p>
          <a:p>
            <a:pPr lvl="2" algn="just">
              <a:lnSpc>
                <a:spcPct val="100000"/>
              </a:lnSpc>
              <a:buClr>
                <a:srgbClr val="002060"/>
              </a:buClr>
              <a:buFont typeface="Wingdings 2" panose="05020102010507070707" pitchFamily="18" charset="2"/>
              <a:buChar char=""/>
            </a:pPr>
            <a:endParaRPr lang="fr-FR" sz="2400" dirty="0">
              <a:latin typeface="Arial" panose="020B0604020202020204" pitchFamily="34" charset="0"/>
              <a:cs typeface="Arial" panose="020B0604020202020204" pitchFamily="34" charset="0"/>
            </a:endParaRPr>
          </a:p>
          <a:p>
            <a:pPr lvl="2" algn="just">
              <a:lnSpc>
                <a:spcPct val="100000"/>
              </a:lnSpc>
              <a:buClr>
                <a:srgbClr val="002060"/>
              </a:buClr>
              <a:buFont typeface="Wingdings 2" panose="05020102010507070707" pitchFamily="18" charset="2"/>
              <a:buChar char=""/>
            </a:pPr>
            <a:endParaRPr lang="en-US" sz="2400" dirty="0">
              <a:latin typeface="Arial" panose="020B0604020202020204" pitchFamily="34" charset="0"/>
              <a:cs typeface="Arial" panose="020B0604020202020204" pitchFamily="34" charset="0"/>
            </a:endParaRPr>
          </a:p>
          <a:p>
            <a:pPr marL="0" indent="0" algn="r">
              <a:lnSpc>
                <a:spcPct val="100000"/>
              </a:lnSpc>
              <a:buClr>
                <a:srgbClr val="002060"/>
              </a:buClr>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err="1">
                <a:solidFill>
                  <a:schemeClr val="bg1"/>
                </a:solidFill>
              </a:rPr>
              <a:t>Contexte</a:t>
            </a:r>
            <a:r>
              <a:rPr lang="en-US" sz="4400" b="1" dirty="0">
                <a:solidFill>
                  <a:schemeClr val="bg1"/>
                </a:solidFill>
              </a:rPr>
              <a:t> / justification (2/5)</a:t>
            </a:r>
          </a:p>
        </p:txBody>
      </p:sp>
    </p:spTree>
    <p:custDataLst>
      <p:tags r:id="rId1"/>
    </p:custDataLst>
    <p:extLst>
      <p:ext uri="{BB962C8B-B14F-4D97-AF65-F5344CB8AC3E}">
        <p14:creationId xmlns:p14="http://schemas.microsoft.com/office/powerpoint/2010/main" val="3766208508"/>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129711056"/>
              </p:ext>
            </p:extLst>
          </p:nvPr>
        </p:nvGraphicFramePr>
        <p:xfrm>
          <a:off x="282922" y="1242630"/>
          <a:ext cx="11442046" cy="4790961"/>
        </p:xfrm>
        <a:graphic>
          <a:graphicData uri="http://schemas.openxmlformats.org/drawingml/2006/table">
            <a:tbl>
              <a:tblPr firstRow="1" firstCol="1" bandRow="1">
                <a:tableStyleId>{5C22544A-7EE6-4342-B048-85BDC9FD1C3A}</a:tableStyleId>
              </a:tblPr>
              <a:tblGrid>
                <a:gridCol w="3559469">
                  <a:extLst>
                    <a:ext uri="{9D8B030D-6E8A-4147-A177-3AD203B41FA5}">
                      <a16:colId xmlns:a16="http://schemas.microsoft.com/office/drawing/2014/main" xmlns="" val="20000"/>
                    </a:ext>
                  </a:extLst>
                </a:gridCol>
                <a:gridCol w="677251">
                  <a:extLst>
                    <a:ext uri="{9D8B030D-6E8A-4147-A177-3AD203B41FA5}">
                      <a16:colId xmlns:a16="http://schemas.microsoft.com/office/drawing/2014/main" xmlns="" val="20001"/>
                    </a:ext>
                  </a:extLst>
                </a:gridCol>
                <a:gridCol w="690689">
                  <a:extLst>
                    <a:ext uri="{9D8B030D-6E8A-4147-A177-3AD203B41FA5}">
                      <a16:colId xmlns:a16="http://schemas.microsoft.com/office/drawing/2014/main" xmlns="" val="20002"/>
                    </a:ext>
                  </a:extLst>
                </a:gridCol>
                <a:gridCol w="371475">
                  <a:extLst>
                    <a:ext uri="{9D8B030D-6E8A-4147-A177-3AD203B41FA5}">
                      <a16:colId xmlns:a16="http://schemas.microsoft.com/office/drawing/2014/main" xmlns="" val="20003"/>
                    </a:ext>
                  </a:extLst>
                </a:gridCol>
                <a:gridCol w="519271">
                  <a:extLst>
                    <a:ext uri="{9D8B030D-6E8A-4147-A177-3AD203B41FA5}">
                      <a16:colId xmlns:a16="http://schemas.microsoft.com/office/drawing/2014/main" xmlns="" val="20004"/>
                    </a:ext>
                  </a:extLst>
                </a:gridCol>
                <a:gridCol w="371475">
                  <a:extLst>
                    <a:ext uri="{9D8B030D-6E8A-4147-A177-3AD203B41FA5}">
                      <a16:colId xmlns:a16="http://schemas.microsoft.com/office/drawing/2014/main" xmlns="" val="20005"/>
                    </a:ext>
                  </a:extLst>
                </a:gridCol>
                <a:gridCol w="649326">
                  <a:extLst>
                    <a:ext uri="{9D8B030D-6E8A-4147-A177-3AD203B41FA5}">
                      <a16:colId xmlns:a16="http://schemas.microsoft.com/office/drawing/2014/main" xmlns="" val="20006"/>
                    </a:ext>
                  </a:extLst>
                </a:gridCol>
                <a:gridCol w="1093787">
                  <a:extLst>
                    <a:ext uri="{9D8B030D-6E8A-4147-A177-3AD203B41FA5}">
                      <a16:colId xmlns:a16="http://schemas.microsoft.com/office/drawing/2014/main" xmlns="" val="20007"/>
                    </a:ext>
                  </a:extLst>
                </a:gridCol>
                <a:gridCol w="660400">
                  <a:extLst>
                    <a:ext uri="{9D8B030D-6E8A-4147-A177-3AD203B41FA5}">
                      <a16:colId xmlns:a16="http://schemas.microsoft.com/office/drawing/2014/main" xmlns="" val="20008"/>
                    </a:ext>
                  </a:extLst>
                </a:gridCol>
                <a:gridCol w="371475">
                  <a:extLst>
                    <a:ext uri="{9D8B030D-6E8A-4147-A177-3AD203B41FA5}">
                      <a16:colId xmlns:a16="http://schemas.microsoft.com/office/drawing/2014/main" xmlns="" val="20009"/>
                    </a:ext>
                  </a:extLst>
                </a:gridCol>
                <a:gridCol w="541338">
                  <a:extLst>
                    <a:ext uri="{9D8B030D-6E8A-4147-A177-3AD203B41FA5}">
                      <a16:colId xmlns:a16="http://schemas.microsoft.com/office/drawing/2014/main" xmlns="" val="20010"/>
                    </a:ext>
                  </a:extLst>
                </a:gridCol>
                <a:gridCol w="595720">
                  <a:extLst>
                    <a:ext uri="{9D8B030D-6E8A-4147-A177-3AD203B41FA5}">
                      <a16:colId xmlns:a16="http://schemas.microsoft.com/office/drawing/2014/main" xmlns="" val="20011"/>
                    </a:ext>
                  </a:extLst>
                </a:gridCol>
                <a:gridCol w="1340370">
                  <a:extLst>
                    <a:ext uri="{9D8B030D-6E8A-4147-A177-3AD203B41FA5}">
                      <a16:colId xmlns:a16="http://schemas.microsoft.com/office/drawing/2014/main" xmlns="" val="20012"/>
                    </a:ext>
                  </a:extLst>
                </a:gridCol>
              </a:tblGrid>
              <a:tr h="556927">
                <a:tc rowSpan="2">
                  <a:txBody>
                    <a:bodyPr/>
                    <a:lstStyle/>
                    <a:p>
                      <a:pP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Capacité des mères à se rappeler correctement </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Banamba</a:t>
                      </a:r>
                    </a:p>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(N=46)</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Dioila</a:t>
                      </a:r>
                    </a:p>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 (N=67)</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Kolokani</a:t>
                      </a:r>
                    </a:p>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(N=28)</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fr-FR"/>
                    </a:p>
                  </a:txBody>
                  <a:tcPr/>
                </a:tc>
                <a:tc>
                  <a:txBody>
                    <a:bodyPr/>
                    <a:lstStyle/>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Koulikoro</a:t>
                      </a:r>
                    </a:p>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(N=15)</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Nara </a:t>
                      </a:r>
                    </a:p>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(N=8)</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gridSpan="2">
                  <a:txBody>
                    <a:bodyPr/>
                    <a:lstStyle/>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Sikasso</a:t>
                      </a:r>
                    </a:p>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(N=38)</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Ensemble districts</a:t>
                      </a:r>
                    </a:p>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(N=202)</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xmlns="" val="10000"/>
                  </a:ext>
                </a:extLst>
              </a:tr>
              <a:tr h="92454">
                <a:tc vMerge="1">
                  <a:txBody>
                    <a:bodyPr/>
                    <a:lstStyle/>
                    <a:p>
                      <a:endParaRPr lang="fr-FR"/>
                    </a:p>
                  </a:txBody>
                  <a:tcPr/>
                </a:tc>
                <a:tc>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n</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381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n</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n</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pPr>
                      <a:endParaRPr lang="fr-FR" sz="1600" dirty="0">
                        <a:solidFill>
                          <a:schemeClr val="tx1"/>
                        </a:solidFill>
                        <a:effectLst/>
                        <a:latin typeface="Arial" panose="020B060402020202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 </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n</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n</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fr-FR" sz="1600" dirty="0">
                          <a:solidFill>
                            <a:schemeClr val="tx1"/>
                          </a:solidFill>
                          <a:effectLst/>
                          <a:latin typeface="Arial" panose="020B0604020202020204" pitchFamily="34" charset="0"/>
                          <a:cs typeface="Arial" panose="020B0604020202020204" pitchFamily="34" charset="0"/>
                        </a:rPr>
                        <a:t>%</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57332">
                <a:tc>
                  <a:txBody>
                    <a:bodyPr/>
                    <a:lstStyle/>
                    <a:p>
                      <a:pPr>
                        <a:lnSpc>
                          <a:spcPct val="150000"/>
                        </a:lnSpc>
                        <a:spcAft>
                          <a:spcPts val="0"/>
                        </a:spcAft>
                      </a:pPr>
                      <a:r>
                        <a:rPr lang="fr-FR" sz="1600" b="0" dirty="0">
                          <a:solidFill>
                            <a:schemeClr val="tx1"/>
                          </a:solidFill>
                          <a:effectLst/>
                          <a:latin typeface="Arial" panose="020B0604020202020204" pitchFamily="34" charset="0"/>
                          <a:cs typeface="Arial" panose="020B0604020202020204" pitchFamily="34" charset="0"/>
                        </a:rPr>
                        <a:t>Facile à digérer</a:t>
                      </a:r>
                      <a:endParaRPr lang="fr-FR"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9</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19,6</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14</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20,9</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3,6</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9</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23,7</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38</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18,8</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33086">
                <a:tc>
                  <a:txBody>
                    <a:bodyPr/>
                    <a:lstStyle/>
                    <a:p>
                      <a:pPr>
                        <a:lnSpc>
                          <a:spcPct val="150000"/>
                        </a:lnSpc>
                        <a:spcAft>
                          <a:spcPts val="0"/>
                        </a:spcAft>
                      </a:pPr>
                      <a:r>
                        <a:rPr lang="fr-FR" sz="1600" b="0" dirty="0">
                          <a:solidFill>
                            <a:schemeClr val="tx1"/>
                          </a:solidFill>
                          <a:effectLst/>
                          <a:latin typeface="Arial" panose="020B0604020202020204" pitchFamily="34" charset="0"/>
                          <a:cs typeface="Arial" panose="020B0604020202020204" pitchFamily="34" charset="0"/>
                        </a:rPr>
                        <a:t>Sain</a:t>
                      </a:r>
                      <a:endParaRPr lang="fr-FR"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16</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34,8</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23</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34,3</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0</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0</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11</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28,9</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59</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29,2</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57332">
                <a:tc>
                  <a:txBody>
                    <a:bodyPr/>
                    <a:lstStyle/>
                    <a:p>
                      <a:pPr>
                        <a:lnSpc>
                          <a:spcPct val="150000"/>
                        </a:lnSpc>
                        <a:spcAft>
                          <a:spcPts val="0"/>
                        </a:spcAft>
                      </a:pPr>
                      <a:r>
                        <a:rPr lang="fr-FR" sz="1600" b="0" dirty="0">
                          <a:solidFill>
                            <a:schemeClr val="tx1"/>
                          </a:solidFill>
                          <a:effectLst/>
                          <a:latin typeface="Arial" panose="020B0604020202020204" pitchFamily="34" charset="0"/>
                          <a:cs typeface="Arial" panose="020B0604020202020204" pitchFamily="34" charset="0"/>
                        </a:rPr>
                        <a:t>Gratuit</a:t>
                      </a:r>
                      <a:endParaRPr lang="fr-FR"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6,5</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4,5</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0</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0</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5,3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10</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5</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57332">
                <a:tc>
                  <a:txBody>
                    <a:bodyPr/>
                    <a:lstStyle/>
                    <a:p>
                      <a:pPr>
                        <a:lnSpc>
                          <a:spcPct val="150000"/>
                        </a:lnSpc>
                        <a:spcAft>
                          <a:spcPts val="0"/>
                        </a:spcAft>
                      </a:pPr>
                      <a:r>
                        <a:rPr lang="fr-FR" sz="1600" b="0" dirty="0">
                          <a:solidFill>
                            <a:schemeClr val="tx1"/>
                          </a:solidFill>
                          <a:effectLst/>
                          <a:latin typeface="Arial" panose="020B0604020202020204" pitchFamily="34" charset="0"/>
                          <a:cs typeface="Arial" panose="020B0604020202020204" pitchFamily="34" charset="0"/>
                        </a:rPr>
                        <a:t>Bonne croissance du nouveau-né</a:t>
                      </a:r>
                      <a:endParaRPr lang="fr-FR"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27</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58,7</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48</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71,6</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18</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64,3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27</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71,1</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130</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64,4</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57332">
                <a:tc>
                  <a:txBody>
                    <a:bodyPr/>
                    <a:lstStyle/>
                    <a:p>
                      <a:pPr>
                        <a:lnSpc>
                          <a:spcPct val="150000"/>
                        </a:lnSpc>
                        <a:spcAft>
                          <a:spcPts val="0"/>
                        </a:spcAft>
                      </a:pPr>
                      <a:r>
                        <a:rPr lang="fr-FR" sz="1600" b="0" dirty="0">
                          <a:solidFill>
                            <a:schemeClr val="tx1"/>
                          </a:solidFill>
                          <a:effectLst/>
                          <a:latin typeface="Arial" panose="020B0604020202020204" pitchFamily="34" charset="0"/>
                          <a:cs typeface="Arial" panose="020B0604020202020204" pitchFamily="34" charset="0"/>
                        </a:rPr>
                        <a:t>Développement de l'intelligence</a:t>
                      </a:r>
                      <a:endParaRPr lang="fr-FR"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4,3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11</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16,4</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4</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14,3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8</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21,1</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25</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12,4</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556927">
                <a:tc>
                  <a:txBody>
                    <a:bodyPr/>
                    <a:lstStyle/>
                    <a:p>
                      <a:pPr>
                        <a:lnSpc>
                          <a:spcPct val="107000"/>
                        </a:lnSpc>
                        <a:spcAft>
                          <a:spcPts val="600"/>
                        </a:spcAft>
                      </a:pPr>
                      <a:r>
                        <a:rPr lang="fr-FR" sz="1600" b="0" dirty="0">
                          <a:solidFill>
                            <a:schemeClr val="tx1"/>
                          </a:solidFill>
                          <a:effectLst/>
                          <a:latin typeface="Arial" panose="020B0604020202020204" pitchFamily="34" charset="0"/>
                          <a:cs typeface="Arial" panose="020B0604020202020204" pitchFamily="34" charset="0"/>
                        </a:rPr>
                        <a:t>Protège le nouveau-né contre les maladies</a:t>
                      </a:r>
                      <a:endParaRPr lang="fr-FR"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35</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76,1</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33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49,3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10</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35,7</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dirty="0">
                          <a:solidFill>
                            <a:schemeClr val="tx1"/>
                          </a:solidFill>
                          <a:effectLst/>
                          <a:latin typeface="Arial" panose="020B0604020202020204" pitchFamily="34" charset="0"/>
                          <a:cs typeface="Arial" panose="020B0604020202020204" pitchFamily="34" charset="0"/>
                        </a:rPr>
                        <a:t>19</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50</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a:solidFill>
                            <a:schemeClr val="tx1"/>
                          </a:solidFill>
                          <a:effectLst/>
                          <a:latin typeface="Arial" panose="020B0604020202020204" pitchFamily="34" charset="0"/>
                          <a:cs typeface="Arial" panose="020B0604020202020204" pitchFamily="34" charset="0"/>
                        </a:rPr>
                        <a:t>106</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600"/>
                        </a:spcAft>
                      </a:pPr>
                      <a:r>
                        <a:rPr lang="fr-FR" sz="1600" dirty="0">
                          <a:solidFill>
                            <a:schemeClr val="tx1"/>
                          </a:solidFill>
                          <a:effectLst/>
                          <a:latin typeface="Arial" panose="020B0604020202020204" pitchFamily="34" charset="0"/>
                          <a:cs typeface="Arial" panose="020B0604020202020204" pitchFamily="34" charset="0"/>
                        </a:rPr>
                        <a:t>52,5</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56927">
                <a:tc>
                  <a:txBody>
                    <a:bodyPr/>
                    <a:lstStyle/>
                    <a:p>
                      <a:pPr>
                        <a:lnSpc>
                          <a:spcPct val="107000"/>
                        </a:lnSpc>
                        <a:spcAft>
                          <a:spcPts val="600"/>
                        </a:spcAft>
                      </a:pPr>
                      <a:r>
                        <a:rPr lang="fr-FR" sz="1600" b="0" dirty="0">
                          <a:solidFill>
                            <a:schemeClr val="tx1"/>
                          </a:solidFill>
                          <a:effectLst/>
                          <a:latin typeface="Arial" panose="020B0604020202020204" pitchFamily="34" charset="0"/>
                          <a:cs typeface="Arial" panose="020B0604020202020204" pitchFamily="34" charset="0"/>
                        </a:rPr>
                        <a:t>Favorise les relations affectives entre la mère et l'enfant</a:t>
                      </a:r>
                      <a:endParaRPr lang="fr-FR"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4</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8,7</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6</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9</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3,6</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2</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5,3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15</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7,4</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548320">
                <a:tc>
                  <a:txBody>
                    <a:bodyPr/>
                    <a:lstStyle/>
                    <a:p>
                      <a:pPr>
                        <a:lnSpc>
                          <a:spcPct val="107000"/>
                        </a:lnSpc>
                        <a:spcAft>
                          <a:spcPts val="600"/>
                        </a:spcAft>
                      </a:pPr>
                      <a:r>
                        <a:rPr lang="fr-FR" sz="1600" b="0" dirty="0">
                          <a:solidFill>
                            <a:schemeClr val="tx1"/>
                          </a:solidFill>
                          <a:effectLst/>
                          <a:latin typeface="Arial" panose="020B0604020202020204" pitchFamily="34" charset="0"/>
                          <a:cs typeface="Arial" panose="020B0604020202020204" pitchFamily="34" charset="0"/>
                        </a:rPr>
                        <a:t>Contribue à maintenir la température corporelle du n-né</a:t>
                      </a:r>
                      <a:endParaRPr lang="fr-FR"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2,2</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0</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0</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0</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0</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1,5</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482138">
                <a:tc>
                  <a:txBody>
                    <a:bodyPr/>
                    <a:lstStyle/>
                    <a:p>
                      <a:pPr>
                        <a:lnSpc>
                          <a:spcPct val="107000"/>
                        </a:lnSpc>
                        <a:spcAft>
                          <a:spcPts val="0"/>
                        </a:spcAft>
                      </a:pPr>
                      <a:r>
                        <a:rPr lang="fr-FR" sz="1600" b="0" dirty="0">
                          <a:solidFill>
                            <a:schemeClr val="tx1"/>
                          </a:solidFill>
                          <a:effectLst/>
                          <a:latin typeface="Arial" panose="020B0604020202020204" pitchFamily="34" charset="0"/>
                          <a:cs typeface="Arial" panose="020B0604020202020204" pitchFamily="34" charset="0"/>
                        </a:rPr>
                        <a:t>Méthode contraceptive jusqu'à 6 mois</a:t>
                      </a:r>
                      <a:endParaRPr lang="fr-FR"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19</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41,3</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18</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26,9</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2</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7,1</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8</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21,1</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a:solidFill>
                            <a:schemeClr val="tx1"/>
                          </a:solidFill>
                          <a:effectLst/>
                          <a:latin typeface="Arial" panose="020B0604020202020204" pitchFamily="34" charset="0"/>
                          <a:cs typeface="Arial" panose="020B0604020202020204" pitchFamily="34" charset="0"/>
                        </a:rPr>
                        <a:t>52</a:t>
                      </a:r>
                      <a:endParaRPr lang="fr-FR"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spcAft>
                          <a:spcPts val="0"/>
                        </a:spcAft>
                      </a:pPr>
                      <a:r>
                        <a:rPr lang="fr-FR" sz="1600" dirty="0">
                          <a:solidFill>
                            <a:schemeClr val="tx1"/>
                          </a:solidFill>
                          <a:effectLst/>
                          <a:latin typeface="Arial" panose="020B0604020202020204" pitchFamily="34" charset="0"/>
                          <a:cs typeface="Arial" panose="020B0604020202020204" pitchFamily="34" charset="0"/>
                        </a:rPr>
                        <a:t>25,7</a:t>
                      </a:r>
                      <a:endParaRPr lang="fr-FR"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
        <p:nvSpPr>
          <p:cNvPr id="5" name="Title 1"/>
          <p:cNvSpPr txBox="1">
            <a:spLocks/>
          </p:cNvSpPr>
          <p:nvPr/>
        </p:nvSpPr>
        <p:spPr bwMode="auto">
          <a:xfrm>
            <a:off x="250723" y="0"/>
            <a:ext cx="11474245" cy="516192"/>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2400" b="1" dirty="0" err="1">
                <a:solidFill>
                  <a:schemeClr val="bg1"/>
                </a:solidFill>
                <a:ea typeface="Cambria" panose="02040503050406030204" pitchFamily="18" charset="0"/>
                <a:cs typeface="Arial" panose="020B0604020202020204" pitchFamily="34" charset="0"/>
              </a:rPr>
              <a:t>Compréhension</a:t>
            </a:r>
            <a:r>
              <a:rPr lang="en-US" sz="2400" b="1" dirty="0">
                <a:solidFill>
                  <a:schemeClr val="bg1"/>
                </a:solidFill>
                <a:ea typeface="Cambria" panose="02040503050406030204" pitchFamily="18" charset="0"/>
                <a:cs typeface="Arial" panose="020B0604020202020204" pitchFamily="34" charset="0"/>
              </a:rPr>
              <a:t> des </a:t>
            </a:r>
            <a:r>
              <a:rPr lang="en-US" sz="2400" b="1" dirty="0" err="1">
                <a:solidFill>
                  <a:schemeClr val="bg1"/>
                </a:solidFill>
                <a:ea typeface="Cambria" panose="02040503050406030204" pitchFamily="18" charset="0"/>
                <a:cs typeface="Arial" panose="020B0604020202020204" pitchFamily="34" charset="0"/>
              </a:rPr>
              <a:t>mères</a:t>
            </a:r>
            <a:r>
              <a:rPr lang="en-US" sz="2400" b="1" dirty="0">
                <a:solidFill>
                  <a:schemeClr val="bg1"/>
                </a:solidFill>
                <a:ea typeface="Cambria" panose="02040503050406030204" pitchFamily="18" charset="0"/>
                <a:cs typeface="Arial" panose="020B0604020202020204" pitchFamily="34" charset="0"/>
              </a:rPr>
              <a:t> sur les </a:t>
            </a:r>
            <a:r>
              <a:rPr lang="en-US" sz="2400" b="1" dirty="0" err="1">
                <a:solidFill>
                  <a:schemeClr val="bg1"/>
                </a:solidFill>
                <a:ea typeface="Cambria" panose="02040503050406030204" pitchFamily="18" charset="0"/>
                <a:cs typeface="Arial" panose="020B0604020202020204" pitchFamily="34" charset="0"/>
              </a:rPr>
              <a:t>avantages</a:t>
            </a:r>
            <a:r>
              <a:rPr lang="en-US" sz="2400" b="1" dirty="0">
                <a:solidFill>
                  <a:schemeClr val="bg1"/>
                </a:solidFill>
                <a:ea typeface="Cambria" panose="02040503050406030204" pitchFamily="18" charset="0"/>
                <a:cs typeface="Arial" panose="020B0604020202020204" pitchFamily="34" charset="0"/>
              </a:rPr>
              <a:t> de </a:t>
            </a:r>
            <a:r>
              <a:rPr lang="en-US" sz="2400" b="1" dirty="0" err="1">
                <a:solidFill>
                  <a:schemeClr val="bg1"/>
                </a:solidFill>
                <a:ea typeface="Cambria" panose="02040503050406030204" pitchFamily="18" charset="0"/>
                <a:cs typeface="Arial" panose="020B0604020202020204" pitchFamily="34" charset="0"/>
              </a:rPr>
              <a:t>l’allaitement</a:t>
            </a:r>
            <a:r>
              <a:rPr lang="en-US" sz="2400" b="1" dirty="0">
                <a:solidFill>
                  <a:schemeClr val="bg1"/>
                </a:solidFill>
                <a:ea typeface="Cambria" panose="02040503050406030204" pitchFamily="18" charset="0"/>
                <a:cs typeface="Arial" panose="020B0604020202020204" pitchFamily="34" charset="0"/>
              </a:rPr>
              <a:t> par district</a:t>
            </a:r>
          </a:p>
        </p:txBody>
      </p:sp>
      <p:sp>
        <p:nvSpPr>
          <p:cNvPr id="6" name="Rectangle 5"/>
          <p:cNvSpPr/>
          <p:nvPr/>
        </p:nvSpPr>
        <p:spPr>
          <a:xfrm>
            <a:off x="133004" y="553509"/>
            <a:ext cx="11776074" cy="707886"/>
          </a:xfrm>
          <a:prstGeom prst="rect">
            <a:avLst/>
          </a:prstGeom>
        </p:spPr>
        <p:txBody>
          <a:bodyPr wrap="square">
            <a:spAutoFit/>
          </a:bodyPr>
          <a:lstStyle/>
          <a:p>
            <a:pPr algn="just">
              <a:spcAft>
                <a:spcPts val="0"/>
              </a:spcAft>
            </a:pPr>
            <a:r>
              <a:rPr lang="fr-FR" sz="2000" b="1" dirty="0">
                <a:latin typeface="Arial" panose="020B0604020202020204" pitchFamily="34" charset="0"/>
                <a:ea typeface="Calibri" panose="020F0502020204030204" pitchFamily="34" charset="0"/>
                <a:cs typeface="Arial" panose="020B0604020202020204" pitchFamily="34" charset="0"/>
              </a:rPr>
              <a:t>Tableau I:</a:t>
            </a:r>
            <a:r>
              <a:rPr lang="fr-FR" sz="2000" dirty="0">
                <a:latin typeface="Arial" panose="020B0604020202020204" pitchFamily="34" charset="0"/>
                <a:ea typeface="Calibri" panose="020F0502020204030204" pitchFamily="34" charset="0"/>
                <a:cs typeface="Arial" panose="020B0604020202020204" pitchFamily="34" charset="0"/>
              </a:rPr>
              <a:t> capacité des mères à se rappeler correctement des conseils donnés par l’ASC sur les avantages de l’allaitement maternel selon les districts</a:t>
            </a:r>
            <a:endParaRPr lang="fr-FR"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Ellipse 1">
            <a:extLst>
              <a:ext uri="{FF2B5EF4-FFF2-40B4-BE49-F238E27FC236}">
                <a16:creationId xmlns:a16="http://schemas.microsoft.com/office/drawing/2014/main" xmlns="" id="{9ADC7B47-81BE-4228-91F2-84465276622A}"/>
              </a:ext>
            </a:extLst>
          </p:cNvPr>
          <p:cNvSpPr/>
          <p:nvPr/>
        </p:nvSpPr>
        <p:spPr>
          <a:xfrm>
            <a:off x="9243941" y="3146282"/>
            <a:ext cx="518160" cy="386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xmlns="" id="{1A3A7E97-9EBB-4962-B776-3AA414A05599}"/>
              </a:ext>
            </a:extLst>
          </p:cNvPr>
          <p:cNvSpPr/>
          <p:nvPr/>
        </p:nvSpPr>
        <p:spPr>
          <a:xfrm>
            <a:off x="5577840" y="3119120"/>
            <a:ext cx="518160" cy="386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xmlns="" id="{DB9CF6E3-28EF-44A9-8E0B-B8BFFD289717}"/>
              </a:ext>
            </a:extLst>
          </p:cNvPr>
          <p:cNvSpPr/>
          <p:nvPr/>
        </p:nvSpPr>
        <p:spPr>
          <a:xfrm>
            <a:off x="4600821" y="3950581"/>
            <a:ext cx="518160" cy="3860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9651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1337954" y="2600289"/>
            <a:ext cx="9144000" cy="2387600"/>
          </a:xfrm>
        </p:spPr>
        <p:txBody>
          <a:bodyPr/>
          <a:lstStyle/>
          <a:p>
            <a:r>
              <a:rPr lang="en-US" dirty="0">
                <a:solidFill>
                  <a:schemeClr val="bg1"/>
                </a:solidFill>
              </a:rPr>
              <a:t>RESULTATS CLES</a:t>
            </a:r>
            <a:br>
              <a:rPr lang="en-US" dirty="0">
                <a:solidFill>
                  <a:schemeClr val="bg1"/>
                </a:solidFill>
              </a:rPr>
            </a:br>
            <a:endParaRPr lang="fr-FR" dirty="0"/>
          </a:p>
        </p:txBody>
      </p:sp>
      <p:sp>
        <p:nvSpPr>
          <p:cNvPr id="4" name="Title 1"/>
          <p:cNvSpPr txBox="1">
            <a:spLocks/>
          </p:cNvSpPr>
          <p:nvPr/>
        </p:nvSpPr>
        <p:spPr bwMode="auto">
          <a:xfrm>
            <a:off x="841829" y="2885439"/>
            <a:ext cx="10508342" cy="91777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6000" b="1" dirty="0">
                <a:solidFill>
                  <a:srgbClr val="065F80"/>
                </a:solidFill>
                <a:cs typeface="Arial" panose="020B0604020202020204" pitchFamily="34" charset="0"/>
              </a:rPr>
              <a:t>DISCUSSION</a:t>
            </a:r>
          </a:p>
        </p:txBody>
      </p:sp>
    </p:spTree>
    <p:extLst>
      <p:ext uri="{BB962C8B-B14F-4D97-AF65-F5344CB8AC3E}">
        <p14:creationId xmlns:p14="http://schemas.microsoft.com/office/powerpoint/2010/main" val="4072311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785433" y="0"/>
            <a:ext cx="997778" cy="812800"/>
          </a:xfrm>
          <a:prstGeom prst="rect">
            <a:avLst/>
          </a:prstGeom>
        </p:spPr>
      </p:pic>
      <p:sp>
        <p:nvSpPr>
          <p:cNvPr id="6" name="Title 1"/>
          <p:cNvSpPr txBox="1">
            <a:spLocks/>
          </p:cNvSpPr>
          <p:nvPr/>
        </p:nvSpPr>
        <p:spPr bwMode="auto">
          <a:xfrm>
            <a:off x="1" y="-1"/>
            <a:ext cx="10508342"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lvl="0" algn="ctr"/>
            <a:r>
              <a:rPr lang="fr-FR" sz="4400" b="1" dirty="0">
                <a:solidFill>
                  <a:schemeClr val="bg1"/>
                </a:solidFill>
                <a:ea typeface="Cambria" panose="02040503050406030204" pitchFamily="18" charset="0"/>
                <a:cs typeface="Arial" panose="020B0604020202020204" pitchFamily="34" charset="0"/>
              </a:rPr>
              <a:t>Caractéristiques des enquêtés</a:t>
            </a:r>
          </a:p>
        </p:txBody>
      </p:sp>
      <p:sp>
        <p:nvSpPr>
          <p:cNvPr id="2" name="Rectangle 1"/>
          <p:cNvSpPr/>
          <p:nvPr/>
        </p:nvSpPr>
        <p:spPr>
          <a:xfrm>
            <a:off x="209034" y="702438"/>
            <a:ext cx="11574177" cy="5293757"/>
          </a:xfrm>
          <a:prstGeom prst="rect">
            <a:avLst/>
          </a:prstGeom>
        </p:spPr>
        <p:txBody>
          <a:bodyPr wrap="square">
            <a:spAutoFit/>
          </a:bodyPr>
          <a:lstStyle/>
          <a:p>
            <a:pPr lvl="0" algn="just">
              <a:spcAft>
                <a:spcPts val="600"/>
              </a:spcAft>
            </a:pPr>
            <a:r>
              <a:rPr lang="fr-FR" sz="2400" b="1" dirty="0">
                <a:latin typeface="Arial" panose="020B0604020202020204" pitchFamily="34" charset="0"/>
                <a:ea typeface="Cambria" panose="02040503050406030204" pitchFamily="18" charset="0"/>
                <a:cs typeface="Arial" panose="020B0604020202020204" pitchFamily="34" charset="0"/>
              </a:rPr>
              <a:t>ASC  </a:t>
            </a:r>
          </a:p>
          <a:p>
            <a:pPr lvl="1" indent="-342900" algn="just">
              <a:spcAft>
                <a:spcPts val="600"/>
              </a:spcAft>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Plus de la moitié :</a:t>
            </a:r>
          </a:p>
          <a:p>
            <a:pPr marL="801688" lvl="2" indent="-166688" algn="just">
              <a:spcAft>
                <a:spcPts val="600"/>
              </a:spcAft>
              <a:buClr>
                <a:srgbClr val="002060"/>
              </a:buClr>
              <a:buFont typeface="Arial" panose="020B0604020202020204" pitchFamily="34" charset="0"/>
              <a:buChar char="-"/>
            </a:pPr>
            <a:r>
              <a:rPr lang="fr-FR" sz="2400" dirty="0">
                <a:latin typeface="Arial" panose="020B0604020202020204" pitchFamily="34" charset="0"/>
                <a:ea typeface="Calibri" panose="020F0502020204030204" pitchFamily="34" charset="0"/>
                <a:cs typeface="Arial" panose="020B0604020202020204" pitchFamily="34" charset="0"/>
              </a:rPr>
              <a:t> avait moins de 30 ans</a:t>
            </a:r>
          </a:p>
          <a:p>
            <a:pPr marL="801688" lvl="2" indent="-166688" algn="just">
              <a:spcAft>
                <a:spcPts val="600"/>
              </a:spcAft>
              <a:buClr>
                <a:srgbClr val="002060"/>
              </a:buClr>
              <a:buFont typeface="Arial" panose="020B0604020202020204" pitchFamily="34" charset="0"/>
              <a:buChar char="-"/>
            </a:pPr>
            <a:r>
              <a:rPr lang="fr-FR" sz="2400" dirty="0">
                <a:latin typeface="Arial" panose="020B0604020202020204" pitchFamily="34" charset="0"/>
                <a:ea typeface="Calibri" panose="020F0502020204030204" pitchFamily="34" charset="0"/>
                <a:cs typeface="Arial" panose="020B0604020202020204" pitchFamily="34" charset="0"/>
              </a:rPr>
              <a:t>avait + 5 ans d’expérience dans la fonction d’ASC</a:t>
            </a:r>
          </a:p>
          <a:p>
            <a:pPr marL="801688" lvl="2" indent="-166688" algn="just">
              <a:spcAft>
                <a:spcPts val="600"/>
              </a:spcAft>
              <a:buClr>
                <a:srgbClr val="002060"/>
              </a:buClr>
              <a:buFont typeface="Arial" panose="020B0604020202020204" pitchFamily="34" charset="0"/>
              <a:buChar char="-"/>
            </a:pPr>
            <a:r>
              <a:rPr lang="fr-FR" sz="2400" dirty="0">
                <a:latin typeface="Arial" panose="020B0604020202020204" pitchFamily="34" charset="0"/>
                <a:ea typeface="Calibri" panose="020F0502020204030204" pitchFamily="34" charset="0"/>
                <a:cs typeface="Arial" panose="020B0604020202020204" pitchFamily="34" charset="0"/>
              </a:rPr>
              <a:t>était des femmes :</a:t>
            </a:r>
            <a:r>
              <a:rPr lang="fr-FR" sz="2400" dirty="0">
                <a:latin typeface="Arial" panose="020B0604020202020204" pitchFamily="34" charset="0"/>
                <a:cs typeface="Arial" panose="020B0604020202020204" pitchFamily="34" charset="0"/>
              </a:rPr>
              <a:t> important dans la mesure où dans nos communautés rurales, les mères ont une préférence pour les agents de santé de même sexe </a:t>
            </a:r>
          </a:p>
          <a:p>
            <a:pPr lvl="1" indent="-342900" algn="just">
              <a:spcAft>
                <a:spcPts val="1200"/>
              </a:spcAft>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 Quasi-totalité n’était pas originaire du village où ils travaillaient </a:t>
            </a:r>
          </a:p>
          <a:p>
            <a:pPr marL="0" lvl="1" algn="just">
              <a:spcAft>
                <a:spcPts val="600"/>
              </a:spcAft>
              <a:buClr>
                <a:srgbClr val="002060"/>
              </a:buClr>
              <a:tabLst>
                <a:tab pos="826770" algn="l"/>
                <a:tab pos="2333625" algn="l"/>
              </a:tabLst>
            </a:pPr>
            <a:r>
              <a:rPr lang="fr-FR" sz="2400" b="1" dirty="0">
                <a:latin typeface="Arial" panose="020B0604020202020204" pitchFamily="34" charset="0"/>
                <a:ea typeface="Calibri" panose="020F0502020204030204" pitchFamily="34" charset="0"/>
                <a:cs typeface="Arial" panose="020B0604020202020204" pitchFamily="34" charset="0"/>
              </a:rPr>
              <a:t>Accompagnants de 2-59 mois et mères des nouveau-nés</a:t>
            </a:r>
          </a:p>
          <a:p>
            <a:pPr lvl="1" indent="-342900" algn="just">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Environ la moitié avait moins de 30 ans (même tranche d’âge que les ASC) : ce qui pourrait réduire les barrières de communication</a:t>
            </a:r>
          </a:p>
          <a:p>
            <a:pPr lvl="1" indent="-342900" algn="just">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Environ les 3/4 étaient non solarisés</a:t>
            </a:r>
          </a:p>
          <a:p>
            <a:pPr lvl="1" indent="-342900" algn="just">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Grande majorité:  sexe féminin</a:t>
            </a:r>
          </a:p>
        </p:txBody>
      </p:sp>
    </p:spTree>
    <p:custDataLst>
      <p:tags r:id="rId1"/>
    </p:custDataLst>
    <p:extLst>
      <p:ext uri="{BB962C8B-B14F-4D97-AF65-F5344CB8AC3E}">
        <p14:creationId xmlns:p14="http://schemas.microsoft.com/office/powerpoint/2010/main" val="1750631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785433" y="0"/>
            <a:ext cx="997778" cy="812800"/>
          </a:xfrm>
          <a:prstGeom prst="rect">
            <a:avLst/>
          </a:prstGeom>
        </p:spPr>
      </p:pic>
      <p:sp>
        <p:nvSpPr>
          <p:cNvPr id="6" name="Title 1"/>
          <p:cNvSpPr txBox="1">
            <a:spLocks/>
          </p:cNvSpPr>
          <p:nvPr/>
        </p:nvSpPr>
        <p:spPr bwMode="auto">
          <a:xfrm>
            <a:off x="1" y="-1"/>
            <a:ext cx="10508342"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lvl="0" algn="ctr"/>
            <a:r>
              <a:rPr lang="fr-FR" sz="4000" b="1" dirty="0">
                <a:solidFill>
                  <a:schemeClr val="bg1"/>
                </a:solidFill>
                <a:ea typeface="Cambria" panose="02040503050406030204" pitchFamily="18" charset="0"/>
                <a:cs typeface="Arial" panose="020B0604020202020204" pitchFamily="34" charset="0"/>
              </a:rPr>
              <a:t>Disponibilité: matériels &amp; médicaments </a:t>
            </a:r>
          </a:p>
        </p:txBody>
      </p:sp>
      <p:sp>
        <p:nvSpPr>
          <p:cNvPr id="2" name="Rectangle 1"/>
          <p:cNvSpPr/>
          <p:nvPr/>
        </p:nvSpPr>
        <p:spPr>
          <a:xfrm>
            <a:off x="209034" y="891630"/>
            <a:ext cx="11323603" cy="4847481"/>
          </a:xfrm>
          <a:prstGeom prst="rect">
            <a:avLst/>
          </a:prstGeom>
        </p:spPr>
        <p:txBody>
          <a:bodyPr wrap="square">
            <a:spAutoFit/>
          </a:bodyPr>
          <a:lstStyle/>
          <a:p>
            <a:pPr lvl="0" algn="just">
              <a:spcAft>
                <a:spcPts val="600"/>
              </a:spcAft>
            </a:pPr>
            <a:r>
              <a:rPr lang="fr-FR" sz="2400" b="1" dirty="0">
                <a:latin typeface="Arial" panose="020B0604020202020204" pitchFamily="34" charset="0"/>
                <a:ea typeface="Cambria" panose="02040503050406030204" pitchFamily="18" charset="0"/>
                <a:cs typeface="Arial" panose="020B0604020202020204" pitchFamily="34" charset="0"/>
              </a:rPr>
              <a:t>Matériels &amp; supports  au moment de l’enquête</a:t>
            </a:r>
          </a:p>
          <a:p>
            <a:pPr lvl="1" indent="-342900" algn="just">
              <a:spcAft>
                <a:spcPts val="600"/>
              </a:spcAft>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Quasi-totalité disposait : </a:t>
            </a:r>
          </a:p>
          <a:p>
            <a:pPr lvl="2" indent="-342900" algn="just">
              <a:spcAft>
                <a:spcPts val="600"/>
              </a:spcAft>
              <a:buClr>
                <a:srgbClr val="002060"/>
              </a:buClr>
              <a:buFont typeface="Arial" panose="020B0604020202020204" pitchFamily="34" charset="0"/>
              <a:buChar char="-"/>
            </a:pPr>
            <a:r>
              <a:rPr lang="fr-FR" sz="2400" dirty="0">
                <a:latin typeface="Arial" panose="020B0604020202020204" pitchFamily="34" charset="0"/>
                <a:ea typeface="Calibri" panose="020F0502020204030204" pitchFamily="34" charset="0"/>
                <a:cs typeface="Arial" panose="020B0604020202020204" pitchFamily="34" charset="0"/>
              </a:rPr>
              <a:t>Matériels PCIME</a:t>
            </a:r>
          </a:p>
          <a:p>
            <a:pPr lvl="2" indent="-342900" algn="just">
              <a:spcAft>
                <a:spcPts val="600"/>
              </a:spcAft>
              <a:buClr>
                <a:srgbClr val="002060"/>
              </a:buClr>
              <a:buFont typeface="Arial" panose="020B0604020202020204" pitchFamily="34" charset="0"/>
              <a:buChar char="-"/>
            </a:pPr>
            <a:r>
              <a:rPr lang="fr-FR" sz="2400" dirty="0">
                <a:latin typeface="Arial" panose="020B0604020202020204" pitchFamily="34" charset="0"/>
                <a:ea typeface="Calibri" panose="020F0502020204030204" pitchFamily="34" charset="0"/>
                <a:cs typeface="Arial" panose="020B0604020202020204" pitchFamily="34" charset="0"/>
              </a:rPr>
              <a:t>Supports d’enregistrement des enfants malades</a:t>
            </a:r>
          </a:p>
          <a:p>
            <a:pPr lvl="1" indent="-342900" algn="just">
              <a:spcAft>
                <a:spcPts val="600"/>
              </a:spcAft>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 Moins des 2/3 ne disposaient pas de supports remplis pour la gestion des médicaments ce qui pourrait influencer le contrôle du mouvement des stock</a:t>
            </a:r>
          </a:p>
          <a:p>
            <a:pPr marL="114300" lvl="1" algn="just">
              <a:spcAft>
                <a:spcPts val="600"/>
              </a:spcAft>
              <a:buClr>
                <a:srgbClr val="002060"/>
              </a:buClr>
            </a:pPr>
            <a:r>
              <a:rPr lang="fr-FR" sz="2400" b="1" dirty="0">
                <a:latin typeface="Arial" panose="020B0604020202020204" pitchFamily="34" charset="0"/>
                <a:ea typeface="Calibri" panose="020F0502020204030204" pitchFamily="34" charset="0"/>
                <a:cs typeface="Arial" panose="020B0604020202020204" pitchFamily="34" charset="0"/>
              </a:rPr>
              <a:t>Médicaments au moment de l’enquête</a:t>
            </a:r>
          </a:p>
          <a:p>
            <a:pPr lvl="1" indent="-342900" algn="just">
              <a:spcAft>
                <a:spcPts val="600"/>
              </a:spcAft>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Quasi-totalité disposait de molécule pour PEC : </a:t>
            </a:r>
          </a:p>
          <a:p>
            <a:pPr lvl="2" indent="-342900" algn="just">
              <a:spcAft>
                <a:spcPts val="600"/>
              </a:spcAft>
              <a:buClr>
                <a:srgbClr val="002060"/>
              </a:buClr>
              <a:buFont typeface="Arial" panose="020B0604020202020204" pitchFamily="34" charset="0"/>
              <a:buChar char="-"/>
            </a:pPr>
            <a:r>
              <a:rPr lang="fr-FR" sz="2400" dirty="0">
                <a:latin typeface="Arial" panose="020B0604020202020204" pitchFamily="34" charset="0"/>
                <a:ea typeface="Calibri" panose="020F0502020204030204" pitchFamily="34" charset="0"/>
                <a:cs typeface="Arial" panose="020B0604020202020204" pitchFamily="34" charset="0"/>
              </a:rPr>
              <a:t>Paludisme</a:t>
            </a:r>
          </a:p>
          <a:p>
            <a:pPr lvl="2" indent="-342900" algn="just">
              <a:spcAft>
                <a:spcPts val="600"/>
              </a:spcAft>
              <a:buClr>
                <a:srgbClr val="002060"/>
              </a:buClr>
              <a:buFont typeface="Arial" panose="020B0604020202020204" pitchFamily="34" charset="0"/>
              <a:buChar char="-"/>
            </a:pPr>
            <a:r>
              <a:rPr lang="fr-FR" sz="2400" dirty="0">
                <a:latin typeface="Arial" panose="020B0604020202020204" pitchFamily="34" charset="0"/>
                <a:ea typeface="Calibri" panose="020F0502020204030204" pitchFamily="34" charset="0"/>
                <a:cs typeface="Arial" panose="020B0604020202020204" pitchFamily="34" charset="0"/>
              </a:rPr>
              <a:t>Pneumonie (à encourager)</a:t>
            </a:r>
          </a:p>
          <a:p>
            <a:pPr lvl="1" indent="-342900" algn="just">
              <a:spcAft>
                <a:spcPts val="600"/>
              </a:spcAft>
              <a:buClr>
                <a:srgbClr val="002060"/>
              </a:buClr>
              <a:buFont typeface="Wingdings 2" panose="05020102010507070707" pitchFamily="18" charset="2"/>
              <a:buChar char=""/>
            </a:pPr>
            <a:r>
              <a:rPr lang="fr-FR" sz="2400" dirty="0">
                <a:latin typeface="Arial" panose="020B0604020202020204" pitchFamily="34" charset="0"/>
                <a:ea typeface="Calibri" panose="020F0502020204030204" pitchFamily="34" charset="0"/>
                <a:cs typeface="Arial" panose="020B0604020202020204" pitchFamily="34" charset="0"/>
              </a:rPr>
              <a:t>Environ les 2/3 ne disposaient de suppléments pour la PEC de la malnutrition  </a:t>
            </a:r>
          </a:p>
        </p:txBody>
      </p:sp>
    </p:spTree>
    <p:custDataLst>
      <p:tags r:id="rId1"/>
    </p:custDataLst>
    <p:extLst>
      <p:ext uri="{BB962C8B-B14F-4D97-AF65-F5344CB8AC3E}">
        <p14:creationId xmlns:p14="http://schemas.microsoft.com/office/powerpoint/2010/main" val="1979047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785433" y="0"/>
            <a:ext cx="997778" cy="812800"/>
          </a:xfrm>
          <a:prstGeom prst="rect">
            <a:avLst/>
          </a:prstGeom>
        </p:spPr>
      </p:pic>
      <p:sp>
        <p:nvSpPr>
          <p:cNvPr id="6" name="Title 1"/>
          <p:cNvSpPr txBox="1">
            <a:spLocks/>
          </p:cNvSpPr>
          <p:nvPr/>
        </p:nvSpPr>
        <p:spPr bwMode="auto">
          <a:xfrm>
            <a:off x="1" y="-1"/>
            <a:ext cx="10508342" cy="68072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lvl="0" algn="ctr"/>
            <a:r>
              <a:rPr lang="fr-FR" sz="4400" b="1" dirty="0">
                <a:solidFill>
                  <a:schemeClr val="bg1"/>
                </a:solidFill>
                <a:ea typeface="Cambria" panose="02040503050406030204" pitchFamily="18" charset="0"/>
                <a:cs typeface="Arial" panose="020B0604020202020204" pitchFamily="34" charset="0"/>
              </a:rPr>
              <a:t>Classification</a:t>
            </a:r>
          </a:p>
        </p:txBody>
      </p:sp>
      <p:sp>
        <p:nvSpPr>
          <p:cNvPr id="2" name="Rectangle 1"/>
          <p:cNvSpPr/>
          <p:nvPr/>
        </p:nvSpPr>
        <p:spPr>
          <a:xfrm>
            <a:off x="333049" y="680720"/>
            <a:ext cx="10853111" cy="5216813"/>
          </a:xfrm>
          <a:prstGeom prst="rect">
            <a:avLst/>
          </a:prstGeom>
        </p:spPr>
        <p:txBody>
          <a:bodyPr wrap="square">
            <a:spAutoFit/>
          </a:bodyPr>
          <a:lstStyle/>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Plus de la moitié des enfants ont été correctement classés :</a:t>
            </a:r>
          </a:p>
          <a:p>
            <a:pPr lvl="2" indent="-457200">
              <a:spcAft>
                <a:spcPts val="600"/>
              </a:spcAft>
              <a:buClr>
                <a:srgbClr val="002060"/>
              </a:buClr>
              <a:buFont typeface="Times New Roman" panose="02020603050405020304" pitchFamily="18" charset="0"/>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pour toutes les maladies de la PCIME</a:t>
            </a:r>
          </a:p>
          <a:p>
            <a:pPr lvl="2" indent="-457200">
              <a:spcAft>
                <a:spcPts val="600"/>
              </a:spcAft>
              <a:buClr>
                <a:srgbClr val="002060"/>
              </a:buClr>
              <a:buFont typeface="Times New Roman" panose="02020603050405020304" pitchFamily="18" charset="0"/>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par les ASC de sexe féminin </a:t>
            </a:r>
          </a:p>
          <a:p>
            <a:pPr lvl="2" indent="-457200">
              <a:spcAft>
                <a:spcPts val="600"/>
              </a:spcAft>
              <a:buClr>
                <a:srgbClr val="002060"/>
              </a:buClr>
              <a:buFont typeface="Times New Roman" panose="02020603050405020304" pitchFamily="18" charset="0"/>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par les ASC supervisés avec observation de la PEC</a:t>
            </a:r>
          </a:p>
          <a:p>
            <a:pPr lvl="2" indent="-457200">
              <a:spcAft>
                <a:spcPts val="600"/>
              </a:spcAft>
              <a:buClr>
                <a:srgbClr val="002060"/>
              </a:buClr>
              <a:buFont typeface="Times New Roman" panose="02020603050405020304" pitchFamily="18" charset="0"/>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par les ASC supervisés avec conseils pour les soins</a:t>
            </a:r>
          </a:p>
          <a:p>
            <a:pPr lvl="2" indent="-457200">
              <a:spcAft>
                <a:spcPts val="600"/>
              </a:spcAft>
              <a:buClr>
                <a:srgbClr val="002060"/>
              </a:buClr>
              <a:buFont typeface="Times New Roman" panose="02020603050405020304" pitchFamily="18" charset="0"/>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pour les enfants dont l’âge compris entre 12 à 23 mois</a:t>
            </a:r>
          </a:p>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Comptage du mouvement respiratoire : la mesure de l’ASC était concordante avec celle du clinicien chez plus de la moitié</a:t>
            </a:r>
          </a:p>
          <a:p>
            <a:pPr lvl="1" indent="-457200">
              <a:spcAft>
                <a:spcPts val="12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Plus de 80% de classification correcte pour la diarrhée simple, la toux/rhume, le paludisme simple </a:t>
            </a:r>
          </a:p>
          <a:p>
            <a:pPr lvl="1" indent="-457200">
              <a:spcAft>
                <a:spcPts val="600"/>
              </a:spcAft>
              <a:buClr>
                <a:srgbClr val="002060"/>
              </a:buClr>
              <a:buFont typeface="Wingdings" panose="05000000000000000000" pitchFamily="2" charset="2"/>
              <a:buChar char="v"/>
              <a:tabLst>
                <a:tab pos="826770" algn="l"/>
                <a:tab pos="2333625" algn="l"/>
              </a:tabLst>
            </a:pPr>
            <a:r>
              <a:rPr lang="fr-FR" sz="2400" b="1" dirty="0">
                <a:latin typeface="Arial" panose="020B0604020202020204" pitchFamily="34" charset="0"/>
                <a:cs typeface="Arial" panose="020B0604020202020204" pitchFamily="34" charset="0"/>
              </a:rPr>
              <a:t>Les résultats de l’évaluation n’ont pas mis en évidence une relation entre la classification correcte et les caractéristiques de l’ASC</a:t>
            </a:r>
            <a:endParaRPr lang="fr-FR" sz="2400" b="1" dirty="0">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63755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785433" y="0"/>
            <a:ext cx="997778" cy="812800"/>
          </a:xfrm>
          <a:prstGeom prst="rect">
            <a:avLst/>
          </a:prstGeom>
        </p:spPr>
      </p:pic>
      <p:sp>
        <p:nvSpPr>
          <p:cNvPr id="6" name="Title 1"/>
          <p:cNvSpPr txBox="1">
            <a:spLocks/>
          </p:cNvSpPr>
          <p:nvPr/>
        </p:nvSpPr>
        <p:spPr bwMode="auto">
          <a:xfrm>
            <a:off x="1" y="-1"/>
            <a:ext cx="10508342" cy="66040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lvl="0" algn="ctr"/>
            <a:r>
              <a:rPr lang="fr-FR" sz="4400" b="1" dirty="0">
                <a:solidFill>
                  <a:schemeClr val="bg1"/>
                </a:solidFill>
                <a:ea typeface="Cambria" panose="02040503050406030204" pitchFamily="18" charset="0"/>
                <a:cs typeface="Arial" panose="020B0604020202020204" pitchFamily="34" charset="0"/>
              </a:rPr>
              <a:t>Traitement</a:t>
            </a:r>
          </a:p>
        </p:txBody>
      </p:sp>
      <p:sp>
        <p:nvSpPr>
          <p:cNvPr id="2" name="Rectangle 1"/>
          <p:cNvSpPr/>
          <p:nvPr/>
        </p:nvSpPr>
        <p:spPr>
          <a:xfrm>
            <a:off x="264367" y="660400"/>
            <a:ext cx="11663266" cy="5732338"/>
          </a:xfrm>
          <a:prstGeom prst="rect">
            <a:avLst/>
          </a:prstGeom>
        </p:spPr>
        <p:txBody>
          <a:bodyPr wrap="square">
            <a:spAutoFit/>
          </a:bodyPr>
          <a:lstStyle/>
          <a:p>
            <a:pPr lvl="0" indent="-457200">
              <a:spcAft>
                <a:spcPts val="300"/>
              </a:spcAft>
              <a:buClr>
                <a:srgbClr val="002060"/>
              </a:buClr>
              <a:buFont typeface="Wingdings 2" panose="05020102010507070707" pitchFamily="18" charset="2"/>
              <a:buChar char=""/>
              <a:tabLst>
                <a:tab pos="826770" algn="l"/>
                <a:tab pos="2333625" algn="l"/>
              </a:tabLst>
            </a:pPr>
            <a:r>
              <a:rPr lang="fr-FR" sz="2300" b="1" dirty="0">
                <a:latin typeface="Arial" panose="020B0604020202020204" pitchFamily="34" charset="0"/>
                <a:ea typeface="Calibri" panose="020F0502020204030204" pitchFamily="34" charset="0"/>
                <a:cs typeface="Arial" panose="020B0604020202020204" pitchFamily="34" charset="0"/>
              </a:rPr>
              <a:t>Ont été correctement traités </a:t>
            </a:r>
            <a:r>
              <a:rPr lang="fr-FR" sz="2300" dirty="0">
                <a:latin typeface="Arial" panose="020B0604020202020204" pitchFamily="34" charset="0"/>
                <a:ea typeface="Calibri" panose="020F0502020204030204" pitchFamily="34" charset="0"/>
                <a:cs typeface="Arial" panose="020B0604020202020204" pitchFamily="34" charset="0"/>
              </a:rPr>
              <a:t>:</a:t>
            </a:r>
          </a:p>
          <a:p>
            <a:pPr marL="1082675" lvl="3" indent="-457200">
              <a:spcAft>
                <a:spcPts val="300"/>
              </a:spcAft>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Moins de la moitié des enfants pour toutes les maladies de la PCIME </a:t>
            </a:r>
          </a:p>
          <a:p>
            <a:pPr marL="1082675" lvl="3" indent="-457200">
              <a:spcAft>
                <a:spcPts val="300"/>
              </a:spcAft>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grande majorité des enfants pour paludisme simple avec CTA</a:t>
            </a:r>
          </a:p>
          <a:p>
            <a:pPr marL="1082675" lvl="3" indent="-457200">
              <a:spcAft>
                <a:spcPts val="300"/>
              </a:spcAft>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moitié des enfants pour la toux/rhume</a:t>
            </a:r>
          </a:p>
          <a:p>
            <a:pPr marL="1082675" lvl="3" indent="-457200">
              <a:spcAft>
                <a:spcPts val="300"/>
              </a:spcAft>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Moins du tiers des enfants pour la diarrhée </a:t>
            </a:r>
          </a:p>
          <a:p>
            <a:pPr marL="1082675" lvl="3" indent="-457200">
              <a:spcAft>
                <a:spcPts val="300"/>
              </a:spcAft>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Très faible proportion pour la pneumonie</a:t>
            </a:r>
          </a:p>
          <a:p>
            <a:pPr lvl="0" indent="-457200">
              <a:spcAft>
                <a:spcPts val="300"/>
              </a:spcAft>
              <a:buClr>
                <a:srgbClr val="002060"/>
              </a:buClr>
              <a:buFont typeface="Wingdings 2" panose="05020102010507070707" pitchFamily="18" charset="2"/>
              <a:buChar char=""/>
              <a:tabLst>
                <a:tab pos="826770" algn="l"/>
                <a:tab pos="2333625" algn="l"/>
              </a:tabLst>
            </a:pPr>
            <a:r>
              <a:rPr lang="fr-FR" sz="2300" b="1" dirty="0">
                <a:latin typeface="Arial" panose="020B0604020202020204" pitchFamily="34" charset="0"/>
                <a:ea typeface="Calibri" panose="020F0502020204030204" pitchFamily="34" charset="0"/>
                <a:cs typeface="Arial" panose="020B0604020202020204" pitchFamily="34" charset="0"/>
              </a:rPr>
              <a:t>Ont reçu une dose appropriée de : </a:t>
            </a:r>
          </a:p>
          <a:p>
            <a:pPr marL="1082675" lvl="3" indent="-457200">
              <a:spcAft>
                <a:spcPts val="300"/>
              </a:spcAft>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la CTA pour la grande majorité des cas de paludisme simple</a:t>
            </a:r>
          </a:p>
          <a:p>
            <a:pPr marL="1082675" lvl="3" indent="-457200">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l’Amoxicilline pour une très faible proportion des cas de pneumonie</a:t>
            </a:r>
          </a:p>
          <a:p>
            <a:pPr lvl="0" indent="-457200">
              <a:spcBef>
                <a:spcPts val="600"/>
              </a:spcBef>
              <a:buClr>
                <a:srgbClr val="002060"/>
              </a:buClr>
              <a:buFont typeface="Wingdings 2" panose="05020102010507070707" pitchFamily="18" charset="2"/>
              <a:buChar char=""/>
              <a:tabLst>
                <a:tab pos="261938" algn="l"/>
                <a:tab pos="82550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Environ la moitié des enfants correctement classés ont reçu un traitement incorrect </a:t>
            </a:r>
          </a:p>
          <a:p>
            <a:pPr lvl="0" indent="-457200">
              <a:spcBef>
                <a:spcPts val="600"/>
              </a:spcBef>
              <a:buClr>
                <a:srgbClr val="002060"/>
              </a:buClr>
              <a:buFont typeface="Wingdings 2" panose="05020102010507070707" pitchFamily="18" charset="2"/>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Une très faible proportion des enfants a été </a:t>
            </a:r>
            <a:r>
              <a:rPr lang="fr-FR" sz="2300" dirty="0">
                <a:latin typeface="Arial" panose="020B0604020202020204" pitchFamily="34" charset="0"/>
                <a:cs typeface="Arial" panose="020B0604020202020204" pitchFamily="34" charset="0"/>
              </a:rPr>
              <a:t>correctement classée et correctement traitée</a:t>
            </a:r>
          </a:p>
          <a:p>
            <a:pPr lvl="0" indent="-457200">
              <a:spcBef>
                <a:spcPts val="600"/>
              </a:spcBef>
              <a:spcAft>
                <a:spcPts val="300"/>
              </a:spcAft>
              <a:buClr>
                <a:srgbClr val="002060"/>
              </a:buClr>
              <a:buFont typeface="Wingdings" panose="05000000000000000000" pitchFamily="2" charset="2"/>
              <a:buChar char="v"/>
              <a:tabLst>
                <a:tab pos="826770" algn="l"/>
                <a:tab pos="2333625" algn="l"/>
              </a:tabLst>
            </a:pPr>
            <a:r>
              <a:rPr lang="fr-FR" sz="2400" b="1" dirty="0">
                <a:latin typeface="Arial" panose="020B0604020202020204" pitchFamily="34" charset="0"/>
                <a:cs typeface="Arial" panose="020B0604020202020204" pitchFamily="34" charset="0"/>
              </a:rPr>
              <a:t>Les résultats de l’évaluation n’ont pas mis en évidence une relation entre le traitement correct et les supervisons des ASC</a:t>
            </a:r>
            <a:endParaRPr lang="fr-FR"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2508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785433" y="0"/>
            <a:ext cx="997778" cy="812800"/>
          </a:xfrm>
          <a:prstGeom prst="rect">
            <a:avLst/>
          </a:prstGeom>
        </p:spPr>
      </p:pic>
      <p:sp>
        <p:nvSpPr>
          <p:cNvPr id="6" name="Title 1"/>
          <p:cNvSpPr txBox="1">
            <a:spLocks/>
          </p:cNvSpPr>
          <p:nvPr/>
        </p:nvSpPr>
        <p:spPr bwMode="auto">
          <a:xfrm>
            <a:off x="1" y="-1"/>
            <a:ext cx="10508342" cy="65024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lvl="0" algn="ctr"/>
            <a:r>
              <a:rPr lang="fr-FR" sz="4400" b="1" dirty="0">
                <a:solidFill>
                  <a:schemeClr val="bg1"/>
                </a:solidFill>
                <a:ea typeface="Cambria" panose="02040503050406030204" pitchFamily="18" charset="0"/>
                <a:cs typeface="Arial" panose="020B0604020202020204" pitchFamily="34" charset="0"/>
              </a:rPr>
              <a:t>Nouveau-né (1/2) </a:t>
            </a:r>
          </a:p>
        </p:txBody>
      </p:sp>
      <p:sp>
        <p:nvSpPr>
          <p:cNvPr id="2" name="Rectangle 1"/>
          <p:cNvSpPr/>
          <p:nvPr/>
        </p:nvSpPr>
        <p:spPr>
          <a:xfrm>
            <a:off x="318268" y="870963"/>
            <a:ext cx="11340823" cy="5332229"/>
          </a:xfrm>
          <a:prstGeom prst="rect">
            <a:avLst/>
          </a:prstGeom>
        </p:spPr>
        <p:txBody>
          <a:bodyPr wrap="square">
            <a:spAutoFit/>
          </a:bodyPr>
          <a:lstStyle/>
          <a:p>
            <a:pPr lvl="1" indent="-457200">
              <a:lnSpc>
                <a:spcPct val="150000"/>
              </a:lnSpc>
              <a:buClr>
                <a:srgbClr val="002060"/>
              </a:buClr>
              <a:buFont typeface="Wingdings 2" panose="05020102010507070707" pitchFamily="18" charset="2"/>
              <a:buChar char=""/>
              <a:tabLst>
                <a:tab pos="826770" algn="l"/>
                <a:tab pos="2333625" algn="l"/>
              </a:tabLst>
            </a:pPr>
            <a:r>
              <a:rPr lang="fr-FR" sz="2300" b="1" dirty="0">
                <a:latin typeface="Arial" panose="020B0604020202020204" pitchFamily="34" charset="0"/>
                <a:ea typeface="Calibri" panose="020F0502020204030204" pitchFamily="34" charset="0"/>
                <a:cs typeface="Arial" panose="020B0604020202020204" pitchFamily="34" charset="0"/>
              </a:rPr>
              <a:t>Recherche de signes de danger par les ASC</a:t>
            </a:r>
          </a:p>
          <a:p>
            <a:pPr lvl="2" indent="-457200">
              <a:lnSpc>
                <a:spcPct val="150000"/>
              </a:lnSpc>
              <a:buClr>
                <a:srgbClr val="002060"/>
              </a:buClr>
              <a:buFont typeface="Wingdings 2" panose="05020102010507070707" pitchFamily="18" charset="2"/>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Au moins 5 actions de recherche de signes de danger ont exécuté par les ASC chez la quasi-totalité des nouveau-nés</a:t>
            </a:r>
          </a:p>
          <a:p>
            <a:pPr lvl="2" indent="-457200">
              <a:lnSpc>
                <a:spcPct val="150000"/>
              </a:lnSpc>
              <a:buClr>
                <a:srgbClr val="002060"/>
              </a:buClr>
              <a:buFont typeface="Wingdings 2" panose="05020102010507070707" pitchFamily="18" charset="2"/>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Moins du tiers ont bénéficié de la totalité des 10 actions </a:t>
            </a:r>
          </a:p>
          <a:p>
            <a:pPr lvl="2" indent="-457200">
              <a:lnSpc>
                <a:spcPct val="150000"/>
              </a:lnSpc>
              <a:buClr>
                <a:srgbClr val="002060"/>
              </a:buClr>
              <a:buFont typeface="Wingdings 2" panose="05020102010507070707" pitchFamily="18" charset="2"/>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Quatre actions de recherche des signes de danger ont été fréquemment exécutées chez la grande majorité des nouveau-nés : prise de température , pesée , comptage de la fréquence respiratoire, vérification des tétées du bébé</a:t>
            </a:r>
          </a:p>
          <a:p>
            <a:pPr lvl="2" indent="-457200">
              <a:spcAft>
                <a:spcPts val="600"/>
              </a:spcAft>
              <a:buClr>
                <a:srgbClr val="002060"/>
              </a:buClr>
              <a:buFont typeface="Wingdings 2" panose="05020102010507070707" pitchFamily="18" charset="2"/>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Plus d’actions de recherche  des signes de danger ont été exécutées par les ASC de sexe masculin </a:t>
            </a:r>
          </a:p>
          <a:p>
            <a:pPr marL="457200" lvl="2" indent="-457200">
              <a:spcAft>
                <a:spcPts val="600"/>
              </a:spcAft>
              <a:buClr>
                <a:srgbClr val="002060"/>
              </a:buClr>
              <a:buFont typeface="Wingdings" panose="05000000000000000000" pitchFamily="2" charset="2"/>
              <a:buChar char="v"/>
              <a:tabLst>
                <a:tab pos="447675" algn="l"/>
                <a:tab pos="2333625" algn="l"/>
              </a:tabLst>
            </a:pPr>
            <a:r>
              <a:rPr lang="fr-FR" sz="2400" b="1" dirty="0">
                <a:latin typeface="Arial" panose="020B0604020202020204" pitchFamily="34" charset="0"/>
                <a:cs typeface="Arial" panose="020B0604020202020204" pitchFamily="34" charset="0"/>
              </a:rPr>
              <a:t>Les résultats de l’évaluation n’ont pas mis en évidence une relation entre la recherche de signes de danger et le sexe de l’ASC</a:t>
            </a:r>
            <a:r>
              <a:rPr lang="fr-FR" sz="2400" dirty="0">
                <a:latin typeface="Arial" panose="020B0604020202020204" pitchFamily="34" charset="0"/>
                <a:ea typeface="Calibri" panose="020F0502020204030204" pitchFamily="34" charset="0"/>
                <a:cs typeface="Arial" panose="020B0604020202020204" pitchFamily="34" charset="0"/>
              </a:rPr>
              <a:t> </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815202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785433" y="0"/>
            <a:ext cx="997778" cy="812800"/>
          </a:xfrm>
          <a:prstGeom prst="rect">
            <a:avLst/>
          </a:prstGeom>
        </p:spPr>
      </p:pic>
      <p:sp>
        <p:nvSpPr>
          <p:cNvPr id="2" name="Rectangle 1"/>
          <p:cNvSpPr/>
          <p:nvPr/>
        </p:nvSpPr>
        <p:spPr>
          <a:xfrm>
            <a:off x="318269" y="767080"/>
            <a:ext cx="10711004" cy="5424562"/>
          </a:xfrm>
          <a:prstGeom prst="rect">
            <a:avLst/>
          </a:prstGeom>
        </p:spPr>
        <p:txBody>
          <a:bodyPr wrap="square">
            <a:spAutoFit/>
          </a:bodyPr>
          <a:lstStyle/>
          <a:p>
            <a:pPr marL="0" lvl="1">
              <a:buClr>
                <a:srgbClr val="002060"/>
              </a:buClr>
              <a:tabLst>
                <a:tab pos="826770" algn="l"/>
                <a:tab pos="2333625" algn="l"/>
              </a:tabLst>
            </a:pPr>
            <a:r>
              <a:rPr lang="fr-FR" sz="2400" b="1" dirty="0">
                <a:latin typeface="Arial" panose="020B0604020202020204" pitchFamily="34" charset="0"/>
                <a:ea typeface="Calibri" panose="020F0502020204030204" pitchFamily="34" charset="0"/>
                <a:cs typeface="Arial" panose="020B0604020202020204" pitchFamily="34" charset="0"/>
              </a:rPr>
              <a:t>Conseils enseignés par les ASC</a:t>
            </a:r>
          </a:p>
          <a:p>
            <a:pPr lvl="1" indent="-457200">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Deux avantages ont été enseignés à plus de la moitié des mères : AME :</a:t>
            </a:r>
          </a:p>
          <a:p>
            <a:pPr lvl="3" indent="-457200">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est une méthode contraceptive jusqu'à 6 mois </a:t>
            </a:r>
          </a:p>
          <a:p>
            <a:pPr lvl="3" indent="-457200">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protège le nouveau-né contre les maladies </a:t>
            </a:r>
          </a:p>
          <a:p>
            <a:pPr lvl="1" indent="-457200">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Trois avantages ont été très faiblement enseignés aux mères </a:t>
            </a:r>
          </a:p>
          <a:p>
            <a:pPr lvl="3" indent="-457200">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le lait maternel favorise les relations mère-enfant </a:t>
            </a:r>
          </a:p>
          <a:p>
            <a:pPr lvl="3" indent="-457200">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Maintien de la température corporelle du nouveau-né </a:t>
            </a:r>
          </a:p>
          <a:p>
            <a:pPr lvl="3" indent="-457200">
              <a:spcAft>
                <a:spcPts val="600"/>
              </a:spcAft>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le lait maternel est gratuit </a:t>
            </a:r>
          </a:p>
          <a:p>
            <a:pPr marL="0" lvl="1">
              <a:spcAft>
                <a:spcPts val="600"/>
              </a:spcAft>
              <a:buClr>
                <a:srgbClr val="002060"/>
              </a:buClr>
              <a:tabLst>
                <a:tab pos="826770" algn="l"/>
                <a:tab pos="2333625" algn="l"/>
              </a:tabLst>
            </a:pPr>
            <a:r>
              <a:rPr lang="fr-FR" sz="2400" b="1" dirty="0">
                <a:latin typeface="Arial" panose="020B0604020202020204" pitchFamily="34" charset="0"/>
                <a:ea typeface="Calibri" panose="020F0502020204030204" pitchFamily="34" charset="0"/>
                <a:cs typeface="Arial" panose="020B0604020202020204" pitchFamily="34" charset="0"/>
              </a:rPr>
              <a:t>Conseils retenus par les mères</a:t>
            </a:r>
          </a:p>
          <a:p>
            <a:pPr lvl="1" indent="-457200">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Deux avantages de l’allaitement maternel exclusif ont été retenus par plus de la moitié des mères</a:t>
            </a:r>
          </a:p>
          <a:p>
            <a:pPr lvl="3" indent="-457200">
              <a:spcAft>
                <a:spcPts val="300"/>
              </a:spcAft>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Bonne croissance du nouveau-né </a:t>
            </a:r>
          </a:p>
          <a:p>
            <a:pPr lvl="3" indent="-457200">
              <a:spcAft>
                <a:spcPts val="300"/>
              </a:spcAft>
              <a:buClr>
                <a:srgbClr val="002060"/>
              </a:buClr>
              <a:buFont typeface="Times New Roman" panose="02020603050405020304" pitchFamily="18" charset="0"/>
              <a:buChar char="-"/>
              <a:tabLst>
                <a:tab pos="826770" algn="l"/>
                <a:tab pos="2333625" algn="l"/>
              </a:tabLst>
            </a:pPr>
            <a:r>
              <a:rPr lang="fr-FR" sz="2300" dirty="0">
                <a:latin typeface="Arial" panose="020B0604020202020204" pitchFamily="34" charset="0"/>
                <a:ea typeface="Calibri" panose="020F0502020204030204" pitchFamily="34" charset="0"/>
                <a:cs typeface="Arial" panose="020B0604020202020204" pitchFamily="34" charset="0"/>
              </a:rPr>
              <a:t>Protection contre les maladies  </a:t>
            </a:r>
          </a:p>
          <a:p>
            <a:pPr lvl="1" indent="-457200">
              <a:spcAft>
                <a:spcPts val="600"/>
              </a:spcAft>
              <a:buClr>
                <a:srgbClr val="002060"/>
              </a:buClr>
              <a:buFont typeface="Wingdings 2" panose="05020102010507070707" pitchFamily="18" charset="2"/>
              <a:buChar char=""/>
              <a:tabLst>
                <a:tab pos="826770" algn="l"/>
                <a:tab pos="2333625" algn="l"/>
              </a:tabLst>
              <a:defRPr/>
            </a:pPr>
            <a:r>
              <a:rPr lang="fr-FR" sz="2400" dirty="0">
                <a:latin typeface="Arial" panose="020B0604020202020204" pitchFamily="34" charset="0"/>
                <a:ea typeface="Calibri" panose="020F0502020204030204" pitchFamily="34" charset="0"/>
                <a:cs typeface="Arial" panose="020B0604020202020204" pitchFamily="34" charset="0"/>
              </a:rPr>
              <a:t>le maintien de la température corporelle a été le moins retenu</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5" name="Title 1"/>
          <p:cNvSpPr txBox="1">
            <a:spLocks/>
          </p:cNvSpPr>
          <p:nvPr/>
        </p:nvSpPr>
        <p:spPr bwMode="auto">
          <a:xfrm>
            <a:off x="0" y="45719"/>
            <a:ext cx="10508342" cy="72136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lvl="0" algn="ctr"/>
            <a:r>
              <a:rPr lang="fr-FR" sz="4400" b="1" dirty="0">
                <a:solidFill>
                  <a:schemeClr val="bg1"/>
                </a:solidFill>
                <a:ea typeface="Cambria" panose="02040503050406030204" pitchFamily="18" charset="0"/>
                <a:cs typeface="Arial" panose="020B0604020202020204" pitchFamily="34" charset="0"/>
              </a:rPr>
              <a:t>Nouveau-né (2/2) </a:t>
            </a:r>
          </a:p>
        </p:txBody>
      </p:sp>
    </p:spTree>
    <p:custDataLst>
      <p:tags r:id="rId1"/>
    </p:custDataLst>
    <p:extLst>
      <p:ext uri="{BB962C8B-B14F-4D97-AF65-F5344CB8AC3E}">
        <p14:creationId xmlns:p14="http://schemas.microsoft.com/office/powerpoint/2010/main" val="2475850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944880" y="2036763"/>
            <a:ext cx="9719456" cy="2387600"/>
          </a:xfrm>
        </p:spPr>
        <p:txBody>
          <a:bodyPr>
            <a:normAutofit/>
          </a:bodyPr>
          <a:lstStyle/>
          <a:p>
            <a:r>
              <a:rPr lang="en-US" dirty="0">
                <a:solidFill>
                  <a:schemeClr val="bg1"/>
                </a:solidFill>
                <a:latin typeface="Arial" panose="020B0604020202020204" pitchFamily="34" charset="0"/>
                <a:cs typeface="Arial" panose="020B0604020202020204" pitchFamily="34" charset="0"/>
              </a:rPr>
              <a:t>RESULTATS CLES</a:t>
            </a:r>
            <a:br>
              <a:rPr lang="en-US" dirty="0">
                <a:solidFill>
                  <a:schemeClr val="bg1"/>
                </a:solidFill>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316480" y="2481193"/>
            <a:ext cx="7800108" cy="1257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6000" b="1" dirty="0">
                <a:solidFill>
                  <a:srgbClr val="065F80"/>
                </a:solidFill>
                <a:cs typeface="Arial" panose="020B0604020202020204" pitchFamily="34" charset="0"/>
              </a:rPr>
              <a:t>LIMITES </a:t>
            </a:r>
          </a:p>
        </p:txBody>
      </p:sp>
    </p:spTree>
    <p:extLst>
      <p:ext uri="{BB962C8B-B14F-4D97-AF65-F5344CB8AC3E}">
        <p14:creationId xmlns:p14="http://schemas.microsoft.com/office/powerpoint/2010/main" val="3678273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647445" y="-142240"/>
            <a:ext cx="997778" cy="965200"/>
          </a:xfrm>
          <a:prstGeom prst="rect">
            <a:avLst/>
          </a:prstGeom>
        </p:spPr>
      </p:pic>
      <p:sp>
        <p:nvSpPr>
          <p:cNvPr id="6" name="Title 1"/>
          <p:cNvSpPr txBox="1">
            <a:spLocks/>
          </p:cNvSpPr>
          <p:nvPr/>
        </p:nvSpPr>
        <p:spPr bwMode="auto">
          <a:xfrm>
            <a:off x="139103" y="0"/>
            <a:ext cx="10508342" cy="670560"/>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cs typeface="Arial" panose="020B0604020202020204" pitchFamily="34" charset="0"/>
              </a:rPr>
              <a:t>Limites</a:t>
            </a:r>
          </a:p>
        </p:txBody>
      </p:sp>
      <p:sp>
        <p:nvSpPr>
          <p:cNvPr id="3" name="Rectangle 2"/>
          <p:cNvSpPr/>
          <p:nvPr/>
        </p:nvSpPr>
        <p:spPr>
          <a:xfrm>
            <a:off x="139103" y="670560"/>
            <a:ext cx="11362017" cy="4185920"/>
          </a:xfrm>
          <a:prstGeom prst="rect">
            <a:avLst/>
          </a:prstGeom>
        </p:spPr>
        <p:txBody>
          <a:bodyPr wrap="square">
            <a:spAutoFit/>
          </a:bodyPr>
          <a:lstStyle/>
          <a:p>
            <a:pPr lvl="2" indent="-457200">
              <a:lnSpc>
                <a:spcPct val="150000"/>
              </a:lnSpc>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cs typeface="Arial" panose="020B0604020202020204" pitchFamily="34" charset="0"/>
              </a:rPr>
              <a:t>Etude transversale : réalité du moment de l’enquête</a:t>
            </a:r>
            <a:endParaRPr lang="fr-FR" sz="2400" dirty="0">
              <a:latin typeface="Arial" panose="020B0604020202020204" pitchFamily="34" charset="0"/>
              <a:ea typeface="Calibri" panose="020F0502020204030204" pitchFamily="34" charset="0"/>
              <a:cs typeface="Arial" panose="020B0604020202020204" pitchFamily="34" charset="0"/>
            </a:endParaRPr>
          </a:p>
          <a:p>
            <a:pPr lvl="2" indent="-457200">
              <a:lnSpc>
                <a:spcPct val="150000"/>
              </a:lnSpc>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Non évaluation de l’ensemble des ASC échantillonnés pour raison d’inaccessibilité des sites liée à l’état des routes rendu impraticable par la pluie et de l’insécurité à Nara</a:t>
            </a:r>
          </a:p>
          <a:p>
            <a:pPr lvl="2" indent="-457200">
              <a:lnSpc>
                <a:spcPct val="150000"/>
              </a:lnSpc>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Impact d’être évalué pour un observateur nouveau </a:t>
            </a:r>
          </a:p>
          <a:p>
            <a:pPr lvl="2" indent="-457200">
              <a:lnSpc>
                <a:spcPct val="150000"/>
              </a:lnSpc>
              <a:spcAft>
                <a:spcPts val="600"/>
              </a:spcAft>
              <a:buClr>
                <a:srgbClr val="002060"/>
              </a:buClr>
              <a:buFont typeface="Wingdings 2" panose="05020102010507070707" pitchFamily="18" charset="2"/>
              <a:buChar char=""/>
              <a:tabLst>
                <a:tab pos="826770" algn="l"/>
                <a:tab pos="2333625" algn="l"/>
              </a:tabLst>
            </a:pPr>
            <a:r>
              <a:rPr lang="fr-FR" sz="2400" dirty="0">
                <a:latin typeface="Arial" panose="020B0604020202020204" pitchFamily="34" charset="0"/>
                <a:ea typeface="Calibri" panose="020F0502020204030204" pitchFamily="34" charset="0"/>
                <a:cs typeface="Arial" panose="020B0604020202020204" pitchFamily="34" charset="0"/>
              </a:rPr>
              <a:t>Non-disponibilité de certaines mères pendant la journée à cause des travaux champêtres. </a:t>
            </a:r>
          </a:p>
        </p:txBody>
      </p:sp>
    </p:spTree>
    <p:custDataLst>
      <p:tags r:id="rId1"/>
    </p:custDataLst>
    <p:extLst>
      <p:ext uri="{BB962C8B-B14F-4D97-AF65-F5344CB8AC3E}">
        <p14:creationId xmlns:p14="http://schemas.microsoft.com/office/powerpoint/2010/main" val="274764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err="1">
                <a:solidFill>
                  <a:schemeClr val="bg1"/>
                </a:solidFill>
              </a:rPr>
              <a:t>Contexte</a:t>
            </a:r>
            <a:r>
              <a:rPr lang="en-US" sz="4400" b="1" dirty="0">
                <a:solidFill>
                  <a:schemeClr val="bg1"/>
                </a:solidFill>
              </a:rPr>
              <a:t> / justification (3/5)</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5" name="Content Placeholder 2"/>
          <p:cNvSpPr txBox="1">
            <a:spLocks/>
          </p:cNvSpPr>
          <p:nvPr/>
        </p:nvSpPr>
        <p:spPr>
          <a:xfrm>
            <a:off x="799441" y="838488"/>
            <a:ext cx="11089560" cy="5267368"/>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Partenariat pour amélioration de la SMNI dans les régions du projet :</a:t>
            </a:r>
          </a:p>
          <a:p>
            <a:pPr lvl="1"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Croix-Rouge Canadienne (CRC), Malienne &amp; Ministère de la Santé du Mali</a:t>
            </a:r>
          </a:p>
          <a:p>
            <a:pPr lvl="1"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Objectif final du projet : contribuer à la réduction des taux de mortalité et morbidité maternelle et infantile dans deux régions Koulikoro et Sikasso</a:t>
            </a:r>
          </a:p>
          <a:p>
            <a:pPr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Districts concernés : Banamba, </a:t>
            </a:r>
            <a:r>
              <a:rPr lang="fr-FR" sz="2100" dirty="0" err="1">
                <a:latin typeface="Arial" panose="020B0604020202020204" pitchFamily="34" charset="0"/>
                <a:cs typeface="Arial" panose="020B0604020202020204" pitchFamily="34" charset="0"/>
              </a:rPr>
              <a:t>Dioïla</a:t>
            </a:r>
            <a:r>
              <a:rPr lang="fr-FR" sz="2100" dirty="0">
                <a:latin typeface="Arial" panose="020B0604020202020204" pitchFamily="34" charset="0"/>
                <a:cs typeface="Arial" panose="020B0604020202020204" pitchFamily="34" charset="0"/>
              </a:rPr>
              <a:t>, Kolokani, Koulikoro et Nara et Sikasso</a:t>
            </a:r>
          </a:p>
          <a:p>
            <a:pPr marL="0" indent="0" algn="just">
              <a:lnSpc>
                <a:spcPct val="100000"/>
              </a:lnSpc>
              <a:buClr>
                <a:srgbClr val="002060"/>
              </a:buClr>
              <a:buNone/>
            </a:pPr>
            <a:r>
              <a:rPr lang="fr-FR" sz="2100" b="1" dirty="0">
                <a:latin typeface="Arial" panose="020B0604020202020204" pitchFamily="34" charset="0"/>
                <a:cs typeface="Arial" panose="020B0604020202020204" pitchFamily="34" charset="0"/>
              </a:rPr>
              <a:t>Actions du projet :</a:t>
            </a:r>
          </a:p>
          <a:p>
            <a:pPr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Formation : </a:t>
            </a:r>
          </a:p>
          <a:p>
            <a:pPr lvl="1"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Personnel du MSHP, de 126 CSCom et 6 </a:t>
            </a:r>
            <a:r>
              <a:rPr lang="fr-FR" sz="2100" dirty="0" err="1">
                <a:latin typeface="Arial" panose="020B0604020202020204" pitchFamily="34" charset="0"/>
                <a:cs typeface="Arial" panose="020B0604020202020204" pitchFamily="34" charset="0"/>
              </a:rPr>
              <a:t>CSRef</a:t>
            </a:r>
            <a:r>
              <a:rPr lang="fr-FR" sz="2100" dirty="0">
                <a:latin typeface="Arial" panose="020B0604020202020204" pitchFamily="34" charset="0"/>
                <a:cs typeface="Arial" panose="020B0604020202020204" pitchFamily="34" charset="0"/>
              </a:rPr>
              <a:t> </a:t>
            </a:r>
          </a:p>
          <a:p>
            <a:pPr lvl="1"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ASC : 441</a:t>
            </a:r>
          </a:p>
          <a:p>
            <a:pPr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Dotation des ASC : </a:t>
            </a:r>
          </a:p>
          <a:p>
            <a:pPr lvl="1"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Kits de médicaments essentiels, </a:t>
            </a:r>
          </a:p>
          <a:p>
            <a:pPr lvl="1"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Matériels, </a:t>
            </a:r>
          </a:p>
          <a:p>
            <a:pPr lvl="1" algn="just">
              <a:lnSpc>
                <a:spcPct val="100000"/>
              </a:lnSpc>
              <a:buClr>
                <a:srgbClr val="002060"/>
              </a:buClr>
              <a:buFont typeface="Wingdings 2" panose="05020102010507070707" pitchFamily="18" charset="2"/>
              <a:buChar char=""/>
            </a:pPr>
            <a:r>
              <a:rPr lang="fr-FR" sz="2100" dirty="0">
                <a:latin typeface="Arial" panose="020B0604020202020204" pitchFamily="34" charset="0"/>
                <a:cs typeface="Arial" panose="020B0604020202020204" pitchFamily="34" charset="0"/>
              </a:rPr>
              <a:t>Outils de collecte de données et </a:t>
            </a:r>
            <a:r>
              <a:rPr lang="fr-CA" sz="2100" dirty="0">
                <a:latin typeface="Arial" panose="020B0604020202020204" pitchFamily="34" charset="0"/>
                <a:cs typeface="Arial" panose="020B0604020202020204" pitchFamily="34" charset="0"/>
              </a:rPr>
              <a:t>tout l’appui qui va avec</a:t>
            </a:r>
            <a:endParaRPr lang="fr-FR" sz="2100" dirty="0">
              <a:latin typeface="Arial" panose="020B0604020202020204" pitchFamily="34" charset="0"/>
              <a:cs typeface="Arial" panose="020B0604020202020204" pitchFamily="34" charset="0"/>
            </a:endParaRPr>
          </a:p>
          <a:p>
            <a:pPr marL="0" indent="0" algn="just">
              <a:lnSpc>
                <a:spcPct val="150000"/>
              </a:lnSpc>
              <a:buClr>
                <a:srgbClr val="002060"/>
              </a:buClr>
              <a:buNone/>
            </a:pPr>
            <a:endParaRPr lang="en-US" sz="21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06050"/>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en-US" dirty="0">
                <a:solidFill>
                  <a:schemeClr val="bg1"/>
                </a:solidFill>
              </a:rPr>
              <a:t>RESULTATS CLES</a:t>
            </a:r>
            <a:br>
              <a:rPr lang="en-US" dirty="0">
                <a:solidFill>
                  <a:schemeClr val="bg1"/>
                </a:solidFill>
              </a:rPr>
            </a:br>
            <a:endParaRPr lang="fr-FR" dirty="0"/>
          </a:p>
        </p:txBody>
      </p:sp>
      <p:sp>
        <p:nvSpPr>
          <p:cNvPr id="4" name="Title 1"/>
          <p:cNvSpPr txBox="1">
            <a:spLocks/>
          </p:cNvSpPr>
          <p:nvPr/>
        </p:nvSpPr>
        <p:spPr bwMode="auto">
          <a:xfrm>
            <a:off x="838164" y="2096799"/>
            <a:ext cx="10942709" cy="15820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6000" b="1" dirty="0">
                <a:solidFill>
                  <a:srgbClr val="065F80"/>
                </a:solidFill>
                <a:cs typeface="Arial" panose="020B0604020202020204" pitchFamily="34" charset="0"/>
              </a:rPr>
              <a:t>RECOMMANDATIONS </a:t>
            </a:r>
          </a:p>
        </p:txBody>
      </p:sp>
    </p:spTree>
    <p:extLst>
      <p:ext uri="{BB962C8B-B14F-4D97-AF65-F5344CB8AC3E}">
        <p14:creationId xmlns:p14="http://schemas.microsoft.com/office/powerpoint/2010/main" val="3015122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6" name="Title 1"/>
          <p:cNvSpPr txBox="1">
            <a:spLocks/>
          </p:cNvSpPr>
          <p:nvPr/>
        </p:nvSpPr>
        <p:spPr bwMode="auto">
          <a:xfrm>
            <a:off x="0" y="0"/>
            <a:ext cx="10508342"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Recommandations</a:t>
            </a:r>
            <a:r>
              <a:rPr lang="en-US" sz="4400" b="1" dirty="0">
                <a:solidFill>
                  <a:schemeClr val="bg1"/>
                </a:solidFill>
              </a:rPr>
              <a:t> (1/3) </a:t>
            </a:r>
          </a:p>
        </p:txBody>
      </p:sp>
      <p:sp>
        <p:nvSpPr>
          <p:cNvPr id="2" name="Rectangle 1"/>
          <p:cNvSpPr/>
          <p:nvPr/>
        </p:nvSpPr>
        <p:spPr>
          <a:xfrm>
            <a:off x="157658" y="1034503"/>
            <a:ext cx="11309475" cy="4565352"/>
          </a:xfrm>
          <a:prstGeom prst="rect">
            <a:avLst/>
          </a:prstGeom>
        </p:spPr>
        <p:txBody>
          <a:bodyPr wrap="square">
            <a:spAutoFit/>
          </a:bodyPr>
          <a:lstStyle/>
          <a:p>
            <a:pPr marL="228600" indent="-228600" algn="just">
              <a:spcBef>
                <a:spcPts val="1000"/>
              </a:spcBef>
              <a:spcAft>
                <a:spcPts val="600"/>
              </a:spcAft>
              <a:buClr>
                <a:srgbClr val="002060"/>
              </a:buClr>
              <a:buFont typeface="Wingdings 2" panose="05020102010507070707" pitchFamily="18" charset="2"/>
              <a:buChar char=""/>
            </a:pPr>
            <a:r>
              <a:rPr lang="fr-FR" sz="2400" b="1" dirty="0">
                <a:latin typeface="Arial" panose="020B0604020202020204" pitchFamily="34" charset="0"/>
                <a:cs typeface="Arial" panose="020B0604020202020204" pitchFamily="34" charset="0"/>
              </a:rPr>
              <a:t>Renforcer la capacité des ASC en mettant l’accent sur les insuffisances constatées pendant l’évaluation</a:t>
            </a:r>
            <a:r>
              <a:rPr lang="fr-FR" sz="2400" dirty="0">
                <a:latin typeface="Arial" panose="020B0604020202020204" pitchFamily="34" charset="0"/>
                <a:cs typeface="Arial" panose="020B0604020202020204" pitchFamily="34" charset="0"/>
              </a:rPr>
              <a:t>, notamment en matière de classification de la pneumonie et de traitement correct des pathologies de façon générale et du remplissage des supports</a:t>
            </a:r>
          </a:p>
          <a:p>
            <a:pPr marL="228600" indent="-228600" algn="just">
              <a:spcBef>
                <a:spcPts val="1000"/>
              </a:spcBef>
              <a:spcAft>
                <a:spcPts val="600"/>
              </a:spcAft>
              <a:buClr>
                <a:srgbClr val="002060"/>
              </a:buClr>
              <a:buFont typeface="Wingdings 2" panose="05020102010507070707" pitchFamily="18" charset="2"/>
              <a:buChar char=""/>
            </a:pPr>
            <a:r>
              <a:rPr lang="fr-FR" sz="2400" b="1" dirty="0">
                <a:latin typeface="Arial" panose="020B0604020202020204" pitchFamily="34" charset="0"/>
                <a:cs typeface="Arial" panose="020B0604020202020204" pitchFamily="34" charset="0"/>
              </a:rPr>
              <a:t>Sensibiliser et inciter les ASC à accroître la recherche de signes de danger chez les nouveau-nés</a:t>
            </a:r>
            <a:r>
              <a:rPr lang="fr-FR" sz="2400" dirty="0">
                <a:latin typeface="Arial" panose="020B0604020202020204" pitchFamily="34" charset="0"/>
                <a:cs typeface="Arial" panose="020B0604020202020204" pitchFamily="34" charset="0"/>
              </a:rPr>
              <a:t> pour une meilleure référence et prise en charge des cas qui le nécessitent</a:t>
            </a:r>
            <a:r>
              <a:rPr lang="fr-FR" sz="2400" dirty="0">
                <a:latin typeface="Arial" panose="020B0604020202020204" pitchFamily="34" charset="0"/>
                <a:ea typeface="+mj-ea"/>
                <a:cs typeface="Arial" panose="020B0604020202020204" pitchFamily="34" charset="0"/>
              </a:rPr>
              <a:t>  </a:t>
            </a:r>
          </a:p>
          <a:p>
            <a:pPr marL="228600" indent="-228600" algn="just">
              <a:spcBef>
                <a:spcPts val="1000"/>
              </a:spcBef>
              <a:spcAft>
                <a:spcPts val="600"/>
              </a:spcAft>
              <a:buClr>
                <a:srgbClr val="002060"/>
              </a:buClr>
              <a:buFont typeface="Wingdings 2" panose="05020102010507070707" pitchFamily="18" charset="2"/>
              <a:buChar char=""/>
            </a:pPr>
            <a:r>
              <a:rPr lang="fr-FR" sz="2400" b="1" dirty="0">
                <a:latin typeface="Arial" panose="020B0604020202020204" pitchFamily="34" charset="0"/>
                <a:cs typeface="Arial" panose="020B0604020202020204" pitchFamily="34" charset="0"/>
              </a:rPr>
              <a:t>Nécessiter de réviser l’approche ou stratégie de supervision des ASC</a:t>
            </a:r>
            <a:r>
              <a:rPr lang="fr-FR" sz="2400" dirty="0">
                <a:latin typeface="Arial" panose="020B0604020202020204" pitchFamily="34" charset="0"/>
                <a:cs typeface="Arial" panose="020B0604020202020204" pitchFamily="34" charset="0"/>
              </a:rPr>
              <a:t>. En plus de l’accroissement des rythmes de supervision dans certains districts (Koulikoro, notamment), il serait souhaitable d’inscrire les supervisions dans une perspective plus pratique et formative</a:t>
            </a:r>
            <a:r>
              <a:rPr lang="fr-FR" sz="2400" dirty="0">
                <a:latin typeface="Arial" panose="020B0604020202020204" pitchFamily="34" charset="0"/>
                <a:ea typeface="+mj-ea"/>
                <a:cs typeface="Arial" panose="020B0604020202020204" pitchFamily="34" charset="0"/>
              </a:rPr>
              <a:t> </a:t>
            </a:r>
          </a:p>
        </p:txBody>
      </p:sp>
    </p:spTree>
    <p:custDataLst>
      <p:tags r:id="rId1"/>
    </p:custDataLst>
    <p:extLst>
      <p:ext uri="{BB962C8B-B14F-4D97-AF65-F5344CB8AC3E}">
        <p14:creationId xmlns:p14="http://schemas.microsoft.com/office/powerpoint/2010/main" val="3747580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6" name="Title 1"/>
          <p:cNvSpPr txBox="1">
            <a:spLocks/>
          </p:cNvSpPr>
          <p:nvPr/>
        </p:nvSpPr>
        <p:spPr bwMode="auto">
          <a:xfrm>
            <a:off x="0" y="0"/>
            <a:ext cx="10508342"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Recommandations</a:t>
            </a:r>
            <a:r>
              <a:rPr lang="en-US" sz="4400" b="1" dirty="0">
                <a:solidFill>
                  <a:schemeClr val="bg1"/>
                </a:solidFill>
              </a:rPr>
              <a:t> (2/3) </a:t>
            </a:r>
          </a:p>
        </p:txBody>
      </p:sp>
      <p:sp>
        <p:nvSpPr>
          <p:cNvPr id="2" name="Rectangle 1"/>
          <p:cNvSpPr/>
          <p:nvPr/>
        </p:nvSpPr>
        <p:spPr>
          <a:xfrm>
            <a:off x="157658" y="1034503"/>
            <a:ext cx="11309475" cy="4565352"/>
          </a:xfrm>
          <a:prstGeom prst="rect">
            <a:avLst/>
          </a:prstGeom>
        </p:spPr>
        <p:txBody>
          <a:bodyPr wrap="square">
            <a:spAutoFit/>
          </a:bodyPr>
          <a:lstStyle/>
          <a:p>
            <a:pPr marL="228600" indent="-228600" algn="just">
              <a:spcBef>
                <a:spcPts val="1000"/>
              </a:spcBef>
              <a:spcAft>
                <a:spcPts val="600"/>
              </a:spcAft>
              <a:buClr>
                <a:srgbClr val="002060"/>
              </a:buClr>
              <a:buFont typeface="Wingdings 2" panose="05020102010507070707" pitchFamily="18" charset="2"/>
              <a:buChar char=""/>
            </a:pPr>
            <a:r>
              <a:rPr lang="fr-FR" sz="2400" b="1" dirty="0">
                <a:latin typeface="Arial" panose="020B0604020202020204" pitchFamily="34" charset="0"/>
                <a:cs typeface="Arial" panose="020B0604020202020204" pitchFamily="34" charset="0"/>
              </a:rPr>
              <a:t>Assurer la disponibilité en matériels et médicament dans tous les districts. </a:t>
            </a:r>
            <a:r>
              <a:rPr lang="fr-FR" sz="2400" dirty="0">
                <a:latin typeface="Arial" panose="020B0604020202020204" pitchFamily="34" charset="0"/>
                <a:cs typeface="Arial" panose="020B0604020202020204" pitchFamily="34" charset="0"/>
              </a:rPr>
              <a:t>Les résultats ont montré une insuffisance surtout en poubelle dans le district de Banamba. A Dioila, aucun ASC ne disposait d’agrafeuse. Les molécules comme le SRO, le fer/acide folique et le Plumpy Nut ont été retrouvées chez moins de la moitié des ASC</a:t>
            </a:r>
          </a:p>
          <a:p>
            <a:pPr algn="just">
              <a:spcBef>
                <a:spcPts val="1000"/>
              </a:spcBef>
              <a:spcAft>
                <a:spcPts val="600"/>
              </a:spcAft>
              <a:buClr>
                <a:srgbClr val="002060"/>
              </a:buClr>
            </a:pPr>
            <a:endParaRPr lang="fr-FR" sz="2400" dirty="0">
              <a:latin typeface="Arial" panose="020B0604020202020204" pitchFamily="34" charset="0"/>
              <a:cs typeface="Arial" panose="020B0604020202020204" pitchFamily="34" charset="0"/>
            </a:endParaRPr>
          </a:p>
          <a:p>
            <a:pPr marL="228600" lvl="0" indent="-228600" algn="just">
              <a:spcBef>
                <a:spcPts val="1000"/>
              </a:spcBef>
              <a:spcAft>
                <a:spcPts val="600"/>
              </a:spcAft>
              <a:buClr>
                <a:srgbClr val="002060"/>
              </a:buClr>
              <a:buFont typeface="Wingdings 2" panose="05020102010507070707" pitchFamily="18" charset="2"/>
              <a:buChar char=""/>
            </a:pPr>
            <a:r>
              <a:rPr lang="fr-FR" sz="2400" b="1" dirty="0">
                <a:latin typeface="Arial" panose="020B0604020202020204" pitchFamily="34" charset="0"/>
                <a:cs typeface="Arial" panose="020B0604020202020204" pitchFamily="34" charset="0"/>
              </a:rPr>
              <a:t>Renforcer la sensibilisation au niveau de la communauté pour améliorer l’utilisation des services des ASC. </a:t>
            </a:r>
            <a:r>
              <a:rPr lang="fr-FR" sz="2400" dirty="0">
                <a:latin typeface="Arial" panose="020B0604020202020204" pitchFamily="34" charset="0"/>
                <a:cs typeface="Arial" panose="020B0604020202020204" pitchFamily="34" charset="0"/>
              </a:rPr>
              <a:t>Au cours des 3 derniers mois, les ASC ont vu en moyenne 26 enfants malades  soit 2 enfants par semaine. La sous fréquentation est plus remarquable à Banamba où les ASC ont vu moins de 2  enfants par semaine.</a:t>
            </a:r>
          </a:p>
        </p:txBody>
      </p:sp>
    </p:spTree>
    <p:custDataLst>
      <p:tags r:id="rId1"/>
    </p:custDataLst>
    <p:extLst>
      <p:ext uri="{BB962C8B-B14F-4D97-AF65-F5344CB8AC3E}">
        <p14:creationId xmlns:p14="http://schemas.microsoft.com/office/powerpoint/2010/main" val="4179532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6" name="Title 1"/>
          <p:cNvSpPr txBox="1">
            <a:spLocks/>
          </p:cNvSpPr>
          <p:nvPr/>
        </p:nvSpPr>
        <p:spPr bwMode="auto">
          <a:xfrm>
            <a:off x="0" y="0"/>
            <a:ext cx="10508342"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fr-FR" sz="4400" b="1" dirty="0">
                <a:solidFill>
                  <a:schemeClr val="bg1"/>
                </a:solidFill>
              </a:rPr>
              <a:t>Recommandations</a:t>
            </a:r>
            <a:r>
              <a:rPr lang="en-US" sz="4400" b="1" dirty="0">
                <a:solidFill>
                  <a:schemeClr val="bg1"/>
                </a:solidFill>
              </a:rPr>
              <a:t> (3/3) </a:t>
            </a:r>
          </a:p>
        </p:txBody>
      </p:sp>
      <p:sp>
        <p:nvSpPr>
          <p:cNvPr id="2" name="Rectangle 1"/>
          <p:cNvSpPr/>
          <p:nvPr/>
        </p:nvSpPr>
        <p:spPr>
          <a:xfrm>
            <a:off x="196645" y="979912"/>
            <a:ext cx="11309475" cy="4606389"/>
          </a:xfrm>
          <a:prstGeom prst="rect">
            <a:avLst/>
          </a:prstGeom>
        </p:spPr>
        <p:txBody>
          <a:bodyPr wrap="square">
            <a:spAutoFit/>
          </a:bodyPr>
          <a:lstStyle/>
          <a:p>
            <a:pPr marL="228600" indent="-228600" algn="just">
              <a:spcBef>
                <a:spcPts val="1000"/>
              </a:spcBef>
              <a:spcAft>
                <a:spcPts val="600"/>
              </a:spcAft>
              <a:buClr>
                <a:srgbClr val="002060"/>
              </a:buClr>
              <a:buFont typeface="Wingdings 2" panose="05020102010507070707" pitchFamily="18" charset="2"/>
              <a:buChar char=""/>
            </a:pPr>
            <a:r>
              <a:rPr lang="fr-FR" sz="2400" b="1" dirty="0">
                <a:latin typeface="Arial" panose="020B0604020202020204" pitchFamily="34" charset="0"/>
                <a:cs typeface="Arial" panose="020B0604020202020204" pitchFamily="34" charset="0"/>
              </a:rPr>
              <a:t>Faire une étude qualitative pour explorer </a:t>
            </a:r>
            <a:r>
              <a:rPr lang="fr-FR" sz="2400" dirty="0">
                <a:latin typeface="Arial" panose="020B0604020202020204" pitchFamily="34" charset="0"/>
                <a:cs typeface="Arial" panose="020B0604020202020204" pitchFamily="34" charset="0"/>
              </a:rPr>
              <a:t>: </a:t>
            </a:r>
          </a:p>
          <a:p>
            <a:pPr marL="742950" lvl="1" indent="-285750" algn="just">
              <a:spcBef>
                <a:spcPts val="1000"/>
              </a:spcBef>
              <a:spcAft>
                <a:spcPts val="600"/>
              </a:spcAft>
              <a:buClr>
                <a:srgbClr val="002060"/>
              </a:buClr>
              <a:buFont typeface="Calibri" panose="020F0502020204030204" pitchFamily="34" charset="0"/>
              <a:buChar char="-"/>
            </a:pPr>
            <a:r>
              <a:rPr lang="fr-FR" sz="2400" dirty="0">
                <a:latin typeface="Arial" panose="020B0604020202020204" pitchFamily="34" charset="0"/>
                <a:cs typeface="Arial" panose="020B0604020202020204" pitchFamily="34" charset="0"/>
              </a:rPr>
              <a:t>les raisons de la proportion élevée des nouveau-nés avec signe de danger non référés par les ASC. Les résultats de l’évaluation ont montré que plus de la moitié des nouveau-nés présentant un signe de danger n’ont pas été référés </a:t>
            </a:r>
          </a:p>
          <a:p>
            <a:pPr marL="742950" lvl="1" indent="-285750" algn="just">
              <a:spcBef>
                <a:spcPts val="1000"/>
              </a:spcBef>
              <a:spcAft>
                <a:spcPts val="600"/>
              </a:spcAft>
              <a:buClr>
                <a:srgbClr val="002060"/>
              </a:buClr>
              <a:buFont typeface="Calibri" panose="020F0502020204030204" pitchFamily="34" charset="0"/>
              <a:buChar char="-"/>
            </a:pPr>
            <a:r>
              <a:rPr lang="fr-FR" sz="2400" dirty="0">
                <a:latin typeface="Arial" panose="020B0604020202020204" pitchFamily="34" charset="0"/>
                <a:cs typeface="Arial" panose="020B0604020202020204" pitchFamily="34" charset="0"/>
              </a:rPr>
              <a:t>les raisons de la sous fréquentation des services des ASC</a:t>
            </a:r>
          </a:p>
          <a:p>
            <a:pPr marL="228600" indent="-228600" algn="just">
              <a:spcBef>
                <a:spcPts val="1000"/>
              </a:spcBef>
              <a:spcAft>
                <a:spcPts val="600"/>
              </a:spcAft>
              <a:buClr>
                <a:srgbClr val="002060"/>
              </a:buClr>
              <a:buFont typeface="Wingdings 2" panose="05020102010507070707" pitchFamily="18" charset="2"/>
              <a:buChar char=""/>
            </a:pPr>
            <a:r>
              <a:rPr lang="fr-FR" sz="2400" b="1" dirty="0" smtClean="0">
                <a:latin typeface="Arial" panose="020B0604020202020204" pitchFamily="34" charset="0"/>
                <a:ea typeface="+mj-ea"/>
                <a:cs typeface="Arial" panose="020B0604020202020204" pitchFamily="34" charset="0"/>
              </a:rPr>
              <a:t>Impliquer davantage le personnel de la mairie dans les activités SEC </a:t>
            </a:r>
            <a:r>
              <a:rPr lang="fr-FR" sz="2400" dirty="0" smtClean="0">
                <a:latin typeface="Arial" panose="020B0604020202020204" pitchFamily="34" charset="0"/>
                <a:ea typeface="+mj-ea"/>
                <a:cs typeface="Arial" panose="020B0604020202020204" pitchFamily="34" charset="0"/>
              </a:rPr>
              <a:t>pour </a:t>
            </a:r>
            <a:r>
              <a:rPr lang="fr-FR" sz="2400" dirty="0">
                <a:latin typeface="Arial" panose="020B0604020202020204" pitchFamily="34" charset="0"/>
                <a:ea typeface="+mj-ea"/>
                <a:cs typeface="Arial" panose="020B0604020202020204" pitchFamily="34" charset="0"/>
              </a:rPr>
              <a:t>une meilleure pérennisation de la stratégie </a:t>
            </a:r>
            <a:endParaRPr lang="fr-FR" sz="2400" dirty="0">
              <a:latin typeface="Arial" panose="020B0604020202020204" pitchFamily="34" charset="0"/>
              <a:cs typeface="Arial" panose="020B0604020202020204" pitchFamily="34" charset="0"/>
            </a:endParaRPr>
          </a:p>
          <a:p>
            <a:r>
              <a:rPr lang="fr-FR" sz="2400" b="1" dirty="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a:p>
            <a:pPr marL="228600" indent="-228600" algn="just">
              <a:spcBef>
                <a:spcPts val="1000"/>
              </a:spcBef>
              <a:spcAft>
                <a:spcPts val="600"/>
              </a:spcAft>
              <a:buClr>
                <a:srgbClr val="002060"/>
              </a:buClr>
              <a:buFont typeface="Wingdings 2" panose="05020102010507070707" pitchFamily="18" charset="2"/>
              <a:buChar char=""/>
            </a:pPr>
            <a:endParaRPr lang="fr-FR" sz="2400" dirty="0">
              <a:latin typeface="Arial" panose="020B0604020202020204" pitchFamily="34" charset="0"/>
              <a:ea typeface="+mj-ea"/>
              <a:cs typeface="Arial" panose="020B0604020202020204" pitchFamily="34" charset="0"/>
            </a:endParaRPr>
          </a:p>
        </p:txBody>
      </p:sp>
    </p:spTree>
    <p:custDataLst>
      <p:tags r:id="rId1"/>
    </p:custDataLst>
    <p:extLst>
      <p:ext uri="{BB962C8B-B14F-4D97-AF65-F5344CB8AC3E}">
        <p14:creationId xmlns:p14="http://schemas.microsoft.com/office/powerpoint/2010/main" val="1176455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5590" y="1773295"/>
            <a:ext cx="9308170" cy="2331345"/>
          </a:xfrm>
        </p:spPr>
        <p:txBody>
          <a:bodyPr>
            <a:noAutofit/>
          </a:bodyPr>
          <a:lstStyle/>
          <a:p>
            <a:r>
              <a:rPr lang="fr-FR" sz="3600" dirty="0">
                <a:latin typeface="Arial" panose="020B0604020202020204" pitchFamily="34" charset="0"/>
                <a:cs typeface="Arial" panose="020B0604020202020204" pitchFamily="34" charset="0"/>
              </a:rPr>
              <a:t/>
            </a:r>
            <a:br>
              <a:rPr lang="fr-FR" sz="3600" dirty="0">
                <a:latin typeface="Arial" panose="020B0604020202020204" pitchFamily="34" charset="0"/>
                <a:cs typeface="Arial" panose="020B0604020202020204" pitchFamily="34" charset="0"/>
              </a:rPr>
            </a:br>
            <a:r>
              <a:rPr lang="fr-FR" sz="6600" dirty="0">
                <a:latin typeface="Arial" panose="020B0604020202020204" pitchFamily="34" charset="0"/>
                <a:cs typeface="Arial" panose="020B0604020202020204" pitchFamily="34" charset="0"/>
              </a:rPr>
              <a:t>Merci de votre aimable attention</a:t>
            </a:r>
            <a:endParaRPr lang="fr-FR"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9757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1600" y="369381"/>
            <a:ext cx="8200571"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err="1">
                <a:solidFill>
                  <a:schemeClr val="bg1"/>
                </a:solidFill>
              </a:rPr>
              <a:t>Voies</a:t>
            </a:r>
            <a:r>
              <a:rPr lang="en-US" sz="4400" b="1" dirty="0">
                <a:solidFill>
                  <a:schemeClr val="bg1"/>
                </a:solidFill>
              </a:rPr>
              <a:t> </a:t>
            </a:r>
            <a:r>
              <a:rPr lang="en-US" sz="4400" b="1" dirty="0" err="1">
                <a:solidFill>
                  <a:schemeClr val="bg1"/>
                </a:solidFill>
              </a:rPr>
              <a:t>d’accès</a:t>
            </a:r>
            <a:r>
              <a:rPr lang="en-US" sz="4400" b="1" dirty="0">
                <a:solidFill>
                  <a:schemeClr val="bg1"/>
                </a:solidFill>
              </a:rPr>
              <a:t> au site ASC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674" y="1088572"/>
            <a:ext cx="3639553" cy="5154573"/>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1228" y="1088572"/>
            <a:ext cx="4340772" cy="5044214"/>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0" y="1088572"/>
            <a:ext cx="4090495" cy="5154573"/>
          </a:xfrm>
          <a:prstGeom prst="rect">
            <a:avLst/>
          </a:prstGeom>
        </p:spPr>
      </p:pic>
    </p:spTree>
    <p:extLst>
      <p:ext uri="{BB962C8B-B14F-4D97-AF65-F5344CB8AC3E}">
        <p14:creationId xmlns:p14="http://schemas.microsoft.com/office/powerpoint/2010/main" val="856925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1088572"/>
            <a:ext cx="9562662" cy="4977715"/>
          </a:xfrm>
          <a:prstGeom prst="rect">
            <a:avLst/>
          </a:prstGeom>
        </p:spPr>
      </p:pic>
      <p:sp>
        <p:nvSpPr>
          <p:cNvPr id="4" name="Title 1"/>
          <p:cNvSpPr txBox="1">
            <a:spLocks/>
          </p:cNvSpPr>
          <p:nvPr/>
        </p:nvSpPr>
        <p:spPr bwMode="auto">
          <a:xfrm>
            <a:off x="101600" y="369381"/>
            <a:ext cx="8200571"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a:solidFill>
                  <a:schemeClr val="bg1"/>
                </a:solidFill>
              </a:rPr>
              <a:t>Un village site ASC </a:t>
            </a:r>
          </a:p>
        </p:txBody>
      </p:sp>
    </p:spTree>
    <p:extLst>
      <p:ext uri="{BB962C8B-B14F-4D97-AF65-F5344CB8AC3E}">
        <p14:creationId xmlns:p14="http://schemas.microsoft.com/office/powerpoint/2010/main" val="4033255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1088572"/>
            <a:ext cx="8200571" cy="4977715"/>
          </a:xfrm>
          <a:prstGeom prst="rect">
            <a:avLst/>
          </a:prstGeom>
        </p:spPr>
      </p:pic>
      <p:sp>
        <p:nvSpPr>
          <p:cNvPr id="5" name="Title 1"/>
          <p:cNvSpPr txBox="1">
            <a:spLocks/>
          </p:cNvSpPr>
          <p:nvPr/>
        </p:nvSpPr>
        <p:spPr bwMode="auto">
          <a:xfrm>
            <a:off x="101600" y="369381"/>
            <a:ext cx="8200571"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a:solidFill>
                  <a:schemeClr val="bg1"/>
                </a:solidFill>
              </a:rPr>
              <a:t>Un village satellite  </a:t>
            </a:r>
          </a:p>
        </p:txBody>
      </p:sp>
    </p:spTree>
    <p:extLst>
      <p:ext uri="{BB962C8B-B14F-4D97-AF65-F5344CB8AC3E}">
        <p14:creationId xmlns:p14="http://schemas.microsoft.com/office/powerpoint/2010/main" val="2223007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24758"/>
            <a:ext cx="8302172" cy="5833241"/>
          </a:xfrm>
          <a:prstGeom prst="rect">
            <a:avLst/>
          </a:prstGeom>
        </p:spPr>
      </p:pic>
      <p:sp>
        <p:nvSpPr>
          <p:cNvPr id="4" name="Title 1"/>
          <p:cNvSpPr txBox="1">
            <a:spLocks/>
          </p:cNvSpPr>
          <p:nvPr/>
        </p:nvSpPr>
        <p:spPr bwMode="auto">
          <a:xfrm>
            <a:off x="101600" y="369381"/>
            <a:ext cx="8200571" cy="719191"/>
          </a:xfrm>
          <a:prstGeom prst="rect">
            <a:avLst/>
          </a:prstGeom>
          <a:solidFill>
            <a:srgbClr val="065F80"/>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err="1">
                <a:solidFill>
                  <a:schemeClr val="bg1"/>
                </a:solidFill>
              </a:rPr>
              <a:t>Entretien</a:t>
            </a:r>
            <a:r>
              <a:rPr lang="en-US" sz="4400" b="1" dirty="0">
                <a:solidFill>
                  <a:schemeClr val="bg1"/>
                </a:solidFill>
              </a:rPr>
              <a:t> avec </a:t>
            </a:r>
            <a:r>
              <a:rPr lang="en-US" sz="4400" b="1" dirty="0" err="1">
                <a:solidFill>
                  <a:schemeClr val="bg1"/>
                </a:solidFill>
              </a:rPr>
              <a:t>l’ASC</a:t>
            </a:r>
            <a:r>
              <a:rPr lang="en-US" sz="4400" b="1" dirty="0">
                <a:solidFill>
                  <a:schemeClr val="bg1"/>
                </a:solidFill>
              </a:rPr>
              <a:t> </a:t>
            </a:r>
          </a:p>
        </p:txBody>
      </p:sp>
    </p:spTree>
    <p:extLst>
      <p:ext uri="{BB962C8B-B14F-4D97-AF65-F5344CB8AC3E}">
        <p14:creationId xmlns:p14="http://schemas.microsoft.com/office/powerpoint/2010/main" val="33333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err="1">
                <a:solidFill>
                  <a:schemeClr val="bg1"/>
                </a:solidFill>
              </a:rPr>
              <a:t>Contexte</a:t>
            </a:r>
            <a:r>
              <a:rPr lang="en-US" sz="4400" b="1" dirty="0">
                <a:solidFill>
                  <a:schemeClr val="bg1"/>
                </a:solidFill>
              </a:rPr>
              <a:t> / justification (4/5)</a:t>
            </a:r>
          </a:p>
        </p:txBody>
      </p:sp>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5" name="Content Placeholder 2"/>
          <p:cNvSpPr txBox="1">
            <a:spLocks/>
          </p:cNvSpPr>
          <p:nvPr/>
        </p:nvSpPr>
        <p:spPr>
          <a:xfrm>
            <a:off x="804441" y="838488"/>
            <a:ext cx="10583118" cy="4901912"/>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50000"/>
              </a:lnSpc>
              <a:buClr>
                <a:srgbClr val="002060"/>
              </a:buClr>
              <a:buNone/>
            </a:pPr>
            <a:r>
              <a:rPr lang="fr-FR" sz="2400" b="1" dirty="0">
                <a:latin typeface="Arial" panose="020B0604020202020204" pitchFamily="34" charset="0"/>
                <a:cs typeface="Arial" panose="020B0604020202020204" pitchFamily="34" charset="0"/>
              </a:rPr>
              <a:t>Evaluation : </a:t>
            </a:r>
            <a:r>
              <a:rPr lang="fr-FR" sz="2400" dirty="0">
                <a:latin typeface="Arial" panose="020B0604020202020204" pitchFamily="34" charset="0"/>
                <a:cs typeface="Arial" panose="020B0604020202020204" pitchFamily="34" charset="0"/>
              </a:rPr>
              <a:t>projet « Real </a:t>
            </a:r>
            <a:r>
              <a:rPr lang="fr-FR" sz="2400" dirty="0" err="1">
                <a:latin typeface="Arial" panose="020B0604020202020204" pitchFamily="34" charset="0"/>
                <a:cs typeface="Arial" panose="020B0604020202020204" pitchFamily="34" charset="0"/>
              </a:rPr>
              <a:t>Accountability</a:t>
            </a:r>
            <a:r>
              <a:rPr lang="fr-FR" sz="2400" dirty="0">
                <a:latin typeface="Arial" panose="020B0604020202020204" pitchFamily="34" charset="0"/>
                <a:cs typeface="Arial" panose="020B0604020202020204" pitchFamily="34" charset="0"/>
              </a:rPr>
              <a:t> : Data </a:t>
            </a:r>
            <a:r>
              <a:rPr lang="fr-FR" sz="2400" dirty="0" err="1">
                <a:latin typeface="Arial" panose="020B0604020202020204" pitchFamily="34" charset="0"/>
                <a:cs typeface="Arial" panose="020B0604020202020204" pitchFamily="34" charset="0"/>
              </a:rPr>
              <a:t>Analysis</a:t>
            </a:r>
            <a:r>
              <a:rPr lang="fr-FR" sz="2400" dirty="0">
                <a:latin typeface="Arial" panose="020B0604020202020204" pitchFamily="34" charset="0"/>
                <a:cs typeface="Arial" panose="020B0604020202020204" pitchFamily="34" charset="0"/>
              </a:rPr>
              <a:t> for </a:t>
            </a:r>
            <a:r>
              <a:rPr lang="fr-FR" sz="2400" dirty="0" err="1">
                <a:latin typeface="Arial" panose="020B0604020202020204" pitchFamily="34" charset="0"/>
                <a:cs typeface="Arial" panose="020B0604020202020204" pitchFamily="34" charset="0"/>
              </a:rPr>
              <a:t>Results</a:t>
            </a:r>
            <a:r>
              <a:rPr lang="fr-FR" sz="2400" dirty="0">
                <a:latin typeface="Arial" panose="020B0604020202020204" pitchFamily="34" charset="0"/>
                <a:cs typeface="Arial" panose="020B0604020202020204" pitchFamily="34" charset="0"/>
              </a:rPr>
              <a:t> (RADAR)</a:t>
            </a:r>
          </a:p>
          <a:p>
            <a:pPr marL="0" indent="0" algn="just">
              <a:lnSpc>
                <a:spcPct val="150000"/>
              </a:lnSpc>
              <a:buClr>
                <a:srgbClr val="002060"/>
              </a:buClr>
              <a:buNone/>
            </a:pPr>
            <a:endParaRPr lang="fr-FR" sz="1400" dirty="0">
              <a:latin typeface="Arial" panose="020B0604020202020204" pitchFamily="34" charset="0"/>
              <a:cs typeface="Arial" panose="020B0604020202020204" pitchFamily="34" charset="0"/>
            </a:endParaRPr>
          </a:p>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Partenariat : </a:t>
            </a:r>
          </a:p>
          <a:p>
            <a:pPr algn="just">
              <a:lnSpc>
                <a:spcPct val="15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Johns Hopkins Bloomberg </a:t>
            </a:r>
            <a:r>
              <a:rPr lang="fr-FR" sz="2400" dirty="0" err="1">
                <a:latin typeface="Arial" panose="020B0604020202020204" pitchFamily="34" charset="0"/>
                <a:cs typeface="Arial" panose="020B0604020202020204" pitchFamily="34" charset="0"/>
              </a:rPr>
              <a:t>School</a:t>
            </a:r>
            <a:r>
              <a:rPr lang="fr-FR" sz="2400" dirty="0">
                <a:latin typeface="Arial" panose="020B0604020202020204" pitchFamily="34" charset="0"/>
                <a:cs typeface="Arial" panose="020B0604020202020204" pitchFamily="34" charset="0"/>
              </a:rPr>
              <a:t> of Public </a:t>
            </a:r>
            <a:r>
              <a:rPr lang="fr-FR" sz="2400" dirty="0" err="1">
                <a:latin typeface="Arial" panose="020B0604020202020204" pitchFamily="34" charset="0"/>
                <a:cs typeface="Arial" panose="020B0604020202020204" pitchFamily="34" charset="0"/>
              </a:rPr>
              <a:t>Health</a:t>
            </a:r>
            <a:r>
              <a:rPr lang="fr-FR" sz="2400" dirty="0">
                <a:latin typeface="Arial" panose="020B0604020202020204" pitchFamily="34" charset="0"/>
                <a:cs typeface="Arial" panose="020B0604020202020204" pitchFamily="34" charset="0"/>
              </a:rPr>
              <a:t> (JHSPH) :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CREDOS : partenaire local de JHSPH pour l’opérationnalisation et l’exécution de l’évaluation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Financement par le Gouvernement du Canada à travers « </a:t>
            </a:r>
            <a:r>
              <a:rPr lang="fr-FR" sz="2400" i="1" dirty="0">
                <a:latin typeface="Arial" panose="020B0604020202020204" pitchFamily="34" charset="0"/>
                <a:cs typeface="Arial" panose="020B0604020202020204" pitchFamily="34" charset="0"/>
              </a:rPr>
              <a:t>Global </a:t>
            </a:r>
            <a:r>
              <a:rPr lang="fr-FR" sz="2400" i="1" dirty="0" err="1">
                <a:latin typeface="Arial" panose="020B0604020202020204" pitchFamily="34" charset="0"/>
                <a:cs typeface="Arial" panose="020B0604020202020204" pitchFamily="34" charset="0"/>
              </a:rPr>
              <a:t>Affairs</a:t>
            </a:r>
            <a:r>
              <a:rPr lang="fr-FR" sz="2400" i="1" dirty="0">
                <a:latin typeface="Arial" panose="020B0604020202020204" pitchFamily="34" charset="0"/>
                <a:cs typeface="Arial" panose="020B0604020202020204" pitchFamily="34" charset="0"/>
              </a:rPr>
              <a:t> Canada</a:t>
            </a:r>
            <a:r>
              <a:rPr lang="fr-FR"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84837769"/>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3"/>
          <p:cNvPicPr>
            <a:picLocks noChangeAspect="1"/>
          </p:cNvPicPr>
          <p:nvPr/>
        </p:nvPicPr>
        <p:blipFill rotWithShape="1">
          <a:blip r:embed="rId4">
            <a:extLst>
              <a:ext uri="{28A0092B-C50C-407E-A947-70E740481C1C}">
                <a14:useLocalDpi xmlns:a14="http://schemas.microsoft.com/office/drawing/2010/main" val="0"/>
              </a:ext>
            </a:extLst>
          </a:blip>
          <a:srcRect l="11835" t="20630" r="63466" b="25032"/>
          <a:stretch/>
        </p:blipFill>
        <p:spPr>
          <a:xfrm>
            <a:off x="10508342" y="0"/>
            <a:ext cx="997778" cy="1097556"/>
          </a:xfrm>
          <a:prstGeom prst="rect">
            <a:avLst/>
          </a:prstGeom>
        </p:spPr>
      </p:pic>
      <p:sp>
        <p:nvSpPr>
          <p:cNvPr id="6" name="Content Placeholder 2"/>
          <p:cNvSpPr txBox="1">
            <a:spLocks/>
          </p:cNvSpPr>
          <p:nvPr/>
        </p:nvSpPr>
        <p:spPr>
          <a:xfrm>
            <a:off x="956841" y="1012110"/>
            <a:ext cx="10188679" cy="4590856"/>
          </a:xfrm>
          <a:prstGeom prst="rect">
            <a:avLst/>
          </a:prstGeom>
          <a:solidFill>
            <a:schemeClr val="bg1"/>
          </a:solidFill>
        </p:spPr>
        <p:style>
          <a:lnRef idx="0">
            <a:scrgbClr r="0" g="0" b="0"/>
          </a:lnRef>
          <a:fillRef idx="1003">
            <a:schemeClr val="dk2"/>
          </a:fillRef>
          <a:effectRef idx="0">
            <a:scrgbClr r="0" g="0" b="0"/>
          </a:effectRef>
          <a:fontRef idx="major"/>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lgn="just">
              <a:lnSpc>
                <a:spcPct val="100000"/>
              </a:lnSpc>
              <a:buClr>
                <a:srgbClr val="002060"/>
              </a:buClr>
              <a:buNone/>
            </a:pPr>
            <a:r>
              <a:rPr lang="fr-FR" sz="2400" b="1" dirty="0">
                <a:latin typeface="Arial" panose="020B0604020202020204" pitchFamily="34" charset="0"/>
                <a:cs typeface="Arial" panose="020B0604020202020204" pitchFamily="34" charset="0"/>
              </a:rPr>
              <a:t>QUESTIONS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Les ASC avaient-ils la compétence requise pour assurer les soins des enfants malades de 2 à 59 mois selon les directives des soins essentiels en milieu communautaire au Mali en 2018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Les ASC avaient-ils la compétence requise pour assurer les soins simples des nouveau-nés selon les directives des soins essentiels en milieu communautaire au Mali en 2018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Quels sont les facteurs associés à la classification et aux traitements corrects des maladies de la PCIME chez les enfants de 2- 59 mois ?</a:t>
            </a:r>
          </a:p>
          <a:p>
            <a:pPr algn="just">
              <a:lnSpc>
                <a:spcPct val="100000"/>
              </a:lnSpc>
              <a:buClr>
                <a:srgbClr val="002060"/>
              </a:buClr>
              <a:buFont typeface="Wingdings 2" panose="05020102010507070707" pitchFamily="18" charset="2"/>
              <a:buChar char=""/>
            </a:pPr>
            <a:r>
              <a:rPr lang="fr-FR" sz="2400" dirty="0">
                <a:latin typeface="Arial" panose="020B0604020202020204" pitchFamily="34" charset="0"/>
                <a:cs typeface="Arial" panose="020B0604020202020204" pitchFamily="34" charset="0"/>
              </a:rPr>
              <a:t>Quels sont les facteurs associés à la compétence de l’ASC sur la recherche de signes de danger et les conseils chez les nouveau-nés ? </a:t>
            </a:r>
          </a:p>
          <a:p>
            <a:pPr marL="0" indent="0" algn="just">
              <a:lnSpc>
                <a:spcPct val="100000"/>
              </a:lnSpc>
              <a:buClr>
                <a:srgbClr val="002060"/>
              </a:buClr>
              <a:buNone/>
            </a:pPr>
            <a:endParaRPr lang="fr-FR" sz="2400" dirty="0">
              <a:latin typeface="Arial" panose="020B0604020202020204" pitchFamily="34" charset="0"/>
              <a:cs typeface="Arial" panose="020B0604020202020204" pitchFamily="34" charset="0"/>
            </a:endParaRPr>
          </a:p>
          <a:p>
            <a:pPr marL="0" indent="0" algn="just">
              <a:lnSpc>
                <a:spcPct val="100000"/>
              </a:lnSpc>
              <a:buClr>
                <a:srgbClr val="002060"/>
              </a:buClr>
              <a:buNone/>
            </a:pPr>
            <a:endParaRPr lang="fr-FR" sz="2400" dirty="0">
              <a:latin typeface="Arial" panose="020B0604020202020204" pitchFamily="34" charset="0"/>
              <a:cs typeface="Arial" panose="020B0604020202020204" pitchFamily="34" charset="0"/>
            </a:endParaRPr>
          </a:p>
          <a:p>
            <a:pPr algn="just">
              <a:lnSpc>
                <a:spcPct val="100000"/>
              </a:lnSpc>
              <a:buClr>
                <a:srgbClr val="002060"/>
              </a:buClr>
              <a:buFont typeface="Wingdings 2" panose="05020102010507070707" pitchFamily="18" charset="2"/>
              <a:buChar char=""/>
            </a:pPr>
            <a:endParaRPr lang="fr-FR" sz="2400" dirty="0">
              <a:latin typeface="Arial" panose="020B0604020202020204" pitchFamily="34" charset="0"/>
              <a:cs typeface="Arial" panose="020B0604020202020204" pitchFamily="34" charset="0"/>
            </a:endParaRPr>
          </a:p>
          <a:p>
            <a:pPr algn="just">
              <a:lnSpc>
                <a:spcPct val="100000"/>
              </a:lnSpc>
              <a:buClr>
                <a:srgbClr val="002060"/>
              </a:buClr>
              <a:buFont typeface="Wingdings 2" panose="05020102010507070707" pitchFamily="18" charset="2"/>
              <a:buChar char=""/>
            </a:pPr>
            <a:endParaRPr lang="en-US" sz="2400" dirty="0">
              <a:latin typeface="Arial" panose="020B0604020202020204" pitchFamily="34" charset="0"/>
              <a:cs typeface="Arial" panose="020B0604020202020204" pitchFamily="34" charset="0"/>
            </a:endParaRPr>
          </a:p>
          <a:p>
            <a:pPr algn="just">
              <a:lnSpc>
                <a:spcPct val="100000"/>
              </a:lnSpc>
              <a:buClr>
                <a:srgbClr val="002060"/>
              </a:buClr>
            </a:pPr>
            <a:endParaRPr lang="en-US" sz="2400" dirty="0">
              <a:latin typeface="Arial" panose="020B0604020202020204" pitchFamily="34" charset="0"/>
              <a:cs typeface="Arial" panose="020B0604020202020204" pitchFamily="34" charset="0"/>
            </a:endParaRPr>
          </a:p>
        </p:txBody>
      </p:sp>
      <p:sp>
        <p:nvSpPr>
          <p:cNvPr id="7" name="Title 1"/>
          <p:cNvSpPr txBox="1">
            <a:spLocks/>
          </p:cNvSpPr>
          <p:nvPr/>
        </p:nvSpPr>
        <p:spPr bwMode="auto">
          <a:xfrm>
            <a:off x="804441" y="173622"/>
            <a:ext cx="9703901" cy="664866"/>
          </a:xfrm>
          <a:prstGeom prst="rect">
            <a:avLst/>
          </a:prstGeom>
          <a:solidFill>
            <a:schemeClr val="accent5">
              <a:lumMod val="50000"/>
            </a:schemeClr>
          </a:solid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kern="1200">
                <a:solidFill>
                  <a:schemeClr val="tx2"/>
                </a:solidFill>
                <a:latin typeface="Arial" pitchFamily="34" charset="0"/>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b="1" dirty="0" err="1">
                <a:solidFill>
                  <a:schemeClr val="bg1"/>
                </a:solidFill>
              </a:rPr>
              <a:t>Contexte</a:t>
            </a:r>
            <a:r>
              <a:rPr lang="en-US" sz="4400" b="1" dirty="0">
                <a:solidFill>
                  <a:schemeClr val="bg1"/>
                </a:solidFill>
              </a:rPr>
              <a:t> / justification (5/5)</a:t>
            </a:r>
          </a:p>
        </p:txBody>
      </p:sp>
    </p:spTree>
    <p:custDataLst>
      <p:tags r:id="rId1"/>
    </p:custDataLst>
    <p:extLst>
      <p:ext uri="{BB962C8B-B14F-4D97-AF65-F5344CB8AC3E}">
        <p14:creationId xmlns:p14="http://schemas.microsoft.com/office/powerpoint/2010/main" val="3835643605"/>
      </p:ext>
    </p:extLst>
  </p:cSld>
  <p:clrMapOvr>
    <a:masterClrMapping/>
  </p:clrMapOvr>
  <mc:AlternateContent xmlns:mc="http://schemas.openxmlformats.org/markup-compatibility/2006" xmlns:p14="http://schemas.microsoft.com/office/powerpoint/2010/main">
    <mc:Choice Requires="p14">
      <p:transition spd="slow" p14:dur="2000" advTm="8657"/>
    </mc:Choice>
    <mc:Fallback xmlns="">
      <p:transition spd="slow" advTm="86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a:latin typeface="Arial" panose="020B0604020202020204" pitchFamily="34" charset="0"/>
                <a:cs typeface="Arial" panose="020B0604020202020204" pitchFamily="34" charset="0"/>
              </a:rPr>
              <a:t>OBJECTIFS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224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9|1.6|1.2|1.3"/>
</p:tagLst>
</file>

<file path=ppt/tags/tag10.xml><?xml version="1.0" encoding="utf-8"?>
<p:tagLst xmlns:a="http://schemas.openxmlformats.org/drawingml/2006/main" xmlns:r="http://schemas.openxmlformats.org/officeDocument/2006/relationships" xmlns:p="http://schemas.openxmlformats.org/presentationml/2006/main">
  <p:tag name="TIMING" val="|2.9|1.6|1.2|1.3"/>
</p:tagLst>
</file>

<file path=ppt/tags/tag11.xml><?xml version="1.0" encoding="utf-8"?>
<p:tagLst xmlns:a="http://schemas.openxmlformats.org/drawingml/2006/main" xmlns:r="http://schemas.openxmlformats.org/officeDocument/2006/relationships" xmlns:p="http://schemas.openxmlformats.org/presentationml/2006/main">
  <p:tag name="TIMING" val="|2.9|1.6|1.2|1.3"/>
</p:tagLst>
</file>

<file path=ppt/tags/tag12.xml><?xml version="1.0" encoding="utf-8"?>
<p:tagLst xmlns:a="http://schemas.openxmlformats.org/drawingml/2006/main" xmlns:r="http://schemas.openxmlformats.org/officeDocument/2006/relationships" xmlns:p="http://schemas.openxmlformats.org/presentationml/2006/main">
  <p:tag name="TIMING" val="|2.9|1.6|1.2|1.3"/>
</p:tagLst>
</file>

<file path=ppt/tags/tag13.xml><?xml version="1.0" encoding="utf-8"?>
<p:tagLst xmlns:a="http://schemas.openxmlformats.org/drawingml/2006/main" xmlns:r="http://schemas.openxmlformats.org/officeDocument/2006/relationships" xmlns:p="http://schemas.openxmlformats.org/presentationml/2006/main">
  <p:tag name="TIMING" val="|2.9|1.6|1.2|1.3"/>
</p:tagLst>
</file>

<file path=ppt/tags/tag14.xml><?xml version="1.0" encoding="utf-8"?>
<p:tagLst xmlns:a="http://schemas.openxmlformats.org/drawingml/2006/main" xmlns:r="http://schemas.openxmlformats.org/officeDocument/2006/relationships" xmlns:p="http://schemas.openxmlformats.org/presentationml/2006/main">
  <p:tag name="TIMING" val="|2.9|1.6|1.2|1.3"/>
</p:tagLst>
</file>

<file path=ppt/tags/tag15.xml><?xml version="1.0" encoding="utf-8"?>
<p:tagLst xmlns:a="http://schemas.openxmlformats.org/drawingml/2006/main" xmlns:r="http://schemas.openxmlformats.org/officeDocument/2006/relationships" xmlns:p="http://schemas.openxmlformats.org/presentationml/2006/main">
  <p:tag name="TIMING" val="|2.9|1.6|1.2|1.3"/>
</p:tagLst>
</file>

<file path=ppt/tags/tag16.xml><?xml version="1.0" encoding="utf-8"?>
<p:tagLst xmlns:a="http://schemas.openxmlformats.org/drawingml/2006/main" xmlns:r="http://schemas.openxmlformats.org/officeDocument/2006/relationships" xmlns:p="http://schemas.openxmlformats.org/presentationml/2006/main">
  <p:tag name="TIMING" val="|2.9|1.6|1.2|1.3"/>
</p:tagLst>
</file>

<file path=ppt/tags/tag17.xml><?xml version="1.0" encoding="utf-8"?>
<p:tagLst xmlns:a="http://schemas.openxmlformats.org/drawingml/2006/main" xmlns:r="http://schemas.openxmlformats.org/officeDocument/2006/relationships" xmlns:p="http://schemas.openxmlformats.org/presentationml/2006/main">
  <p:tag name="TIMING" val="|2.9|1.6|1.2|1.3"/>
</p:tagLst>
</file>

<file path=ppt/tags/tag18.xml><?xml version="1.0" encoding="utf-8"?>
<p:tagLst xmlns:a="http://schemas.openxmlformats.org/drawingml/2006/main" xmlns:r="http://schemas.openxmlformats.org/officeDocument/2006/relationships" xmlns:p="http://schemas.openxmlformats.org/presentationml/2006/main">
  <p:tag name="TIMING" val="|2.9|1.6|1.2|1.3"/>
</p:tagLst>
</file>

<file path=ppt/tags/tag19.xml><?xml version="1.0" encoding="utf-8"?>
<p:tagLst xmlns:a="http://schemas.openxmlformats.org/drawingml/2006/main" xmlns:r="http://schemas.openxmlformats.org/officeDocument/2006/relationships" xmlns:p="http://schemas.openxmlformats.org/presentationml/2006/main">
  <p:tag name="TIMING" val="|2.9|1.6|1.2|1.3"/>
</p:tagLst>
</file>

<file path=ppt/tags/tag2.xml><?xml version="1.0" encoding="utf-8"?>
<p:tagLst xmlns:a="http://schemas.openxmlformats.org/drawingml/2006/main" xmlns:r="http://schemas.openxmlformats.org/officeDocument/2006/relationships" xmlns:p="http://schemas.openxmlformats.org/presentationml/2006/main">
  <p:tag name="TIMING" val="|2.9|1.6|1.2|1.3"/>
</p:tagLst>
</file>

<file path=ppt/tags/tag20.xml><?xml version="1.0" encoding="utf-8"?>
<p:tagLst xmlns:a="http://schemas.openxmlformats.org/drawingml/2006/main" xmlns:r="http://schemas.openxmlformats.org/officeDocument/2006/relationships" xmlns:p="http://schemas.openxmlformats.org/presentationml/2006/main">
  <p:tag name="TIMING" val="|2.9|1.6|1.2|1.3"/>
</p:tagLst>
</file>

<file path=ppt/tags/tag21.xml><?xml version="1.0" encoding="utf-8"?>
<p:tagLst xmlns:a="http://schemas.openxmlformats.org/drawingml/2006/main" xmlns:r="http://schemas.openxmlformats.org/officeDocument/2006/relationships" xmlns:p="http://schemas.openxmlformats.org/presentationml/2006/main">
  <p:tag name="TIMING" val="|2.9|1.6|1.2|1.3"/>
</p:tagLst>
</file>

<file path=ppt/tags/tag22.xml><?xml version="1.0" encoding="utf-8"?>
<p:tagLst xmlns:a="http://schemas.openxmlformats.org/drawingml/2006/main" xmlns:r="http://schemas.openxmlformats.org/officeDocument/2006/relationships" xmlns:p="http://schemas.openxmlformats.org/presentationml/2006/main">
  <p:tag name="TIMING" val="|2.9|1.6|1.2|1.3"/>
</p:tagLst>
</file>

<file path=ppt/tags/tag23.xml><?xml version="1.0" encoding="utf-8"?>
<p:tagLst xmlns:a="http://schemas.openxmlformats.org/drawingml/2006/main" xmlns:r="http://schemas.openxmlformats.org/officeDocument/2006/relationships" xmlns:p="http://schemas.openxmlformats.org/presentationml/2006/main">
  <p:tag name="TIMING" val="|2.9|1.6|1.2|1.3"/>
</p:tagLst>
</file>

<file path=ppt/tags/tag24.xml><?xml version="1.0" encoding="utf-8"?>
<p:tagLst xmlns:a="http://schemas.openxmlformats.org/drawingml/2006/main" xmlns:r="http://schemas.openxmlformats.org/officeDocument/2006/relationships" xmlns:p="http://schemas.openxmlformats.org/presentationml/2006/main">
  <p:tag name="TIMING" val="|2.9|1.6|1.2|1.3"/>
</p:tagLst>
</file>

<file path=ppt/tags/tag25.xml><?xml version="1.0" encoding="utf-8"?>
<p:tagLst xmlns:a="http://schemas.openxmlformats.org/drawingml/2006/main" xmlns:r="http://schemas.openxmlformats.org/officeDocument/2006/relationships" xmlns:p="http://schemas.openxmlformats.org/presentationml/2006/main">
  <p:tag name="TIMING" val="|2.9|1.6|1.2|1.3"/>
</p:tagLst>
</file>

<file path=ppt/tags/tag26.xml><?xml version="1.0" encoding="utf-8"?>
<p:tagLst xmlns:a="http://schemas.openxmlformats.org/drawingml/2006/main" xmlns:r="http://schemas.openxmlformats.org/officeDocument/2006/relationships" xmlns:p="http://schemas.openxmlformats.org/presentationml/2006/main">
  <p:tag name="TIMING" val="|2.9|1.6|1.2|1.3"/>
</p:tagLst>
</file>

<file path=ppt/tags/tag27.xml><?xml version="1.0" encoding="utf-8"?>
<p:tagLst xmlns:a="http://schemas.openxmlformats.org/drawingml/2006/main" xmlns:r="http://schemas.openxmlformats.org/officeDocument/2006/relationships" xmlns:p="http://schemas.openxmlformats.org/presentationml/2006/main">
  <p:tag name="TIMING" val="|2.9|1.6|1.2|1.3"/>
</p:tagLst>
</file>

<file path=ppt/tags/tag3.xml><?xml version="1.0" encoding="utf-8"?>
<p:tagLst xmlns:a="http://schemas.openxmlformats.org/drawingml/2006/main" xmlns:r="http://schemas.openxmlformats.org/officeDocument/2006/relationships" xmlns:p="http://schemas.openxmlformats.org/presentationml/2006/main">
  <p:tag name="TIMING" val="|2.9|1.6|1.2|1.3"/>
</p:tagLst>
</file>

<file path=ppt/tags/tag4.xml><?xml version="1.0" encoding="utf-8"?>
<p:tagLst xmlns:a="http://schemas.openxmlformats.org/drawingml/2006/main" xmlns:r="http://schemas.openxmlformats.org/officeDocument/2006/relationships" xmlns:p="http://schemas.openxmlformats.org/presentationml/2006/main">
  <p:tag name="TIMING" val="|2.9|1.6|1.2|1.3"/>
</p:tagLst>
</file>

<file path=ppt/tags/tag5.xml><?xml version="1.0" encoding="utf-8"?>
<p:tagLst xmlns:a="http://schemas.openxmlformats.org/drawingml/2006/main" xmlns:r="http://schemas.openxmlformats.org/officeDocument/2006/relationships" xmlns:p="http://schemas.openxmlformats.org/presentationml/2006/main">
  <p:tag name="TIMING" val="|2.9|1.6|1.2|1.3"/>
</p:tagLst>
</file>

<file path=ppt/tags/tag6.xml><?xml version="1.0" encoding="utf-8"?>
<p:tagLst xmlns:a="http://schemas.openxmlformats.org/drawingml/2006/main" xmlns:r="http://schemas.openxmlformats.org/officeDocument/2006/relationships" xmlns:p="http://schemas.openxmlformats.org/presentationml/2006/main">
  <p:tag name="TIMING" val="|2.9|1.6|1.2|1.3"/>
</p:tagLst>
</file>

<file path=ppt/tags/tag7.xml><?xml version="1.0" encoding="utf-8"?>
<p:tagLst xmlns:a="http://schemas.openxmlformats.org/drawingml/2006/main" xmlns:r="http://schemas.openxmlformats.org/officeDocument/2006/relationships" xmlns:p="http://schemas.openxmlformats.org/presentationml/2006/main">
  <p:tag name="TIMING" val="|2.9|1.6|1.2|1.3"/>
</p:tagLst>
</file>

<file path=ppt/tags/tag8.xml><?xml version="1.0" encoding="utf-8"?>
<p:tagLst xmlns:a="http://schemas.openxmlformats.org/drawingml/2006/main" xmlns:r="http://schemas.openxmlformats.org/officeDocument/2006/relationships" xmlns:p="http://schemas.openxmlformats.org/presentationml/2006/main">
  <p:tag name="TIMING" val="|2.9|1.6|1.2|1.3"/>
</p:tagLst>
</file>

<file path=ppt/tags/tag9.xml><?xml version="1.0" encoding="utf-8"?>
<p:tagLst xmlns:a="http://schemas.openxmlformats.org/drawingml/2006/main" xmlns:r="http://schemas.openxmlformats.org/officeDocument/2006/relationships" xmlns:p="http://schemas.openxmlformats.org/presentationml/2006/main">
  <p:tag name="TIMING" val="|2.9|1.6|1.2|1.3"/>
</p:tagLst>
</file>

<file path=ppt/theme/theme1.xml><?xml version="1.0" encoding="utf-8"?>
<a:theme xmlns:a="http://schemas.openxmlformats.org/drawingml/2006/main" name="RAD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dar" id="{ACE1D391-3075-43A8-B126-FD0067CE8E9F}" vid="{77A98CF6-9B83-4204-B90D-05AED9BF0F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radar</Template>
  <TotalTime>23109</TotalTime>
  <Words>3502</Words>
  <Application>Microsoft Office PowerPoint</Application>
  <PresentationFormat>Grand écran</PresentationFormat>
  <Paragraphs>718</Paragraphs>
  <Slides>68</Slides>
  <Notes>50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68</vt:i4>
      </vt:variant>
    </vt:vector>
  </HeadingPairs>
  <TitlesOfParts>
    <vt:vector size="77" baseType="lpstr">
      <vt:lpstr>Arial</vt:lpstr>
      <vt:lpstr>Arial Black</vt:lpstr>
      <vt:lpstr>Calibri</vt:lpstr>
      <vt:lpstr>Cambria</vt:lpstr>
      <vt:lpstr>Raleway</vt:lpstr>
      <vt:lpstr>Times New Roman</vt:lpstr>
      <vt:lpstr>Wingdings</vt:lpstr>
      <vt:lpstr>Wingdings 2</vt:lpstr>
      <vt:lpstr>RADAR</vt:lpstr>
      <vt:lpstr>Présentation PowerPoint</vt:lpstr>
      <vt:lpstr>Présentation PowerPoint</vt:lpstr>
      <vt:lpstr>CONTEXTE / JUSTIFICATION</vt:lpstr>
      <vt:lpstr>Présentation PowerPoint</vt:lpstr>
      <vt:lpstr>Présentation PowerPoint</vt:lpstr>
      <vt:lpstr>Présentation PowerPoint</vt:lpstr>
      <vt:lpstr>Présentation PowerPoint</vt:lpstr>
      <vt:lpstr>Présentation PowerPoint</vt:lpstr>
      <vt:lpstr>OBJECTIFS</vt:lpstr>
      <vt:lpstr>Présentation PowerPoint</vt:lpstr>
      <vt:lpstr>Présentation PowerPoint</vt:lpstr>
      <vt:lpstr>MÉTHODOLOGIE</vt:lpstr>
      <vt:lpstr>Présentation PowerPoint</vt:lpstr>
      <vt:lpstr>Présentation PowerPoint</vt:lpstr>
      <vt:lpstr>Présentation PowerPoint</vt:lpstr>
      <vt:lpstr>Présentation PowerPoint</vt:lpstr>
      <vt:lpstr>Présentation PowerPoint</vt:lpstr>
      <vt:lpstr>Présentation PowerPoint</vt:lpstr>
      <vt:lpstr>RESULTATS CLES </vt:lpstr>
      <vt:lpstr>Présentation PowerPoint</vt:lpstr>
      <vt:lpstr>Présentation PowerPoint</vt:lpstr>
      <vt:lpstr>Repartition de l’échantillon</vt:lpstr>
      <vt:lpstr>Présentation PowerPoint</vt:lpstr>
      <vt:lpstr>Présentation PowerPoint</vt:lpstr>
      <vt:lpstr>Présentation PowerPoint</vt:lpstr>
      <vt:lpstr>Présentation PowerPoint</vt:lpstr>
      <vt:lpstr>Force de mise en oeuvre</vt:lpstr>
      <vt:lpstr>Présentation PowerPoint</vt:lpstr>
      <vt:lpstr>Présentation PowerPoint</vt:lpstr>
      <vt:lpstr>Qualité des soins</vt:lpstr>
      <vt:lpstr>Classification des enfants malades</vt:lpstr>
      <vt:lpstr>Présentation PowerPoint</vt:lpstr>
      <vt:lpstr>Présentation PowerPoint</vt:lpstr>
      <vt:lpstr>Présentation PowerPoint</vt:lpstr>
      <vt:lpstr>Présentation PowerPoint</vt:lpstr>
      <vt:lpstr>Présentation PowerPoint</vt:lpstr>
      <vt:lpstr>Traitement des enfants malades</vt:lpstr>
      <vt:lpstr>Présentation PowerPoint</vt:lpstr>
      <vt:lpstr>Présentation PowerPoint</vt:lpstr>
      <vt:lpstr>Présentation PowerPoint</vt:lpstr>
      <vt:lpstr>Présentation PowerPoint</vt:lpstr>
      <vt:lpstr>Présentation PowerPoint</vt:lpstr>
      <vt:lpstr>Présentation PowerPoint</vt:lpstr>
      <vt:lpstr>Nouveau-nés</vt:lpstr>
      <vt:lpstr>Présentation PowerPoint</vt:lpstr>
      <vt:lpstr>Présentation PowerPoint</vt:lpstr>
      <vt:lpstr>Présentation PowerPoint</vt:lpstr>
      <vt:lpstr>Présentation PowerPoint</vt:lpstr>
      <vt:lpstr>Présentation PowerPoint</vt:lpstr>
      <vt:lpstr>Présentation PowerPoint</vt:lpstr>
      <vt:lpstr>RESULTATS CLES </vt:lpstr>
      <vt:lpstr>Présentation PowerPoint</vt:lpstr>
      <vt:lpstr>Présentation PowerPoint</vt:lpstr>
      <vt:lpstr>Présentation PowerPoint</vt:lpstr>
      <vt:lpstr>Présentation PowerPoint</vt:lpstr>
      <vt:lpstr>Présentation PowerPoint</vt:lpstr>
      <vt:lpstr>Présentation PowerPoint</vt:lpstr>
      <vt:lpstr>RESULTATS CLES </vt:lpstr>
      <vt:lpstr>Présentation PowerPoint</vt:lpstr>
      <vt:lpstr>RESULTATS CLES </vt:lpstr>
      <vt:lpstr>Présentation PowerPoint</vt:lpstr>
      <vt:lpstr>Présentation PowerPoint</vt:lpstr>
      <vt:lpstr>Présentation PowerPoint</vt:lpstr>
      <vt:lpstr> Merci de votre aimable attention</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du programme des Agents de Santé Communautaire sur le Prise en Charge Communautaire</dc:title>
  <dc:creator>Emily Frost</dc:creator>
  <cp:lastModifiedBy>GMT</cp:lastModifiedBy>
  <cp:revision>875</cp:revision>
  <cp:lastPrinted>2019-01-31T10:06:33Z</cp:lastPrinted>
  <dcterms:created xsi:type="dcterms:W3CDTF">2018-05-05T16:43:35Z</dcterms:created>
  <dcterms:modified xsi:type="dcterms:W3CDTF">2019-04-25T17:28:43Z</dcterms:modified>
</cp:coreProperties>
</file>